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9" r:id="rId4"/>
    <p:sldId id="280" r:id="rId5"/>
    <p:sldId id="281" r:id="rId6"/>
    <p:sldId id="261" r:id="rId7"/>
    <p:sldId id="259" r:id="rId8"/>
    <p:sldId id="262" r:id="rId9"/>
    <p:sldId id="270" r:id="rId10"/>
    <p:sldId id="269" r:id="rId11"/>
    <p:sldId id="282" r:id="rId12"/>
    <p:sldId id="271" r:id="rId13"/>
    <p:sldId id="272" r:id="rId14"/>
    <p:sldId id="274" r:id="rId15"/>
    <p:sldId id="273" r:id="rId16"/>
    <p:sldId id="275" r:id="rId17"/>
    <p:sldId id="283" r:id="rId18"/>
    <p:sldId id="276" r:id="rId19"/>
    <p:sldId id="277" r:id="rId20"/>
    <p:sldId id="278" r:id="rId21"/>
    <p:sldId id="285" r:id="rId22"/>
    <p:sldId id="265" r:id="rId23"/>
    <p:sldId id="26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ej Podstrelenec" initials="MP" lastIdx="0" clrIdx="0">
    <p:extLst>
      <p:ext uri="{19B8F6BF-5375-455C-9EA6-DF929625EA0E}">
        <p15:presenceInfo xmlns="" xmlns:p15="http://schemas.microsoft.com/office/powerpoint/2012/main" userId="S-1-5-21-764859323-2581646026-2520951160-12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62B4C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86" autoAdjust="0"/>
    <p:restoredTop sz="94660"/>
  </p:normalViewPr>
  <p:slideViewPr>
    <p:cSldViewPr snapToGrid="0">
      <p:cViewPr>
        <p:scale>
          <a:sx n="90" d="100"/>
          <a:sy n="90" d="100"/>
        </p:scale>
        <p:origin x="-7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177" y="832944"/>
            <a:ext cx="4642945" cy="4642945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65815" y="2350060"/>
            <a:ext cx="3391786" cy="19496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66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Duch </a:t>
            </a:r>
          </a:p>
          <a:p>
            <a:r>
              <a:rPr lang="sk-SK" sz="66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svätý</a:t>
            </a:r>
            <a:endParaRPr lang="sk-SK" sz="66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6176" y="5863036"/>
            <a:ext cx="10887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„Lenže vy nežijete telesne, ale duchovne, pravda, ak vo vás prebýva Boží Duch.“ </a:t>
            </a:r>
            <a:r>
              <a:rPr lang="sk-SK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Rim</a:t>
            </a:r>
            <a:r>
              <a:rPr lang="sk-SK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8,9</a:t>
            </a:r>
          </a:p>
          <a:p>
            <a:pPr algn="ctr"/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541489" y="2364237"/>
            <a:ext cx="3391786" cy="19496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66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Jeho Dary</a:t>
            </a:r>
          </a:p>
        </p:txBody>
      </p:sp>
    </p:spTree>
    <p:extLst>
      <p:ext uri="{BB962C8B-B14F-4D97-AF65-F5344CB8AC3E}">
        <p14:creationId xmlns="" xmlns:p14="http://schemas.microsoft.com/office/powerpoint/2010/main" val="152252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9" grpId="0" build="allAtOnce"/>
      <p:bldP spid="5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6860" y="488711"/>
            <a:ext cx="5149122" cy="936052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sk-SK" sz="6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múdrosti</a:t>
            </a:r>
            <a:endParaRPr lang="sk-SK" sz="6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46566" y="2381692"/>
            <a:ext cx="11015331" cy="4082903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marL="3600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Je to nadprirodzená vliata schopnosť správne chápať zmysel života a vzťah človeka k Bohu. Človek obdarený týmto darom v Bohu vidí pôvodcu všetkých stvorených vecí a svoj cieľ. Týmto darom Duch Svätý osvecuje a zdokonaľuje v nás čnosť viery. </a:t>
            </a:r>
            <a:endParaRPr lang="sk-SK" sz="2800" b="1" dirty="0" smtClean="0">
              <a:solidFill>
                <a:schemeClr val="tx1"/>
              </a:solidFill>
            </a:endParaRPr>
          </a:p>
          <a:p>
            <a:pPr marL="3600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Človek</a:t>
            </a:r>
            <a:r>
              <a:rPr lang="sk-SK" sz="2800" b="1" dirty="0" smtClean="0">
                <a:solidFill>
                  <a:schemeClr val="tx1"/>
                </a:solidFill>
              </a:rPr>
              <a:t>, ktorý má a používa dar múdrosti, posudzuje všetko spod zorného uhla večnosti a jasne chápe, že čo osoží človeku, keby aj celý svet získal a svojej duši by uškodil (</a:t>
            </a:r>
            <a:r>
              <a:rPr lang="sk-SK" sz="2800" b="1" dirty="0" err="1" smtClean="0">
                <a:solidFill>
                  <a:schemeClr val="tx1"/>
                </a:solidFill>
              </a:rPr>
              <a:t>Mt</a:t>
            </a:r>
            <a:r>
              <a:rPr lang="sk-SK" sz="2800" b="1" dirty="0" smtClean="0">
                <a:solidFill>
                  <a:schemeClr val="tx1"/>
                </a:solidFill>
              </a:rPr>
              <a:t> 16, 26). </a:t>
            </a:r>
            <a:endParaRPr lang="sk-SK" sz="2800" b="1" dirty="0">
              <a:solidFill>
                <a:schemeClr val="tx1"/>
              </a:solidFill>
            </a:endParaRPr>
          </a:p>
        </p:txBody>
      </p:sp>
      <p:pic>
        <p:nvPicPr>
          <p:cNvPr id="6146" name="Picture 2" descr="Výsledok vyhľadávania obrázkov pre dopyt sova"/>
          <p:cNvPicPr>
            <a:picLocks noChangeAspect="1" noChangeArrowheads="1"/>
          </p:cNvPicPr>
          <p:nvPr/>
        </p:nvPicPr>
        <p:blipFill>
          <a:blip r:embed="rId2"/>
          <a:srcRect l="18580" t="8043" r="18479" b="8358"/>
          <a:stretch>
            <a:fillRect/>
          </a:stretch>
        </p:blipFill>
        <p:spPr bwMode="auto">
          <a:xfrm>
            <a:off x="9154633" y="148856"/>
            <a:ext cx="2115879" cy="2134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262312" y="2626243"/>
            <a:ext cx="10082628" cy="3306725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3600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Tiež ľahšie </a:t>
            </a:r>
            <a:r>
              <a:rPr lang="sk-SK" sz="2800" b="1" dirty="0" smtClean="0">
                <a:solidFill>
                  <a:schemeClr val="tx1"/>
                </a:solidFill>
              </a:rPr>
              <a:t>aj znáša protivenstvá, lebo vie, že tým, čo milujú Boha, všetko na dobré slúži. </a:t>
            </a:r>
          </a:p>
          <a:p>
            <a:pPr marL="3600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Človek obdarený múdrosťou vidí v prírode Božie stopy a počuje ako hudbu vesmíru slová žalmu: </a:t>
            </a:r>
            <a:endParaRPr lang="sk-SK" sz="2800" b="1" dirty="0" smtClean="0">
              <a:solidFill>
                <a:schemeClr val="tx1"/>
              </a:solidFill>
            </a:endParaRPr>
          </a:p>
          <a:p>
            <a:pPr marL="3600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Nebesia </a:t>
            </a:r>
            <a:r>
              <a:rPr lang="sk-SK" sz="2800" b="1" dirty="0" smtClean="0">
                <a:solidFill>
                  <a:schemeClr val="tx1"/>
                </a:solidFill>
              </a:rPr>
              <a:t>rozprávajú o sláve Boha a obloha hlása dielo rúk.</a:t>
            </a:r>
            <a:endParaRPr lang="sk-SK" sz="2800" b="1" dirty="0" smtClean="0">
              <a:solidFill>
                <a:schemeClr val="tx1"/>
              </a:solidFill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1506860" y="488711"/>
            <a:ext cx="5149122" cy="93605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6000" b="0" i="0" u="none" strike="noStrike" kern="1200" cap="all" spc="200" normalizeH="0" baseline="0" noProof="0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Dar múdrosti</a:t>
            </a:r>
            <a:endParaRPr kumimoji="0" lang="sk-SK" sz="6000" b="0" i="0" u="none" strike="noStrike" kern="1200" cap="all" spc="20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Výsledok vyhľadávania obrázkov pre dopyt sova"/>
          <p:cNvPicPr>
            <a:picLocks noChangeAspect="1" noChangeArrowheads="1"/>
          </p:cNvPicPr>
          <p:nvPr/>
        </p:nvPicPr>
        <p:blipFill>
          <a:blip r:embed="rId2"/>
          <a:srcRect l="18580" t="8043" r="18479" b="8358"/>
          <a:stretch>
            <a:fillRect/>
          </a:stretch>
        </p:blipFill>
        <p:spPr bwMode="auto">
          <a:xfrm>
            <a:off x="9016409" y="148856"/>
            <a:ext cx="2254103" cy="2273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7" y="382384"/>
            <a:ext cx="4224090" cy="989215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sk-SK" sz="6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Rozumu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89098" y="2339164"/>
            <a:ext cx="11015330" cy="3976576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Je to dar, ktorým sa osvecuje náš rozum, aby sme ľahšie a hlbšie poznávali pravdy Božieho zjavenia.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Obsah tohto daru je väčší, širší a vznešenejší, lebo sa nevzťahuje len na tvory a ich vzťah k Bohu, ale na všetky pravdy Božieho zjavenia. </a:t>
            </a:r>
            <a:endParaRPr lang="sk-SK" sz="2800" b="1" dirty="0" smtClean="0">
              <a:solidFill>
                <a:schemeClr val="tx1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Dar </a:t>
            </a:r>
            <a:r>
              <a:rPr lang="sk-SK" sz="2800" b="1" dirty="0" smtClean="0">
                <a:solidFill>
                  <a:schemeClr val="tx1"/>
                </a:solidFill>
              </a:rPr>
              <a:t>rozumu pôsobí, že aj tí najjednoduchší ľudia vedia chápať Božie pravdy.</a:t>
            </a:r>
            <a:endParaRPr lang="sk-SK" sz="2800" b="1" dirty="0" smtClean="0">
              <a:solidFill>
                <a:schemeClr val="tx1"/>
              </a:solidFill>
            </a:endParaRPr>
          </a:p>
        </p:txBody>
      </p:sp>
      <p:pic>
        <p:nvPicPr>
          <p:cNvPr id="26626" name="Picture 2" descr="Výsledok vyhľadávania obrázkov pre dopyt magnifying glas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0744" y="174587"/>
            <a:ext cx="3083072" cy="2196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80" y="382384"/>
            <a:ext cx="3256526" cy="978583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sk-SK" sz="5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Rady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834" y="1584251"/>
            <a:ext cx="7963786" cy="4720856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lnSpc>
                <a:spcPct val="120000"/>
              </a:lnSpc>
              <a:spcAft>
                <a:spcPts val="1200"/>
              </a:spcAft>
              <a:buNone/>
            </a:pPr>
            <a:r>
              <a:rPr lang="sk-SK" sz="2400" b="1" dirty="0" smtClean="0">
                <a:solidFill>
                  <a:schemeClr val="tx1"/>
                </a:solidFill>
              </a:rPr>
              <a:t>Tento dar v nás zdokonaľuje čnosť opatrnosti. </a:t>
            </a:r>
            <a:r>
              <a:rPr lang="sk-SK" sz="2400" b="1" dirty="0" smtClean="0">
                <a:solidFill>
                  <a:schemeClr val="tx1"/>
                </a:solidFill>
              </a:rPr>
              <a:t>Dobrá rada je nad zlato, je potrebná aj vo </a:t>
            </a:r>
            <a:r>
              <a:rPr lang="sk-SK" sz="2400" b="1" dirty="0" smtClean="0">
                <a:solidFill>
                  <a:schemeClr val="tx1"/>
                </a:solidFill>
              </a:rPr>
              <a:t>svetských záležitostiach</a:t>
            </a:r>
            <a:r>
              <a:rPr lang="sk-SK" sz="2400" b="1" dirty="0" smtClean="0">
                <a:solidFill>
                  <a:schemeClr val="tx1"/>
                </a:solidFill>
              </a:rPr>
              <a:t>, no najmä v duchovných</a:t>
            </a:r>
            <a:r>
              <a:rPr lang="sk-SK" sz="2400" b="1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lnSpc>
                <a:spcPct val="120000"/>
              </a:lnSpc>
              <a:spcAft>
                <a:spcPts val="1200"/>
              </a:spcAft>
              <a:buNone/>
            </a:pPr>
            <a:r>
              <a:rPr lang="sk-SK" sz="2400" b="1" dirty="0" smtClean="0">
                <a:solidFill>
                  <a:schemeClr val="tx1"/>
                </a:solidFill>
              </a:rPr>
              <a:t>Mnoho </a:t>
            </a:r>
            <a:r>
              <a:rPr lang="sk-SK" sz="2400" b="1" dirty="0" smtClean="0">
                <a:solidFill>
                  <a:schemeClr val="tx1"/>
                </a:solidFill>
              </a:rPr>
              <a:t>krát stojíme pred dilemou: Čo si vyvoliť? </a:t>
            </a:r>
            <a:r>
              <a:rPr lang="sk-SK" sz="2400" b="1" dirty="0" smtClean="0">
                <a:solidFill>
                  <a:schemeClr val="tx1"/>
                </a:solidFill>
              </a:rPr>
              <a:t>Nielen kresťan </a:t>
            </a:r>
            <a:r>
              <a:rPr lang="sk-SK" sz="2400" b="1" dirty="0" smtClean="0">
                <a:solidFill>
                  <a:schemeClr val="tx1"/>
                </a:solidFill>
              </a:rPr>
              <a:t>sa rozhoduje pre pozemské výhody za cenu ohrozenia viery a stratu charakteru. </a:t>
            </a:r>
            <a:endParaRPr lang="sk-SK" sz="2400" b="1" dirty="0" smtClean="0">
              <a:solidFill>
                <a:schemeClr val="tx1"/>
              </a:solidFill>
            </a:endParaRPr>
          </a:p>
          <a:p>
            <a:pPr marL="0" indent="0" algn="just">
              <a:lnSpc>
                <a:spcPct val="120000"/>
              </a:lnSpc>
              <a:spcAft>
                <a:spcPts val="1200"/>
              </a:spcAft>
              <a:buNone/>
            </a:pPr>
            <a:r>
              <a:rPr lang="sk-SK" sz="2400" b="1" dirty="0" smtClean="0">
                <a:solidFill>
                  <a:schemeClr val="tx1"/>
                </a:solidFill>
              </a:rPr>
              <a:t>Pán </a:t>
            </a:r>
            <a:r>
              <a:rPr lang="sk-SK" sz="2400" b="1" dirty="0" smtClean="0">
                <a:solidFill>
                  <a:schemeClr val="tx1"/>
                </a:solidFill>
              </a:rPr>
              <a:t>Ježiš, </a:t>
            </a:r>
            <a:r>
              <a:rPr lang="sk-SK" sz="2400" b="1" dirty="0" smtClean="0">
                <a:solidFill>
                  <a:schemeClr val="tx1"/>
                </a:solidFill>
              </a:rPr>
              <a:t>na ktorom </a:t>
            </a:r>
            <a:r>
              <a:rPr lang="sk-SK" sz="2400" b="1" dirty="0" smtClean="0">
                <a:solidFill>
                  <a:schemeClr val="tx1"/>
                </a:solidFill>
              </a:rPr>
              <a:t>spočíval Duch Svätý, si vedel poradiť aj ako človek vo všetkých neriešiteľných okolnostiach.</a:t>
            </a:r>
            <a:endParaRPr lang="sk-SK" sz="2400" b="1" dirty="0" smtClean="0">
              <a:solidFill>
                <a:schemeClr val="tx1"/>
              </a:solidFill>
            </a:endParaRPr>
          </a:p>
        </p:txBody>
      </p:sp>
      <p:pic>
        <p:nvPicPr>
          <p:cNvPr id="4" name="Obrázok 3" descr="smerovnik-23068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0097" y="598299"/>
            <a:ext cx="3219900" cy="48107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63526" y="1594883"/>
            <a:ext cx="8250865" cy="4720857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400" b="1" dirty="0" smtClean="0">
                <a:solidFill>
                  <a:schemeClr val="tx1"/>
                </a:solidFill>
              </a:rPr>
              <a:t>Keď sa ho farizeji a </a:t>
            </a:r>
            <a:r>
              <a:rPr lang="sk-SK" sz="2400" b="1" dirty="0" smtClean="0">
                <a:solidFill>
                  <a:schemeClr val="tx1"/>
                </a:solidFill>
              </a:rPr>
              <a:t>zákonníci </a:t>
            </a:r>
            <a:r>
              <a:rPr lang="sk-SK" sz="2400" b="1" dirty="0" smtClean="0">
                <a:solidFill>
                  <a:schemeClr val="tx1"/>
                </a:solidFill>
              </a:rPr>
              <a:t>pýtali či podľa zákona majú ukameňovať ženu – hriešnicu, odpovedal: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400" b="1" dirty="0" smtClean="0">
                <a:solidFill>
                  <a:schemeClr val="tx1"/>
                </a:solidFill>
              </a:rPr>
              <a:t>„Kto, z vás je bez hriechu, nech prvý hodí do nej kameň.“ a žene povedal: „ Choď a viac nehreš.“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400" b="1" dirty="0" smtClean="0">
                <a:solidFill>
                  <a:schemeClr val="tx1"/>
                </a:solidFill>
              </a:rPr>
              <a:t>Máme často vzývať aj Pannu Máriu, matku dobrej rady, ktorá plná milosti Ducha Svätého </a:t>
            </a:r>
            <a:r>
              <a:rPr lang="sk-SK" sz="2400" b="1" dirty="0" smtClean="0">
                <a:solidFill>
                  <a:schemeClr val="tx1"/>
                </a:solidFill>
              </a:rPr>
              <a:t>pomáhala apoštolom </a:t>
            </a:r>
            <a:r>
              <a:rPr lang="sk-SK" sz="2400" b="1" dirty="0" smtClean="0">
                <a:solidFill>
                  <a:schemeClr val="tx1"/>
                </a:solidFill>
              </a:rPr>
              <a:t>a pomáha aj Cirkvi. </a:t>
            </a:r>
            <a:endParaRPr lang="sk-SK" sz="2400" b="1" dirty="0" smtClean="0">
              <a:solidFill>
                <a:schemeClr val="tx1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400" b="1" dirty="0" smtClean="0">
                <a:solidFill>
                  <a:schemeClr val="tx1"/>
                </a:solidFill>
              </a:rPr>
              <a:t>Pre </a:t>
            </a:r>
            <a:r>
              <a:rPr lang="sk-SK" sz="2400" b="1" dirty="0" smtClean="0">
                <a:solidFill>
                  <a:schemeClr val="tx1"/>
                </a:solidFill>
              </a:rPr>
              <a:t>duchovný život je veľmi dobré, keď máme </a:t>
            </a:r>
            <a:r>
              <a:rPr lang="sk-SK" sz="2400" b="1" dirty="0" smtClean="0">
                <a:solidFill>
                  <a:schemeClr val="tx1"/>
                </a:solidFill>
              </a:rPr>
              <a:t>spoľahlivého duchovného </a:t>
            </a:r>
            <a:r>
              <a:rPr lang="sk-SK" sz="2400" b="1" dirty="0" smtClean="0">
                <a:solidFill>
                  <a:schemeClr val="tx1"/>
                </a:solidFill>
              </a:rPr>
              <a:t>radcu – spovedníka.</a:t>
            </a:r>
            <a:endParaRPr lang="sk-SK" sz="2400" b="1" dirty="0" smtClean="0">
              <a:solidFill>
                <a:schemeClr val="tx1"/>
              </a:solidFill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1251680" y="382384"/>
            <a:ext cx="3256526" cy="97858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5400" b="0" i="0" u="none" strike="noStrike" kern="1200" cap="all" spc="20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Dar Rady</a:t>
            </a:r>
          </a:p>
        </p:txBody>
      </p:sp>
      <p:pic>
        <p:nvPicPr>
          <p:cNvPr id="5" name="Obrázok 4" descr="smerovnik-23068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5158" y="800318"/>
            <a:ext cx="3219900" cy="48107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3203364" cy="925420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sk-SK" sz="5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sily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04037" y="1477926"/>
            <a:ext cx="8782493" cy="4901609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14400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400" b="1" dirty="0" smtClean="0">
                <a:solidFill>
                  <a:schemeClr val="tx1"/>
                </a:solidFill>
              </a:rPr>
              <a:t>Tento dar posilňuje našu vôľu, zveľaďuje v nás mravnú čnosť zmužilosti. </a:t>
            </a:r>
            <a:r>
              <a:rPr lang="sk-SK" sz="2400" b="1" dirty="0" smtClean="0">
                <a:solidFill>
                  <a:schemeClr val="tx1"/>
                </a:solidFill>
              </a:rPr>
              <a:t>Niekto môže byť </a:t>
            </a:r>
            <a:r>
              <a:rPr lang="sk-SK" sz="2400" b="1" dirty="0" smtClean="0">
                <a:solidFill>
                  <a:schemeClr val="tx1"/>
                </a:solidFill>
              </a:rPr>
              <a:t>telesne silný</a:t>
            </a:r>
            <a:r>
              <a:rPr lang="sk-SK" sz="2400" b="1" dirty="0" smtClean="0">
                <a:solidFill>
                  <a:schemeClr val="tx1"/>
                </a:solidFill>
              </a:rPr>
              <a:t>, ale duchovne je slaboch, a zasa naopak. Kristus od nás žiada určitý stupeň hrdinstva, preto </a:t>
            </a:r>
            <a:r>
              <a:rPr lang="sk-SK" sz="2400" b="1" dirty="0" smtClean="0">
                <a:solidFill>
                  <a:schemeClr val="tx1"/>
                </a:solidFill>
              </a:rPr>
              <a:t>nám dáva </a:t>
            </a:r>
            <a:r>
              <a:rPr lang="sk-SK" sz="2400" b="1" dirty="0" smtClean="0">
                <a:solidFill>
                  <a:schemeClr val="tx1"/>
                </a:solidFill>
              </a:rPr>
              <a:t>Ducha sily</a:t>
            </a:r>
            <a:r>
              <a:rPr lang="sk-SK" sz="2400" b="1" dirty="0" smtClean="0">
                <a:solidFill>
                  <a:schemeClr val="tx1"/>
                </a:solidFill>
              </a:rPr>
              <a:t>.</a:t>
            </a:r>
          </a:p>
          <a:p>
            <a:pPr marL="14400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400" b="1" dirty="0" smtClean="0">
                <a:solidFill>
                  <a:schemeClr val="tx1"/>
                </a:solidFill>
              </a:rPr>
              <a:t>Dar </a:t>
            </a:r>
            <a:r>
              <a:rPr lang="sk-SK" sz="2400" b="1" dirty="0" smtClean="0">
                <a:solidFill>
                  <a:schemeClr val="tx1"/>
                </a:solidFill>
              </a:rPr>
              <a:t>sily potrebuje zvlášť mladý človek, veď musí bojovať proti pokušeniam tela</a:t>
            </a:r>
            <a:r>
              <a:rPr lang="sk-SK" sz="2400" b="1" dirty="0" smtClean="0">
                <a:solidFill>
                  <a:schemeClr val="tx1"/>
                </a:solidFill>
              </a:rPr>
              <a:t>, sveta </a:t>
            </a:r>
            <a:r>
              <a:rPr lang="sk-SK" sz="2400" b="1" dirty="0" smtClean="0">
                <a:solidFill>
                  <a:schemeClr val="tx1"/>
                </a:solidFill>
              </a:rPr>
              <a:t>a diabla. Apoštoli naozaj prejavili dar sily Ducha Svätého svoju neohrozenosťou vo viere a </a:t>
            </a:r>
            <a:r>
              <a:rPr lang="sk-SK" sz="2400" b="1" dirty="0" smtClean="0">
                <a:solidFill>
                  <a:schemeClr val="tx1"/>
                </a:solidFill>
              </a:rPr>
              <a:t>v ohlasovaní </a:t>
            </a:r>
            <a:r>
              <a:rPr lang="sk-SK" sz="2400" b="1" dirty="0" smtClean="0">
                <a:solidFill>
                  <a:schemeClr val="tx1"/>
                </a:solidFill>
              </a:rPr>
              <a:t>Ježiša Krista. Panna Mária v sile Ducha Svätého stála pri Ježišovom kríži. </a:t>
            </a:r>
          </a:p>
          <a:p>
            <a:pPr marL="14400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400" b="1" dirty="0" smtClean="0">
                <a:solidFill>
                  <a:schemeClr val="tx1"/>
                </a:solidFill>
              </a:rPr>
              <a:t>Veľkú silu potrebujú </a:t>
            </a:r>
            <a:r>
              <a:rPr lang="sk-SK" sz="2400" b="1" dirty="0" smtClean="0">
                <a:solidFill>
                  <a:schemeClr val="tx1"/>
                </a:solidFill>
              </a:rPr>
              <a:t>aj chorí, aby znášali s kresťanskou trpezlivosťou utrpenia na vlastnom tele.</a:t>
            </a:r>
          </a:p>
        </p:txBody>
      </p:sp>
      <p:sp>
        <p:nvSpPr>
          <p:cNvPr id="28674" name="AutoShape 2" descr="Výsledok vyhľadávania obrázkov pre dopyt dumbbells"/>
          <p:cNvSpPr>
            <a:spLocks noChangeAspect="1" noChangeArrowheads="1"/>
          </p:cNvSpPr>
          <p:nvPr/>
        </p:nvSpPr>
        <p:spPr bwMode="auto">
          <a:xfrm>
            <a:off x="155575" y="-2079625"/>
            <a:ext cx="4333875" cy="43338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pic>
        <p:nvPicPr>
          <p:cNvPr id="5" name="Obrázok 4" descr="Jednoručná-posilňovacia-činka-MOVIT-2-x-10-kg-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5898" y="2168224"/>
            <a:ext cx="2684099" cy="25413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55718" y="892749"/>
            <a:ext cx="5032162" cy="861624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sk-SK" sz="54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pOZNANIA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59219" y="2636874"/>
            <a:ext cx="10802679" cy="3678866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Tento dar prenáša múdrosť a rozumnosť do praktickej polohy, zdokonaľuje v nás čnosť lásky k Bohu a k blížnemu a robí nás schopnými poznať a okúsiť Božie skutočnosti v ich najhlbších základoch a príčinách. </a:t>
            </a:r>
            <a:endParaRPr lang="sk-SK" sz="2800" b="1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Tento </a:t>
            </a:r>
            <a:r>
              <a:rPr lang="sk-SK" sz="2800" b="1" dirty="0" smtClean="0">
                <a:solidFill>
                  <a:schemeClr val="tx1"/>
                </a:solidFill>
              </a:rPr>
              <a:t>dar viac pôsobí na srdce ako na rozum, tak sa ľahšie a bližšie dostaneme k Bohu láskou ako len chladným rozumom. </a:t>
            </a:r>
            <a:endParaRPr lang="sk-SK" sz="2800" b="1" dirty="0" smtClean="0">
              <a:solidFill>
                <a:schemeClr val="tx1"/>
              </a:solidFill>
            </a:endParaRPr>
          </a:p>
        </p:txBody>
      </p:sp>
      <p:pic>
        <p:nvPicPr>
          <p:cNvPr id="6" name="Picture 2" descr="Súvisiaci obrázo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63247" y="116959"/>
            <a:ext cx="2364490" cy="2364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1177253" y="626934"/>
            <a:ext cx="5032162" cy="8616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5400" b="0" i="0" u="none" strike="noStrike" kern="1200" cap="all" spc="200" normalizeH="0" baseline="0" noProof="0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DAR pOZNANIA</a:t>
            </a:r>
          </a:p>
        </p:txBody>
      </p:sp>
      <p:sp>
        <p:nvSpPr>
          <p:cNvPr id="6" name="Obdĺžnik 5"/>
          <p:cNvSpPr/>
          <p:nvPr/>
        </p:nvSpPr>
        <p:spPr>
          <a:xfrm>
            <a:off x="637953" y="2548769"/>
            <a:ext cx="10717620" cy="386567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800" b="1" dirty="0" smtClean="0"/>
              <a:t>Osvietení týmto darom poznáme Kristovu lásku, presahujúcu každé poznanie a dosahujeme bohatstvo plného chápania a poznania Božieho tajomstva a poznania.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800" b="1" dirty="0" smtClean="0"/>
              <a:t>Človek obdarený darom poznania má teda osobitnú schopnosť poznávať a konať, čo slúži na Božiu slávu, na spásu seba i blížneho. Všetko koná z lásky a už tu na zemi pociťuje </a:t>
            </a:r>
            <a:r>
              <a:rPr lang="sk-SK" sz="2800" b="1" dirty="0" err="1" smtClean="0"/>
              <a:t>predchuť</a:t>
            </a:r>
            <a:r>
              <a:rPr lang="sk-SK" sz="2800" b="1" dirty="0" smtClean="0"/>
              <a:t> nebeských radostí.</a:t>
            </a:r>
            <a:endParaRPr lang="sk-SK" sz="2800" b="1" dirty="0" smtClean="0"/>
          </a:p>
        </p:txBody>
      </p:sp>
      <p:pic>
        <p:nvPicPr>
          <p:cNvPr id="5" name="Picture 2" descr="Súvisiaci obrázo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07549" y="191385"/>
            <a:ext cx="2254104" cy="2254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37684" y="329609"/>
            <a:ext cx="5550195" cy="1010093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sk-SK" sz="5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nábožnosti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712383" y="2477386"/>
            <a:ext cx="10685719" cy="3615071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Tento dar zdokonaľuje v nás mravnú čnosť spravodlivosti a čnosť nábožnosti a modlitby. </a:t>
            </a:r>
            <a:r>
              <a:rPr lang="sk-SK" sz="2800" b="1" dirty="0" smtClean="0">
                <a:solidFill>
                  <a:schemeClr val="tx1"/>
                </a:solidFill>
              </a:rPr>
              <a:t>Vedie nás </a:t>
            </a:r>
            <a:r>
              <a:rPr lang="sk-SK" sz="2800" b="1" dirty="0" smtClean="0">
                <a:solidFill>
                  <a:schemeClr val="tx1"/>
                </a:solidFill>
              </a:rPr>
              <a:t>k Bohu </a:t>
            </a:r>
            <a:r>
              <a:rPr lang="sk-SK" sz="2800" b="1" dirty="0" smtClean="0">
                <a:solidFill>
                  <a:schemeClr val="tx1"/>
                </a:solidFill>
              </a:rPr>
              <a:t>v synovskej dôvere, láske a nežnosti. </a:t>
            </a:r>
            <a:endParaRPr lang="sk-SK" sz="2800" b="1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Posilnení </a:t>
            </a:r>
            <a:r>
              <a:rPr lang="sk-SK" sz="2800" b="1" dirty="0" smtClean="0">
                <a:solidFill>
                  <a:schemeClr val="tx1"/>
                </a:solidFill>
              </a:rPr>
              <a:t>týmto darom uznávame Boha nielen za </a:t>
            </a:r>
            <a:r>
              <a:rPr lang="sk-SK" sz="2800" b="1" dirty="0" smtClean="0">
                <a:solidFill>
                  <a:schemeClr val="tx1"/>
                </a:solidFill>
              </a:rPr>
              <a:t>svojho najvyššieho </a:t>
            </a:r>
            <a:r>
              <a:rPr lang="sk-SK" sz="2800" b="1" dirty="0" smtClean="0">
                <a:solidFill>
                  <a:schemeClr val="tx1"/>
                </a:solidFill>
              </a:rPr>
              <a:t>Pána, ale za svojho nebeského Otca, ktorý </a:t>
            </a:r>
            <a:r>
              <a:rPr lang="sk-SK" sz="2800" b="1" dirty="0" smtClean="0">
                <a:solidFill>
                  <a:schemeClr val="tx1"/>
                </a:solidFill>
              </a:rPr>
              <a:t>s láskou </a:t>
            </a:r>
            <a:r>
              <a:rPr lang="sk-SK" sz="2800" b="1" dirty="0" smtClean="0">
                <a:solidFill>
                  <a:schemeClr val="tx1"/>
                </a:solidFill>
              </a:rPr>
              <a:t>hľadí na nás a ku ktorému sa </a:t>
            </a:r>
            <a:r>
              <a:rPr lang="sk-SK" sz="2800" b="1" dirty="0" smtClean="0">
                <a:solidFill>
                  <a:schemeClr val="tx1"/>
                </a:solidFill>
              </a:rPr>
              <a:t>môžeme vždy </a:t>
            </a:r>
            <a:r>
              <a:rPr lang="sk-SK" sz="2800" b="1" dirty="0" smtClean="0">
                <a:solidFill>
                  <a:schemeClr val="tx1"/>
                </a:solidFill>
              </a:rPr>
              <a:t>s dôverou obrátiť so slovami: Otče náš</a:t>
            </a:r>
            <a:r>
              <a:rPr lang="sk-SK" sz="2800" b="1" dirty="0" smtClean="0">
                <a:solidFill>
                  <a:schemeClr val="tx1"/>
                </a:solidFill>
              </a:rPr>
              <a:t>...</a:t>
            </a:r>
            <a:endParaRPr lang="sk-SK" sz="2800" b="1" dirty="0" smtClean="0">
              <a:solidFill>
                <a:schemeClr val="tx1"/>
              </a:solidFill>
            </a:endParaRPr>
          </a:p>
        </p:txBody>
      </p:sp>
      <p:pic>
        <p:nvPicPr>
          <p:cNvPr id="31746" name="Picture 2" descr="Výsledok vyhľadávania obrázkov pre dopyt srdce na dlani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006316" y="435935"/>
            <a:ext cx="3296832" cy="1854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1197" y="414282"/>
            <a:ext cx="7456385" cy="957317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sk-SK" sz="5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Bázne pred Bohom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72139" y="2009553"/>
            <a:ext cx="11344940" cy="4646428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Tento dar zdokonaľuje v nás čnosť nádeje. </a:t>
            </a:r>
            <a:r>
              <a:rPr lang="sk-SK" sz="2800" b="1" dirty="0" smtClean="0">
                <a:solidFill>
                  <a:schemeClr val="tx1"/>
                </a:solidFill>
              </a:rPr>
              <a:t>Bázeň pred Pánom, to nie je strach otrocký, </a:t>
            </a:r>
            <a:r>
              <a:rPr lang="sk-SK" sz="2800" b="1" dirty="0" smtClean="0">
                <a:solidFill>
                  <a:schemeClr val="tx1"/>
                </a:solidFill>
              </a:rPr>
              <a:t>ale synovský</a:t>
            </a:r>
            <a:r>
              <a:rPr lang="sk-SK" sz="2800" b="1" dirty="0" smtClean="0">
                <a:solidFill>
                  <a:schemeClr val="tx1"/>
                </a:solidFill>
              </a:rPr>
              <a:t>, totiž, že sa bojíme uraziť Božiu velebu a stratiť Božiu milosť Dar bázne pred Pánom</a:t>
            </a:r>
            <a:r>
              <a:rPr lang="sk-SK" sz="2800" b="1" dirty="0" smtClean="0">
                <a:solidFill>
                  <a:schemeClr val="tx1"/>
                </a:solidFill>
              </a:rPr>
              <a:t>, spočíva </a:t>
            </a:r>
            <a:r>
              <a:rPr lang="sk-SK" sz="2800" b="1" dirty="0" smtClean="0">
                <a:solidFill>
                  <a:schemeClr val="tx1"/>
                </a:solidFill>
              </a:rPr>
              <a:t>na dvoch základoch: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Živo si uvedomujeme nekonečnu Božiu velebu a zvrchovanosť, ktorú sa neodvážime uraziť</a:t>
            </a:r>
            <a:r>
              <a:rPr lang="sk-SK" sz="2800" b="1" dirty="0" smtClean="0">
                <a:solidFill>
                  <a:schemeClr val="tx1"/>
                </a:solidFill>
              </a:rPr>
              <a:t>, veď </a:t>
            </a:r>
            <a:r>
              <a:rPr lang="sk-SK" sz="2800" b="1" dirty="0" smtClean="0">
                <a:solidFill>
                  <a:schemeClr val="tx1"/>
                </a:solidFill>
              </a:rPr>
              <a:t>sme pred Pánom prach a popol, ale z jeho milosti sme Božie deti.</a:t>
            </a:r>
            <a:endParaRPr lang="sk-SK" sz="2800" b="1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Uvedomujeme si strašnú ošklivosť a nebezpečnosť hriechu, a preto sa ho chránime </a:t>
            </a:r>
            <a:r>
              <a:rPr lang="sk-SK" sz="2800" b="1" dirty="0" smtClean="0">
                <a:solidFill>
                  <a:schemeClr val="tx1"/>
                </a:solidFill>
              </a:rPr>
              <a:t>ako najväčšieho </a:t>
            </a:r>
            <a:r>
              <a:rPr lang="sk-SK" sz="2800" b="1" dirty="0" smtClean="0">
                <a:solidFill>
                  <a:schemeClr val="tx1"/>
                </a:solidFill>
              </a:rPr>
              <a:t>zla.</a:t>
            </a:r>
            <a:endParaRPr lang="sk-SK" sz="2800" b="1" dirty="0" smtClean="0">
              <a:solidFill>
                <a:schemeClr val="tx1"/>
              </a:solidFill>
            </a:endParaRPr>
          </a:p>
        </p:txBody>
      </p:sp>
      <p:pic>
        <p:nvPicPr>
          <p:cNvPr id="32770" name="Picture 2" descr="Výsledok vyhľadávania obrázkov pre dopyt hands of go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56673" y="223283"/>
            <a:ext cx="2647508" cy="1765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14670" y="517019"/>
            <a:ext cx="10600660" cy="1553003"/>
          </a:xfrm>
        </p:spPr>
        <p:txBody>
          <a:bodyPr>
            <a:noAutofit/>
          </a:bodyPr>
          <a:lstStyle/>
          <a:p>
            <a:pPr algn="ctr"/>
            <a:r>
              <a:rPr lang="sk-SK" sz="9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KTO JE Duch </a:t>
            </a:r>
            <a:r>
              <a:rPr lang="sk-SK" sz="9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svätý</a:t>
            </a:r>
            <a:r>
              <a:rPr lang="en-US" sz="9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9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6109" y="3079789"/>
            <a:ext cx="56098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accent5">
                    <a:lumMod val="75000"/>
                  </a:schemeClr>
                </a:solidFill>
              </a:rPr>
              <a:t>Jn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 14,26  </a:t>
            </a:r>
            <a:r>
              <a:rPr lang="en-US" sz="4000" dirty="0" smtClean="0">
                <a:solidFill>
                  <a:schemeClr val="accent4"/>
                </a:solidFill>
              </a:rPr>
              <a:t>Rim </a:t>
            </a:r>
            <a:r>
              <a:rPr lang="en-US" sz="4000" dirty="0">
                <a:solidFill>
                  <a:schemeClr val="accent4"/>
                </a:solidFill>
              </a:rPr>
              <a:t>8, </a:t>
            </a:r>
            <a:r>
              <a:rPr lang="en-US" sz="4000" dirty="0" smtClean="0">
                <a:solidFill>
                  <a:schemeClr val="accent4"/>
                </a:solidFill>
              </a:rPr>
              <a:t>26</a:t>
            </a:r>
          </a:p>
          <a:p>
            <a:r>
              <a:rPr lang="en-US" sz="4000" dirty="0">
                <a:solidFill>
                  <a:schemeClr val="accent4"/>
                </a:solidFill>
              </a:rPr>
              <a:t>	</a:t>
            </a:r>
            <a:r>
              <a:rPr lang="en-US" sz="4000" dirty="0" smtClean="0">
                <a:solidFill>
                  <a:schemeClr val="accent4"/>
                </a:solidFill>
              </a:rPr>
              <a:t>	</a:t>
            </a:r>
            <a:r>
              <a:rPr lang="en-US" sz="4000" dirty="0" err="1" smtClean="0">
                <a:solidFill>
                  <a:schemeClr val="accent3"/>
                </a:solidFill>
              </a:rPr>
              <a:t>Iz</a:t>
            </a:r>
            <a:r>
              <a:rPr lang="en-US" sz="4000" dirty="0" smtClean="0">
                <a:solidFill>
                  <a:schemeClr val="accent3"/>
                </a:solidFill>
              </a:rPr>
              <a:t> </a:t>
            </a:r>
            <a:r>
              <a:rPr lang="en-US" sz="4000" dirty="0">
                <a:solidFill>
                  <a:schemeClr val="accent3"/>
                </a:solidFill>
              </a:rPr>
              <a:t>11, </a:t>
            </a:r>
            <a:r>
              <a:rPr lang="en-US" sz="4000" dirty="0" smtClean="0">
                <a:solidFill>
                  <a:schemeClr val="accent3"/>
                </a:solidFill>
              </a:rPr>
              <a:t>2	</a:t>
            </a:r>
            <a:r>
              <a:rPr lang="en-US" sz="4000" dirty="0" smtClean="0">
                <a:solidFill>
                  <a:schemeClr val="accent6"/>
                </a:solidFill>
              </a:rPr>
              <a:t>Gal 5,22</a:t>
            </a:r>
          </a:p>
          <a:p>
            <a:r>
              <a:rPr lang="en-US" sz="4000" dirty="0">
                <a:solidFill>
                  <a:schemeClr val="accent6"/>
                </a:solidFill>
              </a:rPr>
              <a:t>	</a:t>
            </a:r>
            <a:r>
              <a:rPr lang="en-US" sz="4000" dirty="0" err="1" smtClean="0">
                <a:solidFill>
                  <a:schemeClr val="accent2"/>
                </a:solidFill>
              </a:rPr>
              <a:t>Jn</a:t>
            </a:r>
            <a:r>
              <a:rPr lang="en-US" sz="4000" dirty="0" smtClean="0">
                <a:solidFill>
                  <a:schemeClr val="accent2"/>
                </a:solidFill>
              </a:rPr>
              <a:t> 16,13	</a:t>
            </a:r>
            <a:r>
              <a:rPr lang="en-US" sz="4000" dirty="0" smtClean="0"/>
              <a:t>Rim 5,5	</a:t>
            </a:r>
            <a:endParaRPr lang="en-US" sz="4000" dirty="0"/>
          </a:p>
          <a:p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357" y="2602953"/>
            <a:ext cx="3921996" cy="36768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3922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61237" y="2126513"/>
            <a:ext cx="10409275" cy="3753292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Božie slovo nás veľmi napomína na bohabojnosť: </a:t>
            </a:r>
            <a:endParaRPr lang="sk-SK" sz="2800" b="1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„Ako </a:t>
            </a:r>
            <a:r>
              <a:rPr lang="sk-SK" sz="2800" b="1" dirty="0" smtClean="0">
                <a:solidFill>
                  <a:schemeClr val="tx1"/>
                </a:solidFill>
              </a:rPr>
              <a:t>pred jedovatým hadom, tak utekaj pred hriechom</a:t>
            </a:r>
            <a:r>
              <a:rPr lang="sk-SK" sz="2800" b="1" dirty="0" smtClean="0">
                <a:solidFill>
                  <a:schemeClr val="tx1"/>
                </a:solidFill>
              </a:rPr>
              <a:t>, lebo ak </a:t>
            </a:r>
            <a:r>
              <a:rPr lang="sk-SK" sz="2800" b="1" dirty="0" smtClean="0">
                <a:solidFill>
                  <a:schemeClr val="tx1"/>
                </a:solidFill>
              </a:rPr>
              <a:t>sa k nemu priblížiš, privinie ťa k sebe</a:t>
            </a:r>
            <a:r>
              <a:rPr lang="sk-SK" sz="2800" b="1" dirty="0" smtClean="0">
                <a:solidFill>
                  <a:schemeClr val="tx1"/>
                </a:solidFill>
              </a:rPr>
              <a:t>.“ (Sir 21,2)</a:t>
            </a:r>
            <a:endParaRPr lang="sk-SK" sz="2800" b="1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„</a:t>
            </a:r>
            <a:r>
              <a:rPr lang="sk-SK" sz="2800" b="1" dirty="0" smtClean="0">
                <a:solidFill>
                  <a:schemeClr val="tx1"/>
                </a:solidFill>
              </a:rPr>
              <a:t>V bázni slúžte Pánovi, a s chvením sa mu klaňajte.“ (</a:t>
            </a:r>
            <a:r>
              <a:rPr lang="sk-SK" sz="2800" b="1" dirty="0" smtClean="0">
                <a:solidFill>
                  <a:schemeClr val="tx1"/>
                </a:solidFill>
              </a:rPr>
              <a:t>Ž 2,11</a:t>
            </a:r>
            <a:r>
              <a:rPr lang="sk-SK" sz="2800" b="1" dirty="0" smtClean="0">
                <a:solidFill>
                  <a:schemeClr val="tx1"/>
                </a:solidFill>
              </a:rPr>
              <a:t>) </a:t>
            </a:r>
            <a:r>
              <a:rPr lang="sk-SK" sz="2800" b="1" dirty="0" smtClean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Apoštol </a:t>
            </a:r>
            <a:r>
              <a:rPr lang="sk-SK" sz="2800" b="1" dirty="0" smtClean="0">
                <a:solidFill>
                  <a:schemeClr val="tx1"/>
                </a:solidFill>
              </a:rPr>
              <a:t>Pavol nás dôrazne napomína: </a:t>
            </a:r>
            <a:endParaRPr lang="sk-SK" sz="2800" b="1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„S </a:t>
            </a:r>
            <a:r>
              <a:rPr lang="sk-SK" sz="2800" b="1" dirty="0" smtClean="0">
                <a:solidFill>
                  <a:schemeClr val="tx1"/>
                </a:solidFill>
              </a:rPr>
              <a:t>bázňou a chvením pracujete na svojej spáse</a:t>
            </a:r>
            <a:r>
              <a:rPr lang="sk-SK" sz="2800" b="1" dirty="0" smtClean="0">
                <a:solidFill>
                  <a:schemeClr val="tx1"/>
                </a:solidFill>
              </a:rPr>
              <a:t>.“ </a:t>
            </a:r>
            <a:r>
              <a:rPr lang="sk-SK" sz="2800" b="1" dirty="0" smtClean="0">
                <a:solidFill>
                  <a:schemeClr val="tx1"/>
                </a:solidFill>
              </a:rPr>
              <a:t>(</a:t>
            </a:r>
            <a:r>
              <a:rPr lang="sk-SK" sz="2800" b="1" dirty="0" err="1" smtClean="0">
                <a:solidFill>
                  <a:schemeClr val="tx1"/>
                </a:solidFill>
              </a:rPr>
              <a:t>Flp</a:t>
            </a:r>
            <a:r>
              <a:rPr lang="sk-SK" sz="2800" b="1" dirty="0" smtClean="0">
                <a:solidFill>
                  <a:schemeClr val="tx1"/>
                </a:solidFill>
              </a:rPr>
              <a:t> 2,12)</a:t>
            </a:r>
            <a:endParaRPr lang="sk-SK" sz="2800" b="1" dirty="0" smtClean="0">
              <a:solidFill>
                <a:schemeClr val="tx1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581826" y="403649"/>
            <a:ext cx="7785997" cy="1053011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sk-SK" sz="5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Bázne pred Bohom</a:t>
            </a:r>
          </a:p>
        </p:txBody>
      </p:sp>
      <p:pic>
        <p:nvPicPr>
          <p:cNvPr id="5" name="Picture 2" descr="Výsledok vyhľadávania obrázkov pre dopyt hands of go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20715" y="255182"/>
            <a:ext cx="2672833" cy="1781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1499191" y="2690336"/>
            <a:ext cx="8782493" cy="279461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sk-SK" sz="2800" b="1" dirty="0" smtClean="0"/>
              <a:t>Nešťastím mnohých aj veriacich je, že sa neboja hriechu alebo nepokladajú hriech za niečo hrozné. </a:t>
            </a:r>
            <a:endParaRPr lang="sk-SK" sz="28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sk-SK" sz="2800" b="1" dirty="0" smtClean="0"/>
              <a:t>U </a:t>
            </a:r>
            <a:r>
              <a:rPr lang="sk-SK" sz="2800" b="1" dirty="0" smtClean="0"/>
              <a:t>mnohých sa stráca pocit viny. </a:t>
            </a:r>
            <a:endParaRPr lang="sk-SK" sz="28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sk-SK" sz="2800" b="1" dirty="0" smtClean="0"/>
              <a:t>A </a:t>
            </a:r>
            <a:r>
              <a:rPr lang="sk-SK" sz="2800" b="1" dirty="0" smtClean="0"/>
              <a:t>to je veľmi nebezpečné. Veď ide o večnú spásu. </a:t>
            </a:r>
            <a:endParaRPr lang="sk-SK" sz="2800" b="1" dirty="0" smtClean="0"/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800" b="1" dirty="0" smtClean="0"/>
              <a:t>Preto </a:t>
            </a:r>
            <a:r>
              <a:rPr lang="sk-SK" sz="2800" b="1" dirty="0" smtClean="0"/>
              <a:t>je tak veľmi dôležité rozvíjať dar nábožnosti.</a:t>
            </a:r>
            <a:endParaRPr lang="sk-SK" sz="2800" b="1" dirty="0" smtClean="0"/>
          </a:p>
        </p:txBody>
      </p:sp>
      <p:sp>
        <p:nvSpPr>
          <p:cNvPr id="3" name="Nadpis 1"/>
          <p:cNvSpPr txBox="1">
            <a:spLocks/>
          </p:cNvSpPr>
          <p:nvPr/>
        </p:nvSpPr>
        <p:spPr>
          <a:xfrm>
            <a:off x="581826" y="403649"/>
            <a:ext cx="7785997" cy="105301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5400" b="0" i="0" u="none" strike="noStrike" kern="1200" cap="all" spc="200" normalizeH="0" baseline="0" noProof="0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Dar Bázne pred Bohom</a:t>
            </a:r>
            <a:endParaRPr kumimoji="0" lang="sk-SK" sz="5400" b="0" i="0" u="none" strike="noStrike" kern="1200" cap="all" spc="200" normalizeH="0" baseline="0" noProof="0" dirty="0" smtClean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 descr="Výsledok vyhľadávania obrázkov pre dopyt hands of go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06811" y="255182"/>
            <a:ext cx="2886737" cy="1924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791" y="882502"/>
            <a:ext cx="10870453" cy="5220585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k-SK" sz="4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„Ale ovocie Ducha </a:t>
            </a:r>
            <a:endParaRPr lang="sk-SK" sz="48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sk-SK" sz="4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</a:t>
            </a:r>
            <a:r>
              <a:rPr lang="sk-SK" sz="4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láska, radosť, pokoj, </a:t>
            </a:r>
            <a:endParaRPr lang="sk-SK" sz="48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sk-SK" sz="4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  <a:r>
              <a:rPr lang="sk-SK" sz="4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hovievavosť</a:t>
            </a:r>
            <a:r>
              <a:rPr lang="sk-SK" sz="4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láskavosť, </a:t>
            </a:r>
            <a:r>
              <a:rPr lang="sk-SK" sz="4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dobrota,</a:t>
            </a:r>
          </a:p>
          <a:p>
            <a:pPr marL="0" indent="0" algn="ctr">
              <a:buNone/>
            </a:pPr>
            <a:r>
              <a:rPr lang="sk-SK" sz="4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vernosť</a:t>
            </a:r>
            <a:r>
              <a:rPr lang="sk-SK" sz="4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miernosť, zdržanlivosť. </a:t>
            </a:r>
          </a:p>
          <a:p>
            <a:pPr marL="0" indent="0" algn="ctr">
              <a:buNone/>
            </a:pPr>
            <a:r>
              <a:rPr lang="sk-SK" sz="4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Proti tomuto zákona niet.“ </a:t>
            </a:r>
          </a:p>
          <a:p>
            <a:pPr marL="0" indent="0" algn="ctr">
              <a:buNone/>
            </a:pPr>
            <a:r>
              <a:rPr lang="sk-SK" sz="4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Gal </a:t>
            </a:r>
            <a:r>
              <a:rPr lang="sk-SK" sz="4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5,22-23</a:t>
            </a:r>
            <a:endParaRPr lang="sk-SK" sz="48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982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95153" y="1603986"/>
            <a:ext cx="8763935" cy="1681475"/>
          </a:xfrm>
        </p:spPr>
        <p:txBody>
          <a:bodyPr>
            <a:noAutofit/>
          </a:bodyPr>
          <a:lstStyle/>
          <a:p>
            <a:pPr algn="ctr"/>
            <a:r>
              <a:rPr lang="sk-SK" sz="115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DUCHu SVÄTý, </a:t>
            </a:r>
            <a:r>
              <a:rPr lang="sk-SK" sz="115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k-SK" sz="115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k-SK" sz="115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600200" y="3409748"/>
            <a:ext cx="8258888" cy="16814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115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PRíď </a:t>
            </a:r>
            <a:r>
              <a:rPr lang="sk-SK" sz="115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 </a:t>
            </a:r>
            <a:r>
              <a:rPr lang="sk-SK" sz="115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NáM</a:t>
            </a:r>
            <a:r>
              <a:rPr lang="sk-SK" sz="115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sk-SK" sz="1150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279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09147" y="1328682"/>
            <a:ext cx="3618034" cy="925420"/>
          </a:xfrm>
        </p:spPr>
        <p:txBody>
          <a:bodyPr/>
          <a:lstStyle/>
          <a:p>
            <a:r>
              <a:rPr lang="sk-SK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Duch svätý</a:t>
            </a:r>
            <a:endParaRPr lang="sk-SK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510363" y="3827722"/>
            <a:ext cx="10962167" cy="23144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/>
              <a:t>„Duch Svätý“, také je vlastné meno toho, ktorému sa klaniame a ktorého oslavujeme s Otcom a Synom. </a:t>
            </a:r>
            <a:endParaRPr lang="sk-SK" sz="2800" b="1" dirty="0" smtClean="0"/>
          </a:p>
          <a:p>
            <a:pPr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800" b="1" dirty="0" smtClean="0"/>
              <a:t>Cirkev </a:t>
            </a:r>
            <a:r>
              <a:rPr lang="sk-SK" sz="2800" b="1" dirty="0" smtClean="0"/>
              <a:t>toto meno prijala od Pána a vyznáva ho pri krste svojich nových detí.</a:t>
            </a:r>
            <a:endParaRPr lang="sk-SK" sz="2800" b="1" dirty="0" smtClean="0"/>
          </a:p>
        </p:txBody>
      </p:sp>
      <p:pic>
        <p:nvPicPr>
          <p:cNvPr id="8" name="Obrázok 7" descr="b1d33f9425e8d81f364aca919f2972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047" y="203126"/>
            <a:ext cx="4295775" cy="3219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1570655" y="839585"/>
            <a:ext cx="3618034" cy="925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5100" b="0" i="0" u="none" strike="noStrike" kern="1200" cap="all" spc="20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Duch svätý</a:t>
            </a:r>
            <a:endParaRPr kumimoji="0" lang="sk-SK" sz="5100" b="0" i="0" u="none" strike="noStrike" kern="1200" cap="all" spc="20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446565" y="2711301"/>
            <a:ext cx="10887741" cy="362570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k-SK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Výrazom „Duch“ sa prekladá hebrejské slovo </a:t>
            </a:r>
            <a:r>
              <a:rPr kumimoji="0" lang="sk-SK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Rúach</a:t>
            </a:r>
            <a:r>
              <a:rPr kumimoji="0" lang="sk-SK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ktoré podľa svojho pôvodného významu znamená dych, vzduch, vietor.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k-SK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Ježiš používa práve vnímateľný obraz vetra, aby Nikodémovi naznačil transcendentnú (nadzmyslovú) novosť toho, ktorý je osobne Dychom Boha, Božím Duchom. </a:t>
            </a:r>
          </a:p>
        </p:txBody>
      </p:sp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06470" y="212651"/>
            <a:ext cx="3281392" cy="2459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467833" y="3285461"/>
            <a:ext cx="11025962" cy="33386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800" b="1" dirty="0" smtClean="0"/>
              <a:t>Na druhej strane Duch a Svätý sú Božie atribúty (vlastnosti) spoločné všetkým trom božským osobám. </a:t>
            </a:r>
            <a:endParaRPr lang="sk-SK" sz="2800" b="1" dirty="0" smtClean="0"/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800" b="1" dirty="0" smtClean="0"/>
              <a:t>Ale </a:t>
            </a:r>
            <a:r>
              <a:rPr lang="sk-SK" sz="2800" b="1" dirty="0" smtClean="0"/>
              <a:t>spojením týchto dvoch výrazov označuje Písmo, liturgia a teologická reč nevýslovnú osobu Ducha Svätého s vylúčením akejkoľvek možnej zámeny s inými prípadmi použitia výrazov „duch“ a „svätý“.</a:t>
            </a:r>
            <a:endParaRPr lang="sk-SK" sz="2800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794477" y="1062869"/>
            <a:ext cx="3618034" cy="925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5100" b="0" i="0" u="none" strike="noStrike" kern="1200" cap="all" spc="20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Duch svätý</a:t>
            </a:r>
            <a:endParaRPr kumimoji="0" lang="sk-SK" sz="5100" b="0" i="0" u="none" strike="noStrike" kern="1200" cap="all" spc="20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Obrázok 7" descr="adult_confirm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837" y="308677"/>
            <a:ext cx="6329103" cy="2477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5302" y="500191"/>
            <a:ext cx="11302410" cy="988367"/>
          </a:xfrm>
        </p:spPr>
        <p:txBody>
          <a:bodyPr>
            <a:noAutofit/>
          </a:bodyPr>
          <a:lstStyle/>
          <a:p>
            <a:pPr algn="ctr"/>
            <a:r>
              <a:rPr lang="sk-SK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AKO SA PREJAVUJE duch svätý</a:t>
            </a:r>
            <a: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6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5315" y="1926712"/>
            <a:ext cx="1407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Myslí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27097" y="1767367"/>
            <a:ext cx="9477274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„Lebo Duch Svätý a my sme usúdili, že nebudeme na vás klásť nijaké iné bremeno okrem toho nevyhnutného.” (Sk 15,28)</a:t>
            </a:r>
            <a:endParaRPr lang="sk-SK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5826" y="3177752"/>
            <a:ext cx="1761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Hovorí</a:t>
            </a:r>
            <a:endParaRPr lang="sk-SK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14444" y="2890673"/>
            <a:ext cx="9492003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„Bratia, muselo sa splniť Písmo, kde predpovedal Duch Svätý ústami Dávida o Judášovi, ktorý bol vodcom tých, čo zajali Ježiša” (Sk 1,16)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7901" y="4513567"/>
            <a:ext cx="1761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Vedie</a:t>
            </a:r>
            <a:endParaRPr lang="sk-SK" sz="36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07535" y="4641434"/>
            <a:ext cx="987764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„Veď všetci, ktorých vedie Boží Duch, sú Božími synmi” (</a:t>
            </a:r>
            <a:r>
              <a:rPr lang="sk-SK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Rim</a:t>
            </a:r>
            <a:r>
              <a:rPr lang="sk-SK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8,14)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3594" y="5555839"/>
            <a:ext cx="956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Cíti</a:t>
            </a:r>
            <a:endParaRPr lang="en-US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81962" y="5587737"/>
            <a:ext cx="9867014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„A nezarmucujte Svätého Božieho Ducha, v ktorom ste označení pečaťou na deň vykúpenia.” (</a:t>
            </a:r>
            <a:r>
              <a:rPr lang="sk-SK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Rim</a:t>
            </a:r>
            <a:r>
              <a:rPr lang="sk-SK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8,14)</a:t>
            </a:r>
            <a:endParaRPr lang="sk-SK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301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45178" y="5169446"/>
            <a:ext cx="6675681" cy="168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006030" y="100976"/>
            <a:ext cx="2422051" cy="242205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367" y="1610017"/>
            <a:ext cx="4380053" cy="49057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779" y="309246"/>
            <a:ext cx="1928461" cy="2005509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76547" y="309246"/>
            <a:ext cx="6091572" cy="4610563"/>
          </a:xfrm>
        </p:spPr>
        <p:txBody>
          <a:bodyPr>
            <a:noAutofit/>
          </a:bodyPr>
          <a:lstStyle/>
          <a:p>
            <a:r>
              <a:rPr lang="sk-SK" sz="10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DARY </a:t>
            </a:r>
            <a:br>
              <a:rPr lang="sk-SK" sz="10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sz="10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ducha</a:t>
            </a:r>
            <a:br>
              <a:rPr lang="sk-SK" sz="10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sz="10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svätého</a:t>
            </a:r>
            <a:endParaRPr lang="sk-SK" sz="105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352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968285" y="1074023"/>
            <a:ext cx="3398860" cy="1137877"/>
          </a:xfrm>
        </p:spPr>
        <p:txBody>
          <a:bodyPr>
            <a:noAutofit/>
          </a:bodyPr>
          <a:lstStyle/>
          <a:p>
            <a:r>
              <a:rPr lang="sk-SK" sz="7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ROZUM</a:t>
            </a:r>
            <a:endParaRPr lang="en-US" sz="88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08051" y="188507"/>
            <a:ext cx="4151158" cy="11511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7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MúDROSť</a:t>
            </a:r>
            <a:endParaRPr lang="sk-SK" sz="880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36297" y="2002550"/>
            <a:ext cx="2272848" cy="1232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7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RADA</a:t>
            </a:r>
            <a:endParaRPr lang="en-US" sz="7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504824" y="2588441"/>
            <a:ext cx="1918321" cy="11378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SILA</a:t>
            </a:r>
            <a:endParaRPr lang="en-US" sz="8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384828" y="3583777"/>
            <a:ext cx="3919199" cy="11378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72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POZNANIE</a:t>
            </a:r>
            <a:endParaRPr lang="en-US" sz="8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349256" y="5720123"/>
            <a:ext cx="7887087" cy="11378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7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BÁZEŇ </a:t>
            </a:r>
            <a:r>
              <a:rPr lang="sk-SK" sz="7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 </a:t>
            </a:r>
            <a:r>
              <a:rPr lang="sk-SK" sz="7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Bohom</a:t>
            </a:r>
            <a:endParaRPr lang="sk-SK" sz="7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12150" y="4591613"/>
            <a:ext cx="4742352" cy="11378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72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NáBOžNOSť</a:t>
            </a:r>
            <a:endParaRPr lang="sk-SK" sz="880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Obrázok 13" descr="HF_PENTECOSTWORSHIP_1_480X360.png"/>
          <p:cNvPicPr>
            <a:picLocks noChangeAspect="1"/>
          </p:cNvPicPr>
          <p:nvPr/>
        </p:nvPicPr>
        <p:blipFill>
          <a:blip r:embed="rId2"/>
          <a:srcRect l="11091" r="11013"/>
          <a:stretch>
            <a:fillRect/>
          </a:stretch>
        </p:blipFill>
        <p:spPr>
          <a:xfrm>
            <a:off x="8123274" y="757329"/>
            <a:ext cx="3561907" cy="34294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1546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2894" y="393018"/>
            <a:ext cx="7347098" cy="1492132"/>
          </a:xfrm>
        </p:spPr>
        <p:txBody>
          <a:bodyPr>
            <a:normAutofit/>
          </a:bodyPr>
          <a:lstStyle/>
          <a:p>
            <a:pPr algn="ctr"/>
            <a:r>
              <a:rPr lang="sk-SK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DARY DUCHA SVÄTÉHO </a:t>
            </a:r>
            <a:br>
              <a:rPr lang="sk-SK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ICH VÝZNAM PRE KRESŤANA</a:t>
            </a:r>
            <a:endParaRPr lang="sk-SK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 txBox="1">
            <a:spLocks noGrp="1"/>
          </p:cNvSpPr>
          <p:nvPr>
            <p:ph idx="1"/>
          </p:nvPr>
        </p:nvSpPr>
        <p:spPr>
          <a:xfrm>
            <a:off x="425303" y="1945758"/>
            <a:ext cx="7134446" cy="445504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400" b="1" cap="none" spc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Dary Ducha Svätého dávajú duši jemnocit pre Boha, vnímavosť pre jeho hlas a jeho vôľu.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400" b="1" cap="none" spc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Dary Ducha Svätého sú dispozície, trvalé vlastnosti, ktoré Boh vlieva do duše, a tie ju pozdvihujú, aby ľahšie a ochotnejšie poslúchala vnuknutia a podnety Ducha Svätého. </a:t>
            </a:r>
            <a:endParaRPr lang="sk-SK" sz="2400" b="1" cap="none" spc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400" b="1" cap="none" spc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Dary </a:t>
            </a:r>
            <a:r>
              <a:rPr lang="sk-SK" sz="2400" b="1" cap="none" spc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sú vlastne len prejavmi, lúčmi Ducha Svätého, lebo on sám je Darom.</a:t>
            </a:r>
            <a:endParaRPr lang="sk-SK" sz="2400" b="1" cap="none" spc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Obrázok 3" descr="0003a_zoslanie_ducha_svateho.pn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7842730" y="752254"/>
            <a:ext cx="3800475" cy="571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 animBg="1"/>
    </p:bldLst>
  </p:timing>
</p:sld>
</file>

<file path=ppt/theme/theme1.xml><?xml version="1.0" encoding="utf-8"?>
<a:theme xmlns:a="http://schemas.openxmlformats.org/drawingml/2006/main" name="Badge">
  <a:themeElements>
    <a:clrScheme name="Cestovani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1785</TotalTime>
  <Words>1264</Words>
  <Application>Microsoft Office PowerPoint</Application>
  <PresentationFormat>Vlastná</PresentationFormat>
  <Paragraphs>94</Paragraphs>
  <Slides>23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23</vt:i4>
      </vt:variant>
    </vt:vector>
  </HeadingPairs>
  <TitlesOfParts>
    <vt:vector size="24" baseType="lpstr">
      <vt:lpstr>Badge</vt:lpstr>
      <vt:lpstr>Snímka 1</vt:lpstr>
      <vt:lpstr>KTO JE Duch svätý?</vt:lpstr>
      <vt:lpstr>Duch svätý</vt:lpstr>
      <vt:lpstr>Snímka 4</vt:lpstr>
      <vt:lpstr>Snímka 5</vt:lpstr>
      <vt:lpstr>AKO SA PREJAVUJE duch svätý?</vt:lpstr>
      <vt:lpstr>DARY  ducha svätého</vt:lpstr>
      <vt:lpstr>ROZUM</vt:lpstr>
      <vt:lpstr>DARY DUCHA SVÄTÉHO  – ICH VÝZNAM PRE KRESŤANA</vt:lpstr>
      <vt:lpstr>Dar múdrosti</vt:lpstr>
      <vt:lpstr>Snímka 11</vt:lpstr>
      <vt:lpstr>Dar Rozumu</vt:lpstr>
      <vt:lpstr>Dar Rady</vt:lpstr>
      <vt:lpstr>Snímka 14</vt:lpstr>
      <vt:lpstr>Dar sily</vt:lpstr>
      <vt:lpstr>DAR pOZNANIA</vt:lpstr>
      <vt:lpstr>Snímka 17</vt:lpstr>
      <vt:lpstr>Dar nábožnosti</vt:lpstr>
      <vt:lpstr>Dar Bázne pred Bohom</vt:lpstr>
      <vt:lpstr>Dar Bázne pred Bohom</vt:lpstr>
      <vt:lpstr>Snímka 21</vt:lpstr>
      <vt:lpstr>Snímka 22</vt:lpstr>
      <vt:lpstr>DUCHu SVÄTý,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Matej Podstrelenec</dc:creator>
  <cp:lastModifiedBy>Dell</cp:lastModifiedBy>
  <cp:revision>67</cp:revision>
  <dcterms:created xsi:type="dcterms:W3CDTF">2017-02-04T15:44:42Z</dcterms:created>
  <dcterms:modified xsi:type="dcterms:W3CDTF">2018-03-15T19:28:21Z</dcterms:modified>
</cp:coreProperties>
</file>