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ppt/revisionInfo.xml" ContentType="application/vnd.ms-powerpoint.revisioninfo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28" r:id="rId1"/>
  </p:sldMasterIdLst>
  <p:notesMasterIdLst>
    <p:notesMasterId r:id="rId16"/>
  </p:notesMasterIdLst>
  <p:sldIdLst>
    <p:sldId id="281" r:id="rId2"/>
    <p:sldId id="276" r:id="rId3"/>
    <p:sldId id="280" r:id="rId4"/>
    <p:sldId id="282" r:id="rId5"/>
    <p:sldId id="284" r:id="rId6"/>
    <p:sldId id="285" r:id="rId7"/>
    <p:sldId id="278" r:id="rId8"/>
    <p:sldId id="258" r:id="rId9"/>
    <p:sldId id="279" r:id="rId10"/>
    <p:sldId id="289" r:id="rId11"/>
    <p:sldId id="291" r:id="rId12"/>
    <p:sldId id="290" r:id="rId13"/>
    <p:sldId id="293" r:id="rId14"/>
    <p:sldId id="292" r:id="rId15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644" autoAdjust="0"/>
    <p:restoredTop sz="94715" autoAdjust="0"/>
  </p:normalViewPr>
  <p:slideViewPr>
    <p:cSldViewPr>
      <p:cViewPr varScale="1">
        <p:scale>
          <a:sx n="68" d="100"/>
          <a:sy n="68" d="100"/>
        </p:scale>
        <p:origin x="600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5/10/relationships/revisionInfo" Target="revisionInfo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2909AF7-3E5D-4935-B4CC-79909DAF9350}" type="datetimeFigureOut">
              <a:rPr lang="sk-SK" smtClean="0"/>
              <a:t>24. 11. 2017</a:t>
            </a:fld>
            <a:endParaRPr lang="sk-SK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k-SK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sk-SK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k-SK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4E8136-6ACE-4B11-8FFA-C5232F6CACF0}" type="slidenum">
              <a:rPr lang="sk-SK" smtClean="0"/>
              <a:t>‹#›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298563446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D4E8136-6ACE-4B11-8FFA-C5232F6CACF0}" type="slidenum">
              <a:rPr lang="sk-SK" smtClean="0"/>
              <a:t>9</a:t>
            </a:fld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106489326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66442" y="1447801"/>
            <a:ext cx="662096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866442" y="4777380"/>
            <a:ext cx="662096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cs-CZ"/>
              <a:t>Kliknutím můžete upravit styl předlohy.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6111132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atický obrázek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4800587"/>
            <a:ext cx="662096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66442" y="685800"/>
            <a:ext cx="6620968" cy="3640667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3" y="5367325"/>
            <a:ext cx="662096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53508902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ázev a popis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1447800"/>
            <a:ext cx="6620968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657600"/>
            <a:ext cx="6620968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89393990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ce s popis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81408" y="1447800"/>
            <a:ext cx="6001049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14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48177" y="3771174"/>
            <a:ext cx="5461159" cy="342174"/>
          </a:xfrm>
        </p:spPr>
        <p:txBody>
          <a:bodyPr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accent1">
                    <a:lumMod val="60000"/>
                    <a:lumOff val="4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4350657"/>
            <a:ext cx="6620968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  <p:sp>
        <p:nvSpPr>
          <p:cNvPr id="12" name="TextBox 11"/>
          <p:cNvSpPr txBox="1"/>
          <p:nvPr/>
        </p:nvSpPr>
        <p:spPr>
          <a:xfrm>
            <a:off x="673897" y="971253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“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6999690" y="2613787"/>
            <a:ext cx="601591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200" b="0" i="0" dirty="0">
                <a:solidFill>
                  <a:schemeClr val="accent1">
                    <a:lumMod val="60000"/>
                    <a:lumOff val="40000"/>
                  </a:schemeClr>
                </a:solidFill>
                <a:latin typeface="Arial"/>
                <a:ea typeface="+mj-ea"/>
                <a:cs typeface="+mj-cs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69188946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Jmenovk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2" y="3124201"/>
            <a:ext cx="6620968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83640801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74834" y="1981200"/>
            <a:ext cx="22107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489475" y="2667000"/>
            <a:ext cx="219608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3504" y="1981200"/>
            <a:ext cx="220275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2905586" y="2667000"/>
            <a:ext cx="2210671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1981200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5344917" y="2667000"/>
            <a:ext cx="2199658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04031754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loupce s obrázk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89475" y="4250949"/>
            <a:ext cx="22056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89475" y="2209800"/>
            <a:ext cx="2205612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489475" y="4827212"/>
            <a:ext cx="2205612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2917792" y="4250949"/>
            <a:ext cx="21984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2917791" y="2209800"/>
            <a:ext cx="2198466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2916776" y="4827211"/>
            <a:ext cx="2201378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344917" y="4250949"/>
            <a:ext cx="219965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344916" y="2209800"/>
            <a:ext cx="2199658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5344824" y="4827209"/>
            <a:ext cx="2202571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2795334" y="2133600"/>
            <a:ext cx="0" cy="3962400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5223030" y="2133600"/>
            <a:ext cx="0" cy="3966882"/>
          </a:xfrm>
          <a:prstGeom prst="line">
            <a:avLst/>
          </a:prstGeom>
          <a:ln w="12700" cmpd="sng">
            <a:solidFill>
              <a:schemeClr val="accent1"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8544337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2209932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229782" y="430214"/>
            <a:ext cx="1314793" cy="5826125"/>
          </a:xfrm>
        </p:spPr>
        <p:txBody>
          <a:bodyPr vert="eaVert" anchor="b" anchorCtr="0"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89475" y="773205"/>
            <a:ext cx="5568812" cy="5483134"/>
          </a:xfrm>
        </p:spPr>
        <p:txBody>
          <a:bodyPr vert="eaVert"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901355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43773840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3" y="2861734"/>
            <a:ext cx="662096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66442" y="4777381"/>
            <a:ext cx="662096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1781926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27700" y="2060576"/>
            <a:ext cx="3298113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241975" y="2056093"/>
            <a:ext cx="3298115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05172779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1905000"/>
            <a:ext cx="329811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27700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241976" y="1905000"/>
            <a:ext cx="3298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accent1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241976" y="2514600"/>
            <a:ext cx="3298113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58013706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4709768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178424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6441" y="1447800"/>
            <a:ext cx="2551462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89397" y="1447800"/>
            <a:ext cx="3898013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2" y="3129281"/>
            <a:ext cx="2551461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65322802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65656" y="1854192"/>
            <a:ext cx="3820674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213517" y="1143000"/>
            <a:ext cx="2400925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cs-CZ"/>
              <a:t>Kliknutím na ikonu přidáte obrázek.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66441" y="3657600"/>
            <a:ext cx="3814728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cs-CZ"/>
              <a:t>Upravte styly předlohy textu.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k-SK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129890102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" name="Oval 21"/>
          <p:cNvSpPr/>
          <p:nvPr/>
        </p:nvSpPr>
        <p:spPr>
          <a:xfrm>
            <a:off x="629943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7000"/>
                </a:schemeClr>
              </a:gs>
              <a:gs pos="69000">
                <a:schemeClr val="accent5">
                  <a:alpha val="0"/>
                </a:schemeClr>
              </a:gs>
              <a:gs pos="36000">
                <a:schemeClr val="accent5"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3" name="Oval 22"/>
          <p:cNvSpPr/>
          <p:nvPr/>
        </p:nvSpPr>
        <p:spPr>
          <a:xfrm>
            <a:off x="5689832" y="-457200"/>
            <a:ext cx="1600200" cy="1600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73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4" name="Oval 23"/>
          <p:cNvSpPr/>
          <p:nvPr/>
        </p:nvSpPr>
        <p:spPr>
          <a:xfrm>
            <a:off x="6299432" y="6096000"/>
            <a:ext cx="990600" cy="9906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4000"/>
                </a:schemeClr>
              </a:gs>
              <a:gs pos="66000">
                <a:schemeClr val="accent5">
                  <a:alpha val="0"/>
                </a:schemeClr>
              </a:gs>
              <a:gs pos="36000">
                <a:schemeClr val="accent5">
                  <a:alpha val="7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0" name="Oval 19"/>
          <p:cNvSpPr/>
          <p:nvPr/>
        </p:nvSpPr>
        <p:spPr>
          <a:xfrm>
            <a:off x="-153988" y="2667000"/>
            <a:ext cx="4191000" cy="41910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11000"/>
                </a:schemeClr>
              </a:gs>
              <a:gs pos="75000">
                <a:schemeClr val="accent5">
                  <a:alpha val="0"/>
                </a:schemeClr>
              </a:gs>
              <a:gs pos="36000">
                <a:schemeClr val="accent5">
                  <a:alpha val="1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1" name="Oval 20"/>
          <p:cNvSpPr/>
          <p:nvPr/>
        </p:nvSpPr>
        <p:spPr>
          <a:xfrm>
            <a:off x="-839788" y="2895600"/>
            <a:ext cx="2362200" cy="2362200"/>
          </a:xfrm>
          <a:prstGeom prst="ellipse">
            <a:avLst/>
          </a:prstGeom>
          <a:gradFill flip="none" rotWithShape="1">
            <a:gsLst>
              <a:gs pos="0">
                <a:schemeClr val="accent5">
                  <a:alpha val="8000"/>
                </a:schemeClr>
              </a:gs>
              <a:gs pos="72000">
                <a:schemeClr val="accent5">
                  <a:alpha val="0"/>
                </a:schemeClr>
              </a:gs>
              <a:gs pos="36000">
                <a:schemeClr val="accent5">
                  <a:alpha val="8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19" name="Rectangle 18"/>
          <p:cNvSpPr/>
          <p:nvPr/>
        </p:nvSpPr>
        <p:spPr>
          <a:xfrm>
            <a:off x="7745644" y="0"/>
            <a:ext cx="685800" cy="109945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84710" y="452718"/>
            <a:ext cx="7055380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cs-CZ"/>
              <a:t>Kliknutím lze upravit styl.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7700" y="2052925"/>
            <a:ext cx="6711654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Upravte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7494989" y="1828771"/>
            <a:ext cx="990599" cy="22865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5B020E56-A180-4272-AA85-D9DCB24A67F4}" type="datetimeFigureOut">
              <a:rPr lang="sk-SK" smtClean="0"/>
              <a:pPr/>
              <a:t>24. 11. 2017</a:t>
            </a:fld>
            <a:endParaRPr lang="sk-SK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6233335" y="3263371"/>
            <a:ext cx="3859795" cy="22866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sk-SK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7766431" y="295736"/>
            <a:ext cx="628813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1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DA27770-831C-47C5-8632-22B26E9AA72A}" type="slidenum">
              <a:rPr lang="sk-SK" smtClean="0"/>
              <a:pPr/>
              <a:t>‹#›</a:t>
            </a:fld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2673256666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29" r:id="rId1"/>
    <p:sldLayoutId id="2147483730" r:id="rId2"/>
    <p:sldLayoutId id="2147483731" r:id="rId3"/>
    <p:sldLayoutId id="2147483732" r:id="rId4"/>
    <p:sldLayoutId id="2147483733" r:id="rId5"/>
    <p:sldLayoutId id="2147483734" r:id="rId6"/>
    <p:sldLayoutId id="2147483735" r:id="rId7"/>
    <p:sldLayoutId id="2147483736" r:id="rId8"/>
    <p:sldLayoutId id="2147483737" r:id="rId9"/>
    <p:sldLayoutId id="2147483738" r:id="rId10"/>
    <p:sldLayoutId id="2147483739" r:id="rId11"/>
    <p:sldLayoutId id="2147483740" r:id="rId12"/>
    <p:sldLayoutId id="2147483741" r:id="rId13"/>
    <p:sldLayoutId id="2147483742" r:id="rId14"/>
    <p:sldLayoutId id="2147483743" r:id="rId15"/>
    <p:sldLayoutId id="2147483744" r:id="rId16"/>
    <p:sldLayoutId id="2147483745" r:id="rId17"/>
  </p:sldLayoutIdLst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>
            <a:lumMod val="60000"/>
            <a:lumOff val="4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15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hyperlink" Target="http://krestanko.sk/toto-je-den/" TargetMode="External"/><Relationship Id="rId2" Type="http://schemas.openxmlformats.org/officeDocument/2006/relationships/hyperlink" Target="https://www.youtube.com/watch?v=0efD0yKpS5o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www.youtube.com/watch?v=UGVnpWI9bbw&amp;t=112s" TargetMode="External"/><Relationship Id="rId5" Type="http://schemas.openxmlformats.org/officeDocument/2006/relationships/hyperlink" Target="https://www.youtube.com/watch?v=Mu6z9p3YQSM&amp;t=1771s" TargetMode="External"/><Relationship Id="rId4" Type="http://schemas.openxmlformats.org/officeDocument/2006/relationships/hyperlink" Target="https://www.youtube.com/watch?v=srBBOZuL4BI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slideLayout" Target="../slideLayouts/slideLayout10.xml"/><Relationship Id="rId1" Type="http://schemas.openxmlformats.org/officeDocument/2006/relationships/video" Target="https://www.youtube.com/embed/srBBOZuL4BI" TargetMode="External"/><Relationship Id="rId6" Type="http://schemas.openxmlformats.org/officeDocument/2006/relationships/image" Target="../media/image11.png"/><Relationship Id="rId5" Type="http://schemas.microsoft.com/office/2007/relationships/hdphoto" Target="../media/hdphoto2.wdp"/><Relationship Id="rId4" Type="http://schemas.openxmlformats.org/officeDocument/2006/relationships/image" Target="../media/image10.png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://www.youtube.com/watch?v=0efD0yKpS5o" TargetMode="External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2.jpe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4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9364" y="94486"/>
            <a:ext cx="9144000" cy="6862906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Nadpis 1"/>
          <p:cNvSpPr>
            <a:spLocks noGrp="1"/>
          </p:cNvSpPr>
          <p:nvPr>
            <p:ph type="ctrTitle"/>
          </p:nvPr>
        </p:nvSpPr>
        <p:spPr/>
        <p:txBody>
          <a:bodyPr>
            <a:normAutofit/>
          </a:bodyPr>
          <a:lstStyle/>
          <a:p>
            <a:pPr algn="ctr"/>
            <a:r>
              <a:rPr lang="sk-SK" sz="2800" dirty="0"/>
              <a:t/>
            </a:r>
            <a:br>
              <a:rPr lang="sk-SK" sz="2800" dirty="0"/>
            </a:br>
            <a:r>
              <a:rPr lang="sk-SK" sz="2800" dirty="0"/>
              <a:t/>
            </a:r>
            <a:br>
              <a:rPr lang="sk-SK" sz="2800" dirty="0"/>
            </a:br>
            <a:r>
              <a:rPr lang="sk-SK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  <a:t>JEŽIŠ SPRÍTOMŇUJE BOŽIE KRÁĽOVSTVO</a:t>
            </a:r>
            <a:br>
              <a:rPr lang="sk-SK" sz="28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tx1"/>
                </a:solidFill>
                <a:effectLst>
                  <a:outerShdw blurRad="12700" dist="38100" dir="2700000" algn="tl" rotWithShape="0">
                    <a:schemeClr val="bg1">
                      <a:lumMod val="50000"/>
                    </a:schemeClr>
                  </a:outerShdw>
                </a:effectLst>
              </a:rPr>
            </a:br>
            <a:r>
              <a:rPr lang="sk-SK" sz="2800" dirty="0"/>
              <a:t/>
            </a:r>
            <a:br>
              <a:rPr lang="sk-SK" sz="2800" dirty="0"/>
            </a:br>
            <a:endParaRPr lang="sk-SK" sz="2800" dirty="0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k-SK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MGR. ANDREA POLACHOVÁ </a:t>
            </a:r>
          </a:p>
          <a:p>
            <a:r>
              <a:rPr lang="sk-SK" cap="none" dirty="0">
                <a:ln w="0"/>
                <a:solidFill>
                  <a:schemeClr val="tx1"/>
                </a:solidFill>
                <a:effectLst>
                  <a:outerShdw blurRad="38100" dist="19050" dir="2700000" algn="tl" rotWithShape="0">
                    <a:schemeClr val="dk1">
                      <a:alpha val="40000"/>
                    </a:schemeClr>
                  </a:outerShdw>
                </a:effectLst>
              </a:rPr>
              <a:t>ZŠ ANDREJA RADLINSKEHO  KÚTY 2017/18</a:t>
            </a:r>
          </a:p>
        </p:txBody>
      </p:sp>
    </p:spTree>
    <p:extLst>
      <p:ext uri="{BB962C8B-B14F-4D97-AF65-F5344CB8AC3E}">
        <p14:creationId xmlns:p14="http://schemas.microsoft.com/office/powerpoint/2010/main" val="367953986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D430B5B-83C0-4EDF-9DCA-D6FEF48DEFF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323528" y="452718"/>
            <a:ext cx="8568952" cy="1400530"/>
          </a:xfrm>
        </p:spPr>
        <p:txBody>
          <a:bodyPr/>
          <a:lstStyle/>
          <a:p>
            <a:pPr algn="ctr"/>
            <a:r>
              <a:rPr lang="sk-SK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Ježiš má moc nad chorobami, prírodou i smrťou</a:t>
            </a:r>
            <a:endParaRPr lang="sk-SK" sz="4000" dirty="0"/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8D04D90-CDC9-45C8-8C3A-A556B17938C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sk-SK" sz="1800" b="1" dirty="0">
                <a:latin typeface="Calibri" panose="020F0502020204030204" pitchFamily="34" charset="0"/>
              </a:rPr>
              <a:t>Svojím dotykom uzdravil </a:t>
            </a:r>
          </a:p>
          <a:p>
            <a:r>
              <a:rPr lang="sk-SK" sz="1800" b="1" dirty="0">
                <a:latin typeface="Calibri" panose="020F0502020204030204" pitchFamily="34" charset="0"/>
              </a:rPr>
              <a:t>slepých</a:t>
            </a:r>
          </a:p>
          <a:p>
            <a:r>
              <a:rPr lang="sk-SK" sz="1800" b="1" dirty="0">
                <a:latin typeface="Calibri" panose="020F0502020204030204" pitchFamily="34" charset="0"/>
              </a:rPr>
              <a:t>hluchých</a:t>
            </a:r>
          </a:p>
          <a:p>
            <a:r>
              <a:rPr lang="sk-SK" sz="1800" b="1" dirty="0">
                <a:latin typeface="Calibri" panose="020F0502020204030204" pitchFamily="34" charset="0"/>
              </a:rPr>
              <a:t>malomocných</a:t>
            </a:r>
          </a:p>
          <a:p>
            <a:r>
              <a:rPr lang="sk-SK" sz="1800" b="1" dirty="0">
                <a:latin typeface="Calibri" panose="020F0502020204030204" pitchFamily="34" charset="0"/>
              </a:rPr>
              <a:t>chromých ..</a:t>
            </a:r>
          </a:p>
          <a:p>
            <a:pPr marL="0" indent="0">
              <a:buNone/>
            </a:pPr>
            <a:r>
              <a:rPr lang="sk-SK" sz="1800" b="1" dirty="0">
                <a:latin typeface="Calibri" panose="020F0502020204030204" pitchFamily="34" charset="0"/>
              </a:rPr>
              <a:t>Rozbúrenej búrke povedal : „Mlč! Buď ticho!“ Inokedy počas búrky kráčal po vode.</a:t>
            </a:r>
          </a:p>
          <a:p>
            <a:pPr marL="0" indent="0">
              <a:buNone/>
            </a:pPr>
            <a:r>
              <a:rPr lang="sk-SK" sz="1800" b="1" dirty="0">
                <a:latin typeface="Calibri" panose="020F0502020204030204" pitchFamily="34" charset="0"/>
              </a:rPr>
              <a:t>Kriesil mŕtvych</a:t>
            </a:r>
          </a:p>
          <a:p>
            <a:r>
              <a:rPr lang="sk-SK" sz="1800" b="1" dirty="0">
                <a:latin typeface="Calibri" panose="020F0502020204030204" pitchFamily="34" charset="0"/>
              </a:rPr>
              <a:t>vrátil mladíka ovdovelej matke</a:t>
            </a:r>
          </a:p>
          <a:p>
            <a:r>
              <a:rPr lang="sk-SK" sz="1800" b="1" dirty="0">
                <a:latin typeface="Calibri" panose="020F0502020204030204" pitchFamily="34" charset="0"/>
              </a:rPr>
              <a:t>dcéru smútiacim rodičom</a:t>
            </a:r>
          </a:p>
          <a:p>
            <a:r>
              <a:rPr lang="sk-SK" sz="1800" b="1" dirty="0">
                <a:latin typeface="Calibri" panose="020F0502020204030204" pitchFamily="34" charset="0"/>
              </a:rPr>
              <a:t>Lazára svojho priateľa, ktorý bol už štyri dni mŕtvy</a:t>
            </a:r>
          </a:p>
          <a:p>
            <a:endParaRPr lang="sk-SK" b="1" dirty="0"/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16696440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C60998E8-21BB-4744-8C4D-DEFA1A39B81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Zhrnutie učiva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9C90D4B-424D-424E-8FF1-8E7EBE0EC4B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sk-SK" dirty="0">
                <a:latin typeface="Calibri" panose="020F0502020204030204" pitchFamily="34" charset="0"/>
              </a:rPr>
              <a:t>Akého kráľa očakával Izraelský národ?</a:t>
            </a:r>
          </a:p>
          <a:p>
            <a:r>
              <a:rPr lang="sk-SK" dirty="0">
                <a:latin typeface="Calibri" panose="020F0502020204030204" pitchFamily="34" charset="0"/>
              </a:rPr>
              <a:t>Kto je kráľom v kráľovstve pravdy a lásky?</a:t>
            </a:r>
          </a:p>
          <a:p>
            <a:r>
              <a:rPr lang="sk-SK" dirty="0">
                <a:latin typeface="Calibri" panose="020F0502020204030204" pitchFamily="34" charset="0"/>
              </a:rPr>
              <a:t>Čo nás učí Pán Ježiš?</a:t>
            </a:r>
          </a:p>
          <a:p>
            <a:r>
              <a:rPr lang="sk-SK" dirty="0">
                <a:latin typeface="Calibri" panose="020F0502020204030204" pitchFamily="34" charset="0"/>
              </a:rPr>
              <a:t>Ako hovoríme mimoriadnemu Božiemu zásahu?</a:t>
            </a:r>
          </a:p>
          <a:p>
            <a:r>
              <a:rPr lang="sk-SK" dirty="0">
                <a:latin typeface="Calibri" panose="020F0502020204030204" pitchFamily="34" charset="0"/>
              </a:rPr>
              <a:t>Prečo robil Pán Ježiš zázraky?</a:t>
            </a:r>
          </a:p>
          <a:p>
            <a:r>
              <a:rPr lang="sk-SK" dirty="0">
                <a:latin typeface="Calibri" panose="020F0502020204030204" pitchFamily="34" charset="0"/>
              </a:rPr>
              <a:t>Ktorými zázrakmi dokázal moc nad prírodou?</a:t>
            </a:r>
          </a:p>
          <a:p>
            <a:r>
              <a:rPr lang="sk-SK" dirty="0">
                <a:latin typeface="Calibri" panose="020F0502020204030204" pitchFamily="34" charset="0"/>
              </a:rPr>
              <a:t>Ktorými zázrakmi dokázal moc nad chorobami?</a:t>
            </a:r>
          </a:p>
          <a:p>
            <a:r>
              <a:rPr lang="sk-SK" dirty="0">
                <a:latin typeface="Calibri" panose="020F0502020204030204" pitchFamily="34" charset="0"/>
              </a:rPr>
              <a:t>Čoho znakmi sú Ježišove zázraky?</a:t>
            </a:r>
          </a:p>
          <a:p>
            <a:endParaRPr lang="sk-SK" dirty="0">
              <a:latin typeface="Calibri" panose="020F0502020204030204" pitchFamily="34" charset="0"/>
            </a:endParaRPr>
          </a:p>
          <a:p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365799778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3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4" dur="5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2" presetClass="entr" presetSubtype="4" fill="hold" grpId="0" nodeType="click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B73E972-F789-4A4C-A27E-D55CCFC72D3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Skupinová práca :</a:t>
            </a:r>
            <a:br>
              <a:rPr lang="sk-SK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</a:br>
            <a:r>
              <a:rPr lang="sk-SK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Boh vo mne kraľuje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CAAEF846-4418-4130-B276-2A98F95F951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sk-SK" dirty="0">
                <a:latin typeface="Calibri" panose="020F0502020204030204" pitchFamily="34" charset="0"/>
              </a:rPr>
              <a:t>Niekoľko tipov, kedy Boh vo mne kraľuje : </a:t>
            </a:r>
          </a:p>
          <a:p>
            <a:pPr marL="0" indent="0">
              <a:buNone/>
            </a:pPr>
            <a:endParaRPr lang="sk-SK" dirty="0">
              <a:latin typeface="Calibri" panose="020F0502020204030204" pitchFamily="34" charset="0"/>
            </a:endParaRPr>
          </a:p>
          <a:p>
            <a:r>
              <a:rPr lang="sk-SK" dirty="0">
                <a:latin typeface="Calibri" panose="020F0502020204030204" pitchFamily="34" charset="0"/>
              </a:rPr>
              <a:t>Keď sa vzdám svojho pohodlia, aby som pomohol rodičom s domácimi prácami.</a:t>
            </a:r>
          </a:p>
          <a:p>
            <a:r>
              <a:rPr lang="sk-SK" dirty="0">
                <a:latin typeface="Calibri" panose="020F0502020204030204" pitchFamily="34" charset="0"/>
              </a:rPr>
              <a:t>Keď kamarátovi pomôžem s ťažkou úlohou.</a:t>
            </a:r>
          </a:p>
          <a:p>
            <a:r>
              <a:rPr lang="sk-SK" dirty="0">
                <a:latin typeface="Calibri" panose="020F0502020204030204" pitchFamily="34" charset="0"/>
              </a:rPr>
              <a:t>Keď idem s kamarátom von miesto písania si na internete s ľuďmi, ktorých skoro nepoznám.</a:t>
            </a:r>
          </a:p>
          <a:p>
            <a:r>
              <a:rPr lang="sk-SK" dirty="0">
                <a:latin typeface="Calibri" panose="020F0502020204030204" pitchFamily="34" charset="0"/>
              </a:rPr>
              <a:t>Keď sa zrieknem televízie a idem miesto toho na svätú omšu.</a:t>
            </a:r>
          </a:p>
        </p:txBody>
      </p:sp>
      <p:pic>
        <p:nvPicPr>
          <p:cNvPr id="4" name="TOTO JE DEŇ">
            <a:hlinkClick r:id="" action="ppaction://media"/>
            <a:extLst>
              <a:ext uri="{FF2B5EF4-FFF2-40B4-BE49-F238E27FC236}">
                <a16:creationId xmlns:a16="http://schemas.microsoft.com/office/drawing/2014/main" id="{E180A0B6-81C6-4E0D-A2F3-FF4AE4A19DAE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6860539" y="0"/>
            <a:ext cx="2283461" cy="17125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716182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13220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entr" presetSubtype="4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2" presetClass="entr" presetSubtype="4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2" presetClass="entr" presetSubtype="4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9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0" dur="5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" presetClass="entr" presetSubtype="4" fill="hold" grpId="0" nodeType="clickEffect">
                                  <p:stCondLst>
                                    <p:cond delay="150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5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6" dur="5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3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4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Nadpis 3"/>
          <p:cNvSpPr>
            <a:spLocks noGrp="1"/>
          </p:cNvSpPr>
          <p:nvPr>
            <p:ph type="title"/>
          </p:nvPr>
        </p:nvSpPr>
        <p:spPr>
          <a:xfrm>
            <a:off x="1259632" y="1700808"/>
            <a:ext cx="6620967" cy="1915647"/>
          </a:xfrm>
        </p:spPr>
        <p:txBody>
          <a:bodyPr/>
          <a:lstStyle/>
          <a:p>
            <a:pPr algn="ctr"/>
            <a:r>
              <a:rPr lang="sk-SK" dirty="0"/>
              <a:t>Ďakujem za pozornosť!</a:t>
            </a:r>
          </a:p>
        </p:txBody>
      </p:sp>
      <p:sp>
        <p:nvSpPr>
          <p:cNvPr id="5" name="Zástupný symbol textu 4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k-SK"/>
          </a:p>
        </p:txBody>
      </p:sp>
    </p:spTree>
    <p:extLst>
      <p:ext uri="{BB962C8B-B14F-4D97-AF65-F5344CB8AC3E}">
        <p14:creationId xmlns:p14="http://schemas.microsoft.com/office/powerpoint/2010/main" val="3412337151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2000">
        <p15:prstTrans prst="wind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47FEBD1-D396-4F4B-9B6E-03C178E14A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sk-SK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Zdroje </a:t>
            </a:r>
          </a:p>
        </p:txBody>
      </p:sp>
      <p:sp>
        <p:nvSpPr>
          <p:cNvPr id="3" name="Zástupný symbol pro obsah 2">
            <a:extLst>
              <a:ext uri="{FF2B5EF4-FFF2-40B4-BE49-F238E27FC236}">
                <a16:creationId xmlns:a16="http://schemas.microsoft.com/office/drawing/2014/main" id="{0D016038-93D2-4DEC-AAAA-EFD9F7317D8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marL="0" indent="0">
              <a:buNone/>
            </a:pPr>
            <a:endParaRPr lang="sk-SK" b="1" dirty="0"/>
          </a:p>
          <a:p>
            <a:pPr marL="0" indent="0">
              <a:buNone/>
            </a:pPr>
            <a:r>
              <a:rPr lang="sk-SK" b="1" dirty="0">
                <a:hlinkClick r:id="rId2"/>
              </a:rPr>
              <a:t>https://www.youtube.com/watch?v=0efD0yKpS5o</a:t>
            </a:r>
            <a:endParaRPr lang="sk-SK" b="1" dirty="0"/>
          </a:p>
          <a:p>
            <a:pPr marL="0" indent="0">
              <a:buNone/>
            </a:pPr>
            <a:r>
              <a:rPr lang="sk-SK" b="1" dirty="0">
                <a:hlinkClick r:id="rId3"/>
              </a:rPr>
              <a:t>http://krestanko.sk/toto-je-den/</a:t>
            </a:r>
            <a:endParaRPr lang="sk-SK" b="1" dirty="0"/>
          </a:p>
          <a:p>
            <a:pPr marL="0" indent="0">
              <a:buNone/>
            </a:pPr>
            <a:r>
              <a:rPr lang="sk-SK" b="1" dirty="0">
                <a:hlinkClick r:id="rId4"/>
              </a:rPr>
              <a:t>https://www.youtube.com/watch?v=srBBOZuL4BI</a:t>
            </a:r>
            <a:endParaRPr lang="sk-SK" b="1" dirty="0"/>
          </a:p>
          <a:p>
            <a:pPr marL="0" indent="0">
              <a:buNone/>
            </a:pPr>
            <a:r>
              <a:rPr lang="sk-SK" b="1" dirty="0">
                <a:hlinkClick r:id="rId5"/>
              </a:rPr>
              <a:t>https://www.youtube.com/watch?v=Mu6z9p3YQSM&amp;t=1771s</a:t>
            </a:r>
            <a:endParaRPr lang="sk-SK" b="1" dirty="0"/>
          </a:p>
          <a:p>
            <a:pPr marL="0" indent="0">
              <a:buNone/>
            </a:pPr>
            <a:r>
              <a:rPr lang="sk-SK" b="1" dirty="0">
                <a:hlinkClick r:id="rId6"/>
              </a:rPr>
              <a:t>https://www.youtube.com/watch?v=UGVnpWI9bbw&amp;t=112s</a:t>
            </a:r>
            <a:endParaRPr lang="sk-SK" b="1" dirty="0"/>
          </a:p>
          <a:p>
            <a:pPr marL="0" indent="0">
              <a:buNone/>
            </a:pPr>
            <a:r>
              <a:rPr lang="sk-SK" i="1" dirty="0"/>
              <a:t>Biblia.</a:t>
            </a:r>
            <a:r>
              <a:rPr lang="sk-SK" dirty="0"/>
              <a:t> Trnava : Spolok sv. Vojtecha, 2014. 1612 s. ISBN 978-80-8161-066-0</a:t>
            </a:r>
            <a:endParaRPr lang="sk-SK" i="1" dirty="0"/>
          </a:p>
          <a:p>
            <a:pPr marL="0" indent="0">
              <a:buNone/>
            </a:pPr>
            <a:r>
              <a:rPr lang="sk-SK" dirty="0"/>
              <a:t>BACIGÁL, P. – ŠTIBRANÁ, I.: </a:t>
            </a:r>
            <a:r>
              <a:rPr lang="sk-SK" i="1" dirty="0"/>
              <a:t>Poznávanie nádeje.</a:t>
            </a:r>
            <a:r>
              <a:rPr lang="sk-SK" dirty="0"/>
              <a:t> Trnava : Spolok sv. Vojtecha, 2015. 167 s. </a:t>
            </a:r>
            <a:r>
              <a:rPr lang="mr-IN" dirty="0"/>
              <a:t>ISBN 978-80-8161-040-0</a:t>
            </a:r>
            <a:endParaRPr lang="sk-SK" dirty="0"/>
          </a:p>
          <a:p>
            <a:pPr marL="0" indent="0">
              <a:buNone/>
            </a:pPr>
            <a:endParaRPr lang="sk-SK" b="1" dirty="0"/>
          </a:p>
        </p:txBody>
      </p:sp>
    </p:spTree>
    <p:extLst>
      <p:ext uri="{BB962C8B-B14F-4D97-AF65-F5344CB8AC3E}">
        <p14:creationId xmlns:p14="http://schemas.microsoft.com/office/powerpoint/2010/main" val="4226102712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colorTemperature colorTemp="10521"/>
                    </a14:imgEffect>
                    <a14:imgEffect>
                      <a14:saturation sat="7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0" y="-44624"/>
            <a:ext cx="9122814" cy="68580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3" name="BlokTextu 2"/>
          <p:cNvSpPr txBox="1"/>
          <p:nvPr/>
        </p:nvSpPr>
        <p:spPr>
          <a:xfrm>
            <a:off x="611560" y="908720"/>
            <a:ext cx="820891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buNone/>
            </a:pPr>
            <a:endParaRPr lang="sk-SK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endParaRPr lang="sk-SK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sk-SK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Téma týždňa: </a:t>
            </a:r>
            <a:r>
              <a:rPr lang="sk-S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Ježiš sprítomňuje Božie kráľovstvo </a:t>
            </a:r>
            <a:endParaRPr lang="sk-SK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</a:endParaRPr>
          </a:p>
          <a:p>
            <a:pPr>
              <a:buNone/>
            </a:pPr>
            <a:r>
              <a:rPr lang="sk-SK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Veková skupina</a:t>
            </a:r>
            <a:r>
              <a:rPr lang="sk-S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: </a:t>
            </a:r>
            <a:r>
              <a:rPr lang="sk-S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</a:rPr>
              <a:t>4 ročník</a:t>
            </a:r>
          </a:p>
          <a:p>
            <a:pPr>
              <a:buNone/>
            </a:pPr>
            <a:endParaRPr lang="sk-SK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</a:endParaRPr>
          </a:p>
          <a:p>
            <a:pPr>
              <a:buNone/>
            </a:pPr>
            <a:r>
              <a:rPr lang="sk-SK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Ciele vyučovacej hodiny</a:t>
            </a:r>
          </a:p>
          <a:p>
            <a:pPr>
              <a:buNone/>
            </a:pPr>
            <a:endParaRPr lang="sk-SK" sz="2000" b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>
              <a:buNone/>
            </a:pPr>
            <a:r>
              <a:rPr lang="sk-SK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Kognitívny : </a:t>
            </a:r>
            <a:r>
              <a:rPr lang="sk-S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Interpretovať vybrané biblické príbehy o Ježišových uzdraveniach ako znaky Božieho kráľovstva a znaky Božieho záchranného konania.  </a:t>
            </a:r>
          </a:p>
          <a:p>
            <a:pPr>
              <a:buNone/>
            </a:pPr>
            <a:endParaRPr lang="sk-SK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cs typeface="Arial" pitchFamily="34" charset="0"/>
            </a:endParaRPr>
          </a:p>
          <a:p>
            <a:pPr>
              <a:buNone/>
            </a:pPr>
            <a:r>
              <a:rPr lang="sk-SK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Afektívny :</a:t>
            </a:r>
            <a:r>
              <a:rPr lang="sk-S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  </a:t>
            </a:r>
            <a:r>
              <a:rPr lang="sk-S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Vnímať Ježišove zázraky ako znaky jeho lásky a moci.</a:t>
            </a:r>
          </a:p>
          <a:p>
            <a:pPr>
              <a:buNone/>
            </a:pPr>
            <a:r>
              <a:rPr lang="sk-SK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j-lt"/>
                <a:cs typeface="Arial" pitchFamily="34" charset="0"/>
              </a:rPr>
              <a:t>Psychomotorický : </a:t>
            </a:r>
            <a:r>
              <a:rPr lang="sk-SK" sz="20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alibri" panose="020F0502020204030204" pitchFamily="34" charset="0"/>
                <a:cs typeface="Arial" pitchFamily="34" charset="0"/>
              </a:rPr>
              <a:t>Formovať postoj dôvery.</a:t>
            </a:r>
          </a:p>
          <a:p>
            <a:pPr>
              <a:buNone/>
            </a:pPr>
            <a:endParaRPr lang="sk-SK" sz="20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alibri" panose="020F0502020204030204" pitchFamily="34" charset="0"/>
              <a:cs typeface="Arial" pitchFamily="34" charset="0"/>
            </a:endParaRPr>
          </a:p>
          <a:p>
            <a:pPr>
              <a:buNone/>
            </a:pPr>
            <a:r>
              <a:rPr lang="sk-SK" sz="2000" b="1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Metódy a formy:  </a:t>
            </a:r>
            <a:r>
              <a:rPr lang="sk-SK" sz="2000" dirty="0">
                <a:latin typeface="Calibri" panose="020F0502020204030204" pitchFamily="34" charset="0"/>
              </a:rPr>
              <a:t>rozhovor,  riadené sledovanie náučných videí, frontálna práca, práca v skupinách</a:t>
            </a:r>
          </a:p>
          <a:p>
            <a:pPr>
              <a:buNone/>
            </a:pPr>
            <a:r>
              <a:rPr lang="sk-SK" sz="24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cs typeface="Arial" pitchFamily="34" charset="0"/>
              </a:rPr>
              <a:t>..</a:t>
            </a:r>
          </a:p>
        </p:txBody>
      </p:sp>
      <p:sp>
        <p:nvSpPr>
          <p:cNvPr id="4" name="Obdélník 3"/>
          <p:cNvSpPr/>
          <p:nvPr/>
        </p:nvSpPr>
        <p:spPr>
          <a:xfrm>
            <a:off x="1498697" y="188640"/>
            <a:ext cx="5803191" cy="120032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sk-SK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NÁBOŽENSKÁ VÝCHOVA</a:t>
            </a:r>
            <a:r>
              <a:rPr lang="sk-SK" sz="3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 </a:t>
            </a:r>
          </a:p>
          <a:p>
            <a:pPr algn="ctr"/>
            <a:r>
              <a:rPr lang="sk-SK" sz="3600" b="1" cap="none" spc="0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Biblia – slovo o nádeji</a:t>
            </a:r>
          </a:p>
        </p:txBody>
      </p:sp>
    </p:spTree>
  </p:cSld>
  <p:clrMapOvr>
    <a:masterClrMapping/>
  </p:clrMapOvr>
  <p:transition>
    <p:zoom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5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 fmla="#ppt_w*sin(2.5*pi*$)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940152" y="2420888"/>
            <a:ext cx="2647950" cy="4140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</p:pic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k-SK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Obsah :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Font typeface="Wingdings" panose="05000000000000000000" pitchFamily="2" charset="2"/>
              <a:buChar char="§"/>
            </a:pPr>
            <a:r>
              <a:rPr lang="sk-SK" b="1" dirty="0"/>
              <a:t>Opakovanie – Podobenstvo o Božom kráľovstve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k-SK" b="1" dirty="0"/>
              <a:t>Ježiš – vládca v Božom kráľovstve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k-SK" b="1" dirty="0"/>
              <a:t>Ježišove zázraky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k-SK" b="1" dirty="0"/>
              <a:t>Uzdravenie chorých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k-SK" b="1" dirty="0"/>
              <a:t>Utíšenie búrky na mori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k-SK" b="1" dirty="0"/>
              <a:t>Reflexia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k-SK" b="1" dirty="0"/>
              <a:t>Skupinová práca</a:t>
            </a:r>
          </a:p>
          <a:p>
            <a:pPr>
              <a:buFont typeface="Wingdings" panose="05000000000000000000" pitchFamily="2" charset="2"/>
              <a:buChar char="§"/>
            </a:pPr>
            <a:r>
              <a:rPr lang="sk-SK" b="1" dirty="0"/>
              <a:t>Zdroje</a:t>
            </a:r>
          </a:p>
          <a:p>
            <a:pPr marL="0" indent="0">
              <a:buNone/>
            </a:pPr>
            <a:endParaRPr lang="sk-SK" dirty="0"/>
          </a:p>
        </p:txBody>
      </p:sp>
    </p:spTree>
    <p:extLst>
      <p:ext uri="{BB962C8B-B14F-4D97-AF65-F5344CB8AC3E}">
        <p14:creationId xmlns:p14="http://schemas.microsoft.com/office/powerpoint/2010/main" val="4051599232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397233" y="260648"/>
            <a:ext cx="8201496" cy="1362842"/>
          </a:xfrm>
        </p:spPr>
        <p:txBody>
          <a:bodyPr>
            <a:noAutofit/>
          </a:bodyPr>
          <a:lstStyle/>
          <a:p>
            <a:pPr algn="ctr"/>
            <a:r>
              <a:rPr lang="sk-SK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Ježiš ohlasuje Božie kráľovstvo v podobenstvách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397233" y="4221088"/>
            <a:ext cx="7983389" cy="2088232"/>
          </a:xfrm>
        </p:spPr>
        <p:txBody>
          <a:bodyPr>
            <a:noAutofit/>
          </a:bodyPr>
          <a:lstStyle/>
          <a:p>
            <a:pPr marL="457200" indent="-457200">
              <a:buAutoNum type="arabicPeriod"/>
            </a:pPr>
            <a:r>
              <a:rPr lang="sk-SK" sz="2400" b="1" dirty="0">
                <a:latin typeface="Calibri" panose="020F0502020204030204" pitchFamily="34" charset="0"/>
              </a:rPr>
              <a:t>Čo je to podobenstvo?</a:t>
            </a:r>
          </a:p>
          <a:p>
            <a:pPr marL="457200" indent="-457200">
              <a:buAutoNum type="arabicPeriod"/>
            </a:pPr>
            <a:r>
              <a:rPr lang="sk-SK" sz="2400" b="1" dirty="0">
                <a:latin typeface="Calibri" panose="020F0502020204030204" pitchFamily="34" charset="0"/>
              </a:rPr>
              <a:t>Aké podobenstvá hovoril Ježiš svojim učeníkom?</a:t>
            </a:r>
          </a:p>
          <a:p>
            <a:pPr marL="457200" indent="-457200">
              <a:buAutoNum type="arabicPeriod"/>
            </a:pPr>
            <a:r>
              <a:rPr lang="sk-SK" sz="2400" b="1" dirty="0">
                <a:latin typeface="Calibri" panose="020F0502020204030204" pitchFamily="34" charset="0"/>
              </a:rPr>
              <a:t>Čo im chcel predstaviť v týchto podobenstvách?</a:t>
            </a:r>
          </a:p>
          <a:p>
            <a:pPr marL="457200" indent="-457200">
              <a:buAutoNum type="arabicPeriod"/>
            </a:pPr>
            <a:r>
              <a:rPr lang="sk-SK" sz="2400" b="1" dirty="0">
                <a:latin typeface="Calibri" panose="020F0502020204030204" pitchFamily="34" charset="0"/>
              </a:rPr>
              <a:t>Čomu je Božie kráľovstvo podobné?</a:t>
            </a:r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97233" y="2157163"/>
            <a:ext cx="2312721" cy="1716659"/>
          </a:xfrm>
          <a:prstGeom prst="rect">
            <a:avLst/>
          </a:prstGeom>
        </p:spPr>
      </p:pic>
      <p:pic>
        <p:nvPicPr>
          <p:cNvPr id="7" name="Obrázek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31840" y="2050853"/>
            <a:ext cx="2933647" cy="1826514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454093" y="2052176"/>
            <a:ext cx="2144636" cy="18343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927483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build="p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>
            <a:extLst>
              <a:ext uri="{FF2B5EF4-FFF2-40B4-BE49-F238E27FC236}">
                <a16:creationId xmlns:a16="http://schemas.microsoft.com/office/drawing/2014/main" id="{65A906A7-E252-4C8D-95AB-2C2AD5C6629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80528" y="-168003"/>
            <a:ext cx="9505056" cy="8421539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2" name="Nadpis 1">
            <a:extLst>
              <a:ext uri="{FF2B5EF4-FFF2-40B4-BE49-F238E27FC236}">
                <a16:creationId xmlns:a16="http://schemas.microsoft.com/office/drawing/2014/main" id="{26351F70-19EE-417B-8128-6F7E8371809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4149" y="692696"/>
            <a:ext cx="7126204" cy="1584176"/>
          </a:xfrm>
        </p:spPr>
        <p:txBody>
          <a:bodyPr/>
          <a:lstStyle/>
          <a:p>
            <a:pPr algn="ctr"/>
            <a:r>
              <a:rPr lang="sk-SK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Ježiš -  vládca v Božom kráľovstve</a:t>
            </a:r>
          </a:p>
        </p:txBody>
      </p:sp>
      <p:sp>
        <p:nvSpPr>
          <p:cNvPr id="3" name="Zástupný symbol pro text 2">
            <a:extLst>
              <a:ext uri="{FF2B5EF4-FFF2-40B4-BE49-F238E27FC236}">
                <a16:creationId xmlns:a16="http://schemas.microsoft.com/office/drawing/2014/main" id="{C4FC1662-BE16-4638-A44A-AFAFE8673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539552" y="2060848"/>
            <a:ext cx="6947858" cy="4248472"/>
          </a:xfrm>
        </p:spPr>
        <p:txBody>
          <a:bodyPr>
            <a:norm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b="1" dirty="0">
                <a:latin typeface="Calibri" panose="020F0502020204030204" pitchFamily="34" charset="0"/>
              </a:rPr>
              <a:t>Pán Ježiš prišiel na svet ako malé dieťa.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b="1" dirty="0">
                <a:latin typeface="Calibri" panose="020F0502020204030204" pitchFamily="34" charset="0"/>
              </a:rPr>
              <a:t>Ľudia si predstavovali silného panovníka, bojovníka, ktorý porazí Rimanov.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b="1" dirty="0">
                <a:latin typeface="Calibri" panose="020F0502020204030204" pitchFamily="34" charset="0"/>
              </a:rPr>
              <a:t>Učil ľudí milovať Boha a blížnych a hľadať pravdu.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b="1" dirty="0">
                <a:latin typeface="Calibri" panose="020F0502020204030204" pitchFamily="34" charset="0"/>
              </a:rPr>
              <a:t>Ježiš je vládcom neba aj zeme.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sk-SK" sz="2800" b="1" dirty="0">
                <a:latin typeface="Calibri" panose="020F0502020204030204" pitchFamily="34" charset="0"/>
              </a:rPr>
              <a:t>Jeho kráľovstvo presahuje náš svet. </a:t>
            </a:r>
          </a:p>
          <a:p>
            <a:endParaRPr lang="sk-SK" b="1" dirty="0"/>
          </a:p>
        </p:txBody>
      </p:sp>
    </p:spTree>
    <p:extLst>
      <p:ext uri="{BB962C8B-B14F-4D97-AF65-F5344CB8AC3E}">
        <p14:creationId xmlns:p14="http://schemas.microsoft.com/office/powerpoint/2010/main" val="11204927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959BB4BF-A376-40A6-B46E-C14B0D169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553" y="4800587"/>
            <a:ext cx="7920880" cy="566738"/>
          </a:xfrm>
        </p:spPr>
        <p:txBody>
          <a:bodyPr>
            <a:noAutofit/>
          </a:bodyPr>
          <a:lstStyle/>
          <a:p>
            <a:r>
              <a:rPr lang="sk-SK" sz="36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Ježiš sprítomňuje Božie kráľovstvo </a:t>
            </a:r>
          </a:p>
        </p:txBody>
      </p:sp>
      <p:sp>
        <p:nvSpPr>
          <p:cNvPr id="4" name="Zástupný symbol pro text 3">
            <a:extLst>
              <a:ext uri="{FF2B5EF4-FFF2-40B4-BE49-F238E27FC236}">
                <a16:creationId xmlns:a16="http://schemas.microsoft.com/office/drawing/2014/main" id="{C49D4B4C-D60B-425B-AAAC-4315DEB44333}"/>
              </a:ext>
            </a:extLst>
          </p:cNvPr>
          <p:cNvSpPr>
            <a:spLocks noGrp="1"/>
          </p:cNvSpPr>
          <p:nvPr>
            <p:ph type="body" sz="half" idx="2"/>
          </p:nvPr>
        </p:nvSpPr>
        <p:spPr/>
        <p:txBody>
          <a:bodyPr>
            <a:normAutofit/>
          </a:bodyPr>
          <a:lstStyle/>
          <a:p>
            <a:r>
              <a:rPr lang="sk-SK" sz="2000" dirty="0">
                <a:latin typeface="Calibri" panose="020F0502020204030204" pitchFamily="34" charset="0"/>
              </a:rPr>
              <a:t>Do Božieho kráľovstva sme povolaní všetci</a:t>
            </a:r>
          </a:p>
        </p:txBody>
      </p:sp>
      <p:pic>
        <p:nvPicPr>
          <p:cNvPr id="5" name="Online médium 4">
            <a:hlinkClick r:id="" action="ppaction://media"/>
            <a:extLst>
              <a:ext uri="{FF2B5EF4-FFF2-40B4-BE49-F238E27FC236}">
                <a16:creationId xmlns:a16="http://schemas.microsoft.com/office/drawing/2014/main" id="{4FCA8607-CBDA-428B-BD44-6D5E39A82AF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583669" y="808788"/>
            <a:ext cx="5832647" cy="3640667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  <p:pic>
        <p:nvPicPr>
          <p:cNvPr id="8" name="Obrázok 7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55346" b="89937" l="35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548740" y="-2534259"/>
            <a:ext cx="9451332" cy="9392259"/>
          </a:xfrm>
          <a:prstGeom prst="rect">
            <a:avLst/>
          </a:prstGeom>
        </p:spPr>
      </p:pic>
      <p:pic>
        <p:nvPicPr>
          <p:cNvPr id="9" name="Obrázok 8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276" y="-58399"/>
            <a:ext cx="1175792" cy="116844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55147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6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11560" y="620688"/>
            <a:ext cx="7128791" cy="1944216"/>
          </a:xfrm>
        </p:spPr>
        <p:txBody>
          <a:bodyPr>
            <a:noAutofit/>
          </a:bodyPr>
          <a:lstStyle/>
          <a:p>
            <a:pPr algn="ctr"/>
            <a:r>
              <a:rPr lang="sk-SK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Zázrak je mimoriadny zásah Božej moci.</a:t>
            </a:r>
            <a:br>
              <a:rPr lang="sk-SK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</a:br>
            <a:endParaRPr lang="sk-SK" sz="4000" b="1" dirty="0">
              <a:ln w="13462">
                <a:solidFill>
                  <a:schemeClr val="bg1"/>
                </a:solidFill>
                <a:prstDash val="solid"/>
              </a:ln>
              <a:solidFill>
                <a:schemeClr val="tx1">
                  <a:lumMod val="85000"/>
                  <a:lumOff val="15000"/>
                </a:schemeClr>
              </a:solidFill>
              <a:effectLst>
                <a:outerShdw dist="38100" dir="2700000" algn="bl" rotWithShape="0">
                  <a:schemeClr val="accent5"/>
                </a:outerShdw>
              </a:effectLst>
            </a:endParaRPr>
          </a:p>
        </p:txBody>
      </p:sp>
      <p:sp>
        <p:nvSpPr>
          <p:cNvPr id="3" name="Zástupný symbol pro text 2"/>
          <p:cNvSpPr>
            <a:spLocks noGrp="1"/>
          </p:cNvSpPr>
          <p:nvPr>
            <p:ph type="body" sz="half" idx="2"/>
          </p:nvPr>
        </p:nvSpPr>
        <p:spPr>
          <a:xfrm>
            <a:off x="611560" y="2852936"/>
            <a:ext cx="7738006" cy="3096344"/>
          </a:xfrm>
        </p:spPr>
        <p:txBody>
          <a:bodyPr/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sz="2800" dirty="0">
                <a:latin typeface="Calibri" panose="020F0502020204030204" pitchFamily="34" charset="0"/>
              </a:rPr>
              <a:t>Pán Ježiš je Boží syn, preto môže robiť zázraky.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sz="2800" dirty="0">
                <a:latin typeface="Calibri" panose="020F0502020204030204" pitchFamily="34" charset="0"/>
              </a:rPr>
              <a:t>Uzdravoval chorých, kriesil mŕtvych. 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sk-SK" sz="2800" dirty="0">
                <a:latin typeface="Calibri" panose="020F0502020204030204" pitchFamily="34" charset="0"/>
              </a:rPr>
              <a:t>Keď utíšil búrku na mori, ukázal, že je Pánom aj nad prírodou.</a:t>
            </a:r>
          </a:p>
          <a:p>
            <a:endParaRPr lang="sk-SK" sz="2800" dirty="0"/>
          </a:p>
        </p:txBody>
      </p:sp>
    </p:spTree>
    <p:extLst>
      <p:ext uri="{BB962C8B-B14F-4D97-AF65-F5344CB8AC3E}">
        <p14:creationId xmlns:p14="http://schemas.microsoft.com/office/powerpoint/2010/main" val="325673223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125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BlokTextu 5"/>
          <p:cNvSpPr txBox="1"/>
          <p:nvPr/>
        </p:nvSpPr>
        <p:spPr>
          <a:xfrm>
            <a:off x="1331640" y="4797152"/>
            <a:ext cx="705678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k-SK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Ježiš uzdravuje chorých</a:t>
            </a:r>
          </a:p>
        </p:txBody>
      </p:sp>
      <p:pic>
        <p:nvPicPr>
          <p:cNvPr id="5" name="Obrázok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78276" y="-58399"/>
            <a:ext cx="1175792" cy="1168443"/>
          </a:xfrm>
          <a:prstGeom prst="rect">
            <a:avLst/>
          </a:prstGeom>
        </p:spPr>
      </p:pic>
      <p:pic>
        <p:nvPicPr>
          <p:cNvPr id="7" name="0efD0yKpS5o">
            <a:hlinkClick r:id="rId3"/>
          </p:cNvPr>
          <p:cNvPicPr/>
          <p:nvPr/>
        </p:nvPicPr>
        <p:blipFill>
          <a:blip r:embed="rId4"/>
          <a:stretch>
            <a:fillRect/>
          </a:stretch>
        </p:blipFill>
        <p:spPr>
          <a:xfrm>
            <a:off x="2195736" y="1052736"/>
            <a:ext cx="4522470" cy="3354705"/>
          </a:xfrm>
          <a:prstGeom prst="rect">
            <a:avLst/>
          </a:prstGeom>
          <a:ln>
            <a:noFill/>
          </a:ln>
          <a:effectLst>
            <a:glow rad="228600">
              <a:srgbClr val="FFFFFF">
                <a:alpha val="40000"/>
              </a:srgbClr>
            </a:glow>
          </a:effectLst>
          <a:scene3d>
            <a:camera prst="orthographicFront"/>
            <a:lightRig rig="threePt" dir="t">
              <a:rot lat="0" lon="0" rev="2100000"/>
            </a:lightRig>
          </a:scene3d>
          <a:sp3d>
            <a:bevelT w="152400" h="101600" prst="slope"/>
          </a:sp3d>
        </p:spPr>
      </p:pic>
    </p:spTree>
  </p:cSld>
  <p:clrMapOvr>
    <a:masterClrMapping/>
  </p:clrMapOvr>
  <p:transition>
    <p:zoom/>
  </p:transition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délník 1"/>
          <p:cNvSpPr/>
          <p:nvPr/>
        </p:nvSpPr>
        <p:spPr>
          <a:xfrm>
            <a:off x="323528" y="620688"/>
            <a:ext cx="8608596" cy="70788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sk-SK" sz="4000" b="1" dirty="0">
                <a:ln w="13462">
                  <a:solidFill>
                    <a:schemeClr val="bg1"/>
                  </a:solidFill>
                  <a:prstDash val="solid"/>
                </a:ln>
                <a:solidFill>
                  <a:schemeClr val="tx1">
                    <a:lumMod val="85000"/>
                    <a:lumOff val="15000"/>
                  </a:schemeClr>
                </a:solidFill>
                <a:effectLst>
                  <a:outerShdw dist="38100" dir="2700000" algn="bl" rotWithShape="0">
                    <a:schemeClr val="accent5"/>
                  </a:outerShdw>
                </a:effectLst>
              </a:rPr>
              <a:t>Ježiš je Pánom nad prírodou </a:t>
            </a:r>
          </a:p>
        </p:txBody>
      </p:sp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67544" y="2204864"/>
            <a:ext cx="3712052" cy="2012628"/>
          </a:xfrm>
          <a:prstGeom prst="rect">
            <a:avLst/>
          </a:prstGeom>
        </p:spPr>
      </p:pic>
      <p:pic>
        <p:nvPicPr>
          <p:cNvPr id="6" name="Obrázek 5">
            <a:extLst>
              <a:ext uri="{FF2B5EF4-FFF2-40B4-BE49-F238E27FC236}">
                <a16:creationId xmlns:a16="http://schemas.microsoft.com/office/drawing/2014/main" id="{D50485A8-4D36-4278-AEB0-DE0EAA7D90DB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1355" y="3224075"/>
            <a:ext cx="3945460" cy="260363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3742725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Ion">
  <a:themeElements>
    <a:clrScheme name="Ion">
      <a:dk1>
        <a:sysClr val="windowText" lastClr="000000"/>
      </a:dk1>
      <a:lt1>
        <a:sysClr val="window" lastClr="FFFFFF"/>
      </a:lt1>
      <a:dk2>
        <a:srgbClr val="3B3059"/>
      </a:dk2>
      <a:lt2>
        <a:srgbClr val="EBEBEB"/>
      </a:lt2>
      <a:accent1>
        <a:srgbClr val="B31166"/>
      </a:accent1>
      <a:accent2>
        <a:srgbClr val="E33D6F"/>
      </a:accent2>
      <a:accent3>
        <a:srgbClr val="E45F3C"/>
      </a:accent3>
      <a:accent4>
        <a:srgbClr val="E9943A"/>
      </a:accent4>
      <a:accent5>
        <a:srgbClr val="9B6BF2"/>
      </a:accent5>
      <a:accent6>
        <a:srgbClr val="D53DD0"/>
      </a:accent6>
      <a:hlink>
        <a:srgbClr val="EC76B5"/>
      </a:hlink>
      <a:folHlink>
        <a:srgbClr val="E8ACCD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hueMod val="124000"/>
                <a:satMod val="148000"/>
                <a:lumMod val="124000"/>
              </a:schemeClr>
            </a:gs>
            <a:gs pos="100000">
              <a:schemeClr val="phClr">
                <a:shade val="76000"/>
                <a:hueMod val="89000"/>
                <a:satMod val="164000"/>
                <a:lumMod val="5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91000"/>
                <a:satMod val="164000"/>
                <a:lumMod val="74000"/>
              </a:schemeClr>
              <a:schemeClr val="phClr">
                <a:hueMod val="124000"/>
                <a:satMod val="140000"/>
                <a:lumMod val="14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A207AED3-9ABC-4A18-9978-A59B65688B15}"/>
    </a:ext>
  </a:extLst>
</a:theme>
</file>

<file path=ppt/theme/theme2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2025</TotalTime>
  <Words>485</Words>
  <Application>Microsoft Office PowerPoint</Application>
  <PresentationFormat>Prezentácia na obrazovke (4:3)</PresentationFormat>
  <Paragraphs>85</Paragraphs>
  <Slides>14</Slides>
  <Notes>1</Notes>
  <HiddenSlides>0</HiddenSlides>
  <MMClips>2</MMClips>
  <ScaleCrop>false</ScaleCrop>
  <HeadingPairs>
    <vt:vector size="6" baseType="variant">
      <vt:variant>
        <vt:lpstr>Použité písma</vt:lpstr>
      </vt:variant>
      <vt:variant>
        <vt:i4>6</vt:i4>
      </vt:variant>
      <vt:variant>
        <vt:lpstr>Motív</vt:lpstr>
      </vt:variant>
      <vt:variant>
        <vt:i4>1</vt:i4>
      </vt:variant>
      <vt:variant>
        <vt:lpstr>Nadpisy snímok</vt:lpstr>
      </vt:variant>
      <vt:variant>
        <vt:i4>14</vt:i4>
      </vt:variant>
    </vt:vector>
  </HeadingPairs>
  <TitlesOfParts>
    <vt:vector size="21" baseType="lpstr">
      <vt:lpstr>Arial</vt:lpstr>
      <vt:lpstr>Calibri</vt:lpstr>
      <vt:lpstr>Century Gothic</vt:lpstr>
      <vt:lpstr>Mangal</vt:lpstr>
      <vt:lpstr>Wingdings</vt:lpstr>
      <vt:lpstr>Wingdings 3</vt:lpstr>
      <vt:lpstr>Ion</vt:lpstr>
      <vt:lpstr>  JEŽIŠ SPRÍTOMŇUJE BOŽIE KRÁĽOVSTVO  </vt:lpstr>
      <vt:lpstr>Prezentácia programu PowerPoint</vt:lpstr>
      <vt:lpstr>Obsah : </vt:lpstr>
      <vt:lpstr>Ježiš ohlasuje Božie kráľovstvo v podobenstvách</vt:lpstr>
      <vt:lpstr>Ježiš -  vládca v Božom kráľovstve</vt:lpstr>
      <vt:lpstr>Ježiš sprítomňuje Božie kráľovstvo </vt:lpstr>
      <vt:lpstr>Zázrak je mimoriadny zásah Božej moci. </vt:lpstr>
      <vt:lpstr>Prezentácia programu PowerPoint</vt:lpstr>
      <vt:lpstr>Prezentácia programu PowerPoint</vt:lpstr>
      <vt:lpstr>Ježiš má moc nad chorobami, prírodou i smrťou</vt:lpstr>
      <vt:lpstr>Zhrnutie učiva </vt:lpstr>
      <vt:lpstr>Skupinová práca :  Boh vo mne kraľuje </vt:lpstr>
      <vt:lpstr>Ďakujem za pozornosť!</vt:lpstr>
      <vt:lpstr>Zdroje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Snímka 1</dc:title>
  <dc:creator>Lenovo</dc:creator>
  <cp:lastModifiedBy>Jozef Adamkovič</cp:lastModifiedBy>
  <cp:revision>95</cp:revision>
  <dcterms:created xsi:type="dcterms:W3CDTF">2016-12-29T16:04:47Z</dcterms:created>
  <dcterms:modified xsi:type="dcterms:W3CDTF">2017-11-24T19:14:57Z</dcterms:modified>
</cp:coreProperties>
</file>