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0" r:id="rId3"/>
    <p:sldId id="272" r:id="rId4"/>
    <p:sldId id="275" r:id="rId5"/>
    <p:sldId id="258" r:id="rId6"/>
    <p:sldId id="259" r:id="rId7"/>
    <p:sldId id="260" r:id="rId8"/>
    <p:sldId id="261" r:id="rId9"/>
    <p:sldId id="399" r:id="rId10"/>
    <p:sldId id="264" r:id="rId11"/>
    <p:sldId id="280" r:id="rId12"/>
    <p:sldId id="281" r:id="rId13"/>
    <p:sldId id="282" r:id="rId14"/>
    <p:sldId id="287" r:id="rId15"/>
    <p:sldId id="283" r:id="rId16"/>
    <p:sldId id="296" r:id="rId17"/>
    <p:sldId id="289" r:id="rId18"/>
    <p:sldId id="297" r:id="rId19"/>
    <p:sldId id="298" r:id="rId20"/>
    <p:sldId id="299" r:id="rId21"/>
    <p:sldId id="302" r:id="rId22"/>
    <p:sldId id="304" r:id="rId23"/>
    <p:sldId id="305" r:id="rId24"/>
    <p:sldId id="306" r:id="rId25"/>
    <p:sldId id="311" r:id="rId26"/>
    <p:sldId id="309" r:id="rId27"/>
    <p:sldId id="310" r:id="rId28"/>
    <p:sldId id="313" r:id="rId29"/>
    <p:sldId id="316" r:id="rId30"/>
    <p:sldId id="317" r:id="rId31"/>
    <p:sldId id="319" r:id="rId32"/>
    <p:sldId id="323" r:id="rId33"/>
    <p:sldId id="324" r:id="rId34"/>
    <p:sldId id="326" r:id="rId35"/>
    <p:sldId id="327" r:id="rId36"/>
    <p:sldId id="330" r:id="rId37"/>
    <p:sldId id="331" r:id="rId38"/>
    <p:sldId id="332" r:id="rId39"/>
    <p:sldId id="395" r:id="rId40"/>
    <p:sldId id="396" r:id="rId41"/>
    <p:sldId id="397" r:id="rId42"/>
    <p:sldId id="398" r:id="rId43"/>
    <p:sldId id="359" r:id="rId44"/>
    <p:sldId id="356" r:id="rId45"/>
    <p:sldId id="351" r:id="rId4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DF6BA8-69C7-4C49-A00B-54656BEFD08D}" type="datetimeFigureOut">
              <a:rPr lang="sk-SK" smtClean="0"/>
              <a:pPr/>
              <a:t>8. 9. 2017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289D05-23CF-4A2D-BAC3-1AA83211FBD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Jakubov cyklus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Gn 25,12-36,43</a:t>
            </a:r>
          </a:p>
        </p:txBody>
      </p:sp>
      <p:pic>
        <p:nvPicPr>
          <p:cNvPr id="4" name="Picture 4" descr="DSCN0389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779912" y="548680"/>
            <a:ext cx="4670082" cy="350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>
            <a:normAutofit/>
          </a:bodyPr>
          <a:lstStyle/>
          <a:p>
            <a:pPr algn="ctr"/>
            <a:r>
              <a:rPr lang="sk-SK"/>
              <a:t>Jakubov cyklus má tri podcykly: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 typeface="Wingdings" pitchFamily="2" charset="2"/>
              <a:buAutoNum type="arabicPeriod"/>
            </a:pPr>
            <a:endParaRPr lang="sk-SK"/>
          </a:p>
          <a:p>
            <a:pPr marL="533400" indent="-533400" algn="ctr">
              <a:buFont typeface="Wingdings" pitchFamily="2" charset="2"/>
              <a:buAutoNum type="arabicPeriod"/>
            </a:pPr>
            <a:r>
              <a:rPr lang="sk-SK"/>
              <a:t>Jakub a Ezau</a:t>
            </a:r>
          </a:p>
          <a:p>
            <a:pPr marL="533400" indent="-533400" algn="ctr">
              <a:buFont typeface="Wingdings" pitchFamily="2" charset="2"/>
              <a:buAutoNum type="arabicPeriod"/>
            </a:pPr>
            <a:endParaRPr lang="sk-SK"/>
          </a:p>
          <a:p>
            <a:pPr marL="533400" indent="-533400" algn="ctr">
              <a:buFont typeface="Wingdings" pitchFamily="2" charset="2"/>
              <a:buAutoNum type="arabicPeriod"/>
            </a:pPr>
            <a:r>
              <a:rPr lang="sk-SK"/>
              <a:t>Jakub a Lában</a:t>
            </a:r>
          </a:p>
          <a:p>
            <a:pPr marL="533400" indent="-533400" algn="ctr">
              <a:buFont typeface="Wingdings" pitchFamily="2" charset="2"/>
              <a:buAutoNum type="arabicPeriod"/>
            </a:pPr>
            <a:endParaRPr lang="sk-SK"/>
          </a:p>
          <a:p>
            <a:pPr marL="533400" indent="-533400" algn="ctr">
              <a:buFont typeface="Wingdings" pitchFamily="2" charset="2"/>
              <a:buAutoNum type="arabicPeriod"/>
            </a:pPr>
            <a:r>
              <a:rPr lang="sk-SK"/>
              <a:t>Jakub a Jozef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6"/>
                </a:solidFill>
              </a:rPr>
              <a:t>1. Dvaja </a:t>
            </a:r>
            <a:r>
              <a:rPr lang="sk-SK" dirty="0">
                <a:solidFill>
                  <a:schemeClr val="accent6"/>
                </a:solidFill>
              </a:rPr>
              <a:t>bratia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err="1"/>
              <a:t>Ezau</a:t>
            </a:r>
            <a:r>
              <a:rPr lang="sk-SK" dirty="0"/>
              <a:t> -  červený (= </a:t>
            </a:r>
            <a:r>
              <a:rPr lang="sk-SK" dirty="0" err="1"/>
              <a:t>admoní</a:t>
            </a:r>
            <a:r>
              <a:rPr lang="sk-SK" dirty="0"/>
              <a:t> – Edom) – ryšavý  chlpatý ako kožuch (</a:t>
            </a:r>
            <a:r>
              <a:rPr lang="sk-SK" dirty="0" err="1"/>
              <a:t>se´ar</a:t>
            </a:r>
            <a:r>
              <a:rPr lang="sk-SK" dirty="0"/>
              <a:t> - kraj </a:t>
            </a:r>
            <a:r>
              <a:rPr lang="sk-SK" dirty="0" err="1"/>
              <a:t>Seir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Javí sa nerozvážny</a:t>
            </a:r>
          </a:p>
          <a:p>
            <a:pPr lvl="1"/>
            <a:r>
              <a:rPr lang="sk-SK" dirty="0"/>
              <a:t>Uprednostňovaný otcom</a:t>
            </a:r>
          </a:p>
          <a:p>
            <a:r>
              <a:rPr lang="sk-SK" b="1" dirty="0"/>
              <a:t>Jakub</a:t>
            </a:r>
            <a:r>
              <a:rPr lang="sk-SK" dirty="0"/>
              <a:t> – </a:t>
            </a:r>
            <a:r>
              <a:rPr lang="sk-SK" dirty="0" err="1"/>
              <a:t>agéb</a:t>
            </a:r>
            <a:r>
              <a:rPr lang="sk-SK" dirty="0"/>
              <a:t>: päta, ten čo drží pätu</a:t>
            </a:r>
          </a:p>
          <a:p>
            <a:pPr lvl="1"/>
            <a:r>
              <a:rPr lang="sk-SK" dirty="0"/>
              <a:t>Javí sa prezieravý, poddajný, uvážlivý</a:t>
            </a:r>
          </a:p>
          <a:p>
            <a:pPr lvl="1"/>
            <a:r>
              <a:rPr lang="sk-SK" dirty="0"/>
              <a:t>Uprednostňovaný matkou</a:t>
            </a:r>
          </a:p>
          <a:p>
            <a:pPr lvl="1"/>
            <a:r>
              <a:rPr lang="sk-SK" dirty="0"/>
              <a:t>? Vie matka lepšie vycítiť budúcnosť, povahu</a:t>
            </a:r>
          </a:p>
          <a:p>
            <a:pPr lvl="1"/>
            <a:r>
              <a:rPr lang="sk-SK" dirty="0"/>
              <a:t>O dôležitosti Jakuba vedela od Pána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endParaRPr lang="sk-SK" sz="2400"/>
          </a:p>
          <a:p>
            <a:r>
              <a:rPr lang="sk-SK" sz="2400"/>
              <a:t>Jakub zneužíva Ezauov hlad a stupňuje napätie</a:t>
            </a:r>
          </a:p>
        </p:txBody>
      </p:sp>
      <p:pic>
        <p:nvPicPr>
          <p:cNvPr id="13316" name="Picture 4" descr="gn 25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3657600" cy="4416425"/>
          </a:xfrm>
          <a:prstGeom prst="rect">
            <a:avLst/>
          </a:prstGeom>
          <a:noFill/>
        </p:spPr>
      </p:pic>
      <p:sp>
        <p:nvSpPr>
          <p:cNvPr id="133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3800" y="2133600"/>
            <a:ext cx="3095625" cy="1655763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08625" y="47974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   PREDZVESŤ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Ezau</a:t>
            </a:r>
            <a:r>
              <a:rPr lang="sk-SK" dirty="0"/>
              <a:t> = lovec</a:t>
            </a:r>
          </a:p>
          <a:p>
            <a:pPr>
              <a:buFont typeface="Wingdings" pitchFamily="2" charset="2"/>
              <a:buNone/>
            </a:pPr>
            <a:r>
              <a:rPr lang="sk-SK" dirty="0"/>
              <a:t>    žije zo dňa na deň (bez perspektívy) </a:t>
            </a:r>
          </a:p>
          <a:p>
            <a:r>
              <a:rPr lang="sk-SK" b="1" dirty="0"/>
              <a:t>Jakub</a:t>
            </a:r>
            <a:r>
              <a:rPr lang="sk-SK" dirty="0"/>
              <a:t>= pastier a roľník</a:t>
            </a:r>
          </a:p>
          <a:p>
            <a:pPr>
              <a:buFont typeface="Wingdings" pitchFamily="2" charset="2"/>
              <a:buNone/>
            </a:pPr>
            <a:r>
              <a:rPr lang="sk-SK" dirty="0"/>
              <a:t>    jeho cieľ je v zhode s Božou vôľou,            </a:t>
            </a:r>
            <a:r>
              <a:rPr lang="sk-SK" dirty="0" smtClean="0"/>
              <a:t>                    </a:t>
            </a:r>
            <a:r>
              <a:rPr lang="sk-SK" dirty="0"/>
              <a:t>ale prostriedok nie                                           (opakuje sa chyba – nedočkavosť)</a:t>
            </a:r>
          </a:p>
          <a:p>
            <a:r>
              <a:rPr lang="sk-SK" sz="2800" dirty="0"/>
              <a:t>Rivalita medzi loveckým a pastierskym životom – </a:t>
            </a:r>
            <a:r>
              <a:rPr lang="sk-SK" sz="2800" dirty="0" smtClean="0"/>
              <a:t>              v </a:t>
            </a:r>
            <a:r>
              <a:rPr lang="sk-SK" sz="2800" dirty="0"/>
              <a:t>očiach Izraela </a:t>
            </a:r>
            <a:r>
              <a:rPr lang="sk-SK" sz="2800" b="1" i="1" dirty="0"/>
              <a:t>vyhráva pastiersky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Písmo </a:t>
            </a:r>
            <a:r>
              <a:rPr lang="sk-SK" sz="2400" dirty="0"/>
              <a:t>Jakuba a Rebeku nechváli</a:t>
            </a:r>
          </a:p>
          <a:p>
            <a:r>
              <a:rPr lang="sk-SK" sz="2400" dirty="0"/>
              <a:t>Ukáže cestu očistenia za tento podvod</a:t>
            </a:r>
          </a:p>
          <a:p>
            <a:r>
              <a:rPr lang="sk-SK" sz="2400" dirty="0"/>
              <a:t>Nad pochybnosťami Izáka zvíťazí jeho chuť do jedla, podobne ako predtým u </a:t>
            </a:r>
            <a:r>
              <a:rPr lang="sk-SK" sz="2400" dirty="0" err="1"/>
              <a:t>Ezaua</a:t>
            </a:r>
            <a:endParaRPr lang="sk-SK" sz="2400" dirty="0"/>
          </a:p>
        </p:txBody>
      </p:sp>
      <p:pic>
        <p:nvPicPr>
          <p:cNvPr id="19460" name="Picture 4" descr="gn 2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4248150" cy="4067175"/>
          </a:xfrm>
          <a:prstGeom prst="rect">
            <a:avLst/>
          </a:prstGeom>
          <a:noFill/>
        </p:spPr>
      </p:pic>
      <p:sp>
        <p:nvSpPr>
          <p:cNvPr id="194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5963" y="1773238"/>
            <a:ext cx="2808287" cy="1439862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Prvorodenské</a:t>
            </a:r>
            <a:r>
              <a:rPr lang="sk-SK" dirty="0"/>
              <a:t> práva - </a:t>
            </a:r>
            <a:r>
              <a:rPr lang="sk-SK" i="1" dirty="0" err="1"/>
              <a:t>bekorah</a:t>
            </a:r>
            <a:endParaRPr lang="sk-SK" i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 typeface="Wingdings" pitchFamily="2" charset="2"/>
              <a:buAutoNum type="arabicPeriod"/>
            </a:pPr>
            <a:endParaRPr lang="sk-SK" sz="3200" b="1" dirty="0"/>
          </a:p>
          <a:p>
            <a:pPr marL="533400" indent="-533400" algn="ctr">
              <a:buFont typeface="Wingdings" pitchFamily="2" charset="2"/>
              <a:buAutoNum type="arabicPeriod"/>
            </a:pPr>
            <a:r>
              <a:rPr lang="sk-SK" sz="3200" b="1" dirty="0"/>
              <a:t>Dvojnásobný podiel na majetku</a:t>
            </a:r>
          </a:p>
          <a:p>
            <a:pPr marL="533400" indent="-533400" algn="ctr">
              <a:buFont typeface="Wingdings" pitchFamily="2" charset="2"/>
              <a:buAutoNum type="arabicPeriod"/>
            </a:pPr>
            <a:endParaRPr lang="sk-SK" sz="3200" b="1" dirty="0"/>
          </a:p>
          <a:p>
            <a:pPr marL="533400" indent="-533400" algn="ctr">
              <a:buFont typeface="Wingdings" pitchFamily="2" charset="2"/>
              <a:buAutoNum type="arabicPeriod"/>
            </a:pPr>
            <a:r>
              <a:rPr lang="sk-SK" sz="3200" b="1" dirty="0"/>
              <a:t>Hlava rodiny</a:t>
            </a:r>
          </a:p>
          <a:p>
            <a:pPr marL="533400" indent="-533400" algn="ctr">
              <a:buFont typeface="Wingdings" pitchFamily="2" charset="2"/>
              <a:buAutoNum type="arabicPeriod"/>
            </a:pPr>
            <a:endParaRPr lang="sk-SK" sz="3200" b="1" dirty="0"/>
          </a:p>
          <a:p>
            <a:pPr marL="533400" indent="-533400" algn="ctr">
              <a:buFont typeface="Wingdings" pitchFamily="2" charset="2"/>
              <a:buAutoNum type="arabicPeriod"/>
            </a:pPr>
            <a:r>
              <a:rPr lang="sk-SK" sz="3200" b="1" dirty="0" smtClean="0"/>
              <a:t>Požehnanie - </a:t>
            </a:r>
            <a:r>
              <a:rPr lang="sk-SK" sz="3200" i="1" dirty="0" err="1" smtClean="0"/>
              <a:t>berakah</a:t>
            </a:r>
            <a:endParaRPr lang="sk-SK" sz="3200" i="1" dirty="0" smtClean="0"/>
          </a:p>
          <a:p>
            <a:pPr marL="533400" indent="-533400">
              <a:buFont typeface="Wingdings" pitchFamily="2" charset="2"/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8686800" cy="4525963"/>
          </a:xfrm>
        </p:spPr>
        <p:txBody>
          <a:bodyPr/>
          <a:lstStyle/>
          <a:p>
            <a:r>
              <a:rPr lang="sk-SK" dirty="0"/>
              <a:t>Rebeka vie, že </a:t>
            </a:r>
            <a:r>
              <a:rPr lang="sk-SK" dirty="0" err="1"/>
              <a:t>Ezau</a:t>
            </a:r>
            <a:r>
              <a:rPr lang="sk-SK" dirty="0"/>
              <a:t> chce Jakuba zabiť</a:t>
            </a:r>
          </a:p>
          <a:p>
            <a:r>
              <a:rPr lang="sk-SK" dirty="0"/>
              <a:t>Ukáže pred Jakub znechutenosť </a:t>
            </a:r>
            <a:r>
              <a:rPr lang="sk-SK" dirty="0" smtClean="0"/>
              <a:t>                           </a:t>
            </a:r>
            <a:r>
              <a:rPr lang="sk-SK" dirty="0" smtClean="0"/>
              <a:t>                 za </a:t>
            </a:r>
            <a:r>
              <a:rPr lang="sk-SK" dirty="0" err="1"/>
              <a:t>Ezauove</a:t>
            </a:r>
            <a:r>
              <a:rPr lang="sk-SK" dirty="0"/>
              <a:t> ženy a nachádza </a:t>
            </a:r>
            <a:r>
              <a:rPr lang="sk-SK" b="1" dirty="0"/>
              <a:t>motív</a:t>
            </a:r>
            <a:r>
              <a:rPr lang="sk-SK" dirty="0"/>
              <a:t>, </a:t>
            </a:r>
            <a:r>
              <a:rPr lang="sk-SK" dirty="0" smtClean="0"/>
              <a:t>                 prečo </a:t>
            </a:r>
            <a:r>
              <a:rPr lang="sk-SK" dirty="0"/>
              <a:t>poslať Jakuba preč</a:t>
            </a:r>
          </a:p>
          <a:p>
            <a:r>
              <a:rPr lang="sk-SK" dirty="0"/>
              <a:t>Izák žehná Jakuba aj pred cestou</a:t>
            </a:r>
          </a:p>
          <a:p>
            <a:r>
              <a:rPr lang="sk-SK" dirty="0"/>
              <a:t>Dáva mu pokyn s kým sa má oženiť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Rebeka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Rebekina výnimočná šikovnosť </a:t>
            </a:r>
          </a:p>
          <a:p>
            <a:pPr lvl="1"/>
            <a:r>
              <a:rPr lang="sk-SK" sz="2400" dirty="0"/>
              <a:t>počuje Izáka i </a:t>
            </a:r>
            <a:r>
              <a:rPr lang="sk-SK" sz="2400" dirty="0" err="1"/>
              <a:t>Ezaua</a:t>
            </a:r>
            <a:r>
              <a:rPr lang="sk-SK" sz="2400" dirty="0"/>
              <a:t>, kt. chce Jakuba zabiť</a:t>
            </a:r>
          </a:p>
          <a:p>
            <a:pPr lvl="1"/>
            <a:r>
              <a:rPr lang="sk-SK" sz="2400" dirty="0"/>
              <a:t>pripraví Jakuba s autoritou</a:t>
            </a:r>
          </a:p>
          <a:p>
            <a:pPr lvl="1"/>
            <a:r>
              <a:rPr lang="sk-SK" sz="2400" dirty="0"/>
              <a:t>zachráni ho pred hnevom otca i </a:t>
            </a:r>
            <a:r>
              <a:rPr lang="sk-SK" sz="2400" dirty="0" err="1"/>
              <a:t>Ezaua</a:t>
            </a:r>
            <a:endParaRPr lang="sk-SK" sz="2400" dirty="0"/>
          </a:p>
          <a:p>
            <a:pPr lvl="1"/>
            <a:r>
              <a:rPr lang="sk-SK" sz="2400" dirty="0"/>
              <a:t>seba oberie o synovu prítomnosť</a:t>
            </a:r>
          </a:p>
          <a:p>
            <a:r>
              <a:rPr lang="sk-SK" sz="2800" b="1" dirty="0"/>
              <a:t>Berie na seba zodpovednosť</a:t>
            </a:r>
          </a:p>
          <a:p>
            <a:r>
              <a:rPr lang="sk-SK" sz="2800" b="1" dirty="0" err="1"/>
              <a:t>Spletenosť</a:t>
            </a:r>
            <a:r>
              <a:rPr lang="sk-SK" sz="2800" b="1" dirty="0"/>
              <a:t> dobra a zla v človeku</a:t>
            </a:r>
          </a:p>
          <a:p>
            <a:r>
              <a:rPr lang="sk-SK" sz="2800" b="1" dirty="0"/>
              <a:t>Tichosť Božia nad všetkým</a:t>
            </a:r>
          </a:p>
          <a:p>
            <a:r>
              <a:rPr lang="sk-SK" sz="2800" b="1" dirty="0"/>
              <a:t>? Základné </a:t>
            </a:r>
            <a:r>
              <a:rPr lang="sk-SK" sz="2800" b="1" dirty="0" smtClean="0"/>
              <a:t>kritérium: </a:t>
            </a:r>
            <a:r>
              <a:rPr lang="sk-SK" sz="2800" b="1" dirty="0"/>
              <a:t>úcta k Božím veciam</a:t>
            </a:r>
          </a:p>
        </p:txBody>
      </p:sp>
      <p:sp>
        <p:nvSpPr>
          <p:cNvPr id="5" name="Obdĺžnik 4"/>
          <p:cNvSpPr/>
          <p:nvPr/>
        </p:nvSpPr>
        <p:spPr>
          <a:xfrm>
            <a:off x="6516216" y="2492896"/>
            <a:ext cx="228780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Jakuba </a:t>
            </a:r>
          </a:p>
          <a:p>
            <a:pPr algn="ctr"/>
            <a:r>
              <a:rPr lang="sk-SK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asi </a:t>
            </a:r>
          </a:p>
          <a:p>
            <a:pPr algn="ctr"/>
            <a:r>
              <a:rPr lang="sk-SK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viac </a:t>
            </a:r>
          </a:p>
          <a:p>
            <a:pPr algn="ctr"/>
            <a:r>
              <a:rPr lang="sk-SK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neuvidí</a:t>
            </a:r>
            <a:endParaRPr lang="sk-SK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solidFill>
                  <a:schemeClr val="tx1"/>
                </a:solidFill>
              </a:rPr>
              <a:t>Jakubov útek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7772400" cy="4530725"/>
          </a:xfrm>
        </p:spPr>
        <p:txBody>
          <a:bodyPr/>
          <a:lstStyle/>
          <a:p>
            <a:r>
              <a:rPr lang="sk-SK"/>
              <a:t>Tu sa Pán zjavil </a:t>
            </a:r>
          </a:p>
          <a:p>
            <a:pPr>
              <a:buFont typeface="Wingdings" pitchFamily="2" charset="2"/>
              <a:buNone/>
            </a:pPr>
            <a:r>
              <a:rPr lang="sk-SK"/>
              <a:t>     aj Abrahámovi</a:t>
            </a:r>
          </a:p>
          <a:p>
            <a:r>
              <a:rPr lang="sk-SK"/>
              <a:t>Jakub tu stavia </a:t>
            </a:r>
          </a:p>
          <a:p>
            <a:pPr>
              <a:buFont typeface="Wingdings" pitchFamily="2" charset="2"/>
              <a:buNone/>
            </a:pPr>
            <a:r>
              <a:rPr lang="sk-SK"/>
              <a:t>     Pánovi pomník</a:t>
            </a:r>
          </a:p>
        </p:txBody>
      </p:sp>
      <p:pic>
        <p:nvPicPr>
          <p:cNvPr id="22532" name="Picture 4" descr="DSCN0371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11987" t="5986" r="6038" b="7010"/>
          <a:stretch>
            <a:fillRect/>
          </a:stretch>
        </p:blipFill>
        <p:spPr bwMode="auto">
          <a:xfrm>
            <a:off x="4295775" y="0"/>
            <a:ext cx="4848225" cy="6858000"/>
          </a:xfrm>
          <a:prstGeom prst="rect">
            <a:avLst/>
          </a:prstGeom>
          <a:noFill/>
        </p:spPr>
      </p:pic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644008" y="3429000"/>
            <a:ext cx="1152649" cy="1872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164388" y="29241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39750" y="4292600"/>
            <a:ext cx="3960813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331640" y="4581128"/>
            <a:ext cx="23764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/>
              <a:t>Dom Boží </a:t>
            </a:r>
          </a:p>
          <a:p>
            <a:pPr algn="ctr">
              <a:spcBef>
                <a:spcPct val="50000"/>
              </a:spcBef>
            </a:pPr>
            <a:r>
              <a:rPr lang="sk-SK" sz="2400" b="1" dirty="0"/>
              <a:t>a brána do neba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4" name="Picture 4" descr="689px-Michael_Lukas_Leopold_Willmann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-20638"/>
            <a:ext cx="8064500" cy="683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Od Abraháma k Jakubovi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Dôležitosť Izáka, aj keď v jeho živote nevidíme výrazné skutky a Božie zásahy</a:t>
            </a:r>
          </a:p>
          <a:p>
            <a:r>
              <a:rPr lang="sk-SK" dirty="0"/>
              <a:t>Na obete otca sa zúčastnil </a:t>
            </a:r>
            <a:r>
              <a:rPr lang="sk-SK" dirty="0" smtClean="0"/>
              <a:t>                    pravdepodobne </a:t>
            </a:r>
            <a:r>
              <a:rPr lang="sk-SK" dirty="0"/>
              <a:t>aktívne a odovzdane</a:t>
            </a:r>
          </a:p>
          <a:p>
            <a:r>
              <a:rPr lang="sk-SK" dirty="0"/>
              <a:t>Prejavuje silnú spätosť s rodičmi (</a:t>
            </a:r>
            <a:r>
              <a:rPr lang="sk-SK" dirty="0" err="1"/>
              <a:t>Gn</a:t>
            </a:r>
            <a:r>
              <a:rPr lang="sk-SK" dirty="0"/>
              <a:t> 24,67)</a:t>
            </a:r>
          </a:p>
          <a:p>
            <a:r>
              <a:rPr lang="sk-SK" i="1" dirty="0"/>
              <a:t>Vyšiel na pole, aby si porozmýšľal</a:t>
            </a:r>
            <a:r>
              <a:rPr lang="sk-SK" dirty="0"/>
              <a:t> (</a:t>
            </a:r>
            <a:r>
              <a:rPr lang="sk-SK" dirty="0" err="1"/>
              <a:t>Gn</a:t>
            </a:r>
            <a:r>
              <a:rPr lang="sk-SK" dirty="0"/>
              <a:t> 24,63)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Bet</a:t>
            </a:r>
            <a:r>
              <a:rPr lang="sk-SK" dirty="0" smtClean="0"/>
              <a:t> – </a:t>
            </a:r>
            <a:r>
              <a:rPr lang="sk-SK" dirty="0" err="1" smtClean="0"/>
              <a:t>el</a:t>
            </a:r>
            <a:r>
              <a:rPr lang="sk-SK" dirty="0" smtClean="0"/>
              <a:t>   =  Dom - Boha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9" name="AutoShape 4">
            <a:hlinkClick r:id="" action="ppaction://hlinkshowjump?jump=firstslide" highlightClick="1"/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9552" y="1124744"/>
            <a:ext cx="1746920" cy="1298774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 dirty="0"/>
          </a:p>
        </p:txBody>
      </p:sp>
      <p:pic>
        <p:nvPicPr>
          <p:cNvPr id="24580" name="Picture 4" descr="DSCN046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8246" t="5339" r="12369" b="10005"/>
          <a:stretch>
            <a:fillRect/>
          </a:stretch>
        </p:blipFill>
        <p:spPr bwMode="auto">
          <a:xfrm>
            <a:off x="4896897" y="404664"/>
            <a:ext cx="4247103" cy="3397399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528" y="2564904"/>
            <a:ext cx="748823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k-SK" sz="2000" b="1" dirty="0">
                <a:solidFill>
                  <a:schemeClr val="tx2"/>
                </a:solidFill>
              </a:rPr>
              <a:t>Boh dal Jakubovi trojitý prísľub</a:t>
            </a:r>
            <a:r>
              <a:rPr lang="sk-SK" sz="2000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sk-SK" sz="2000" dirty="0">
                <a:solidFill>
                  <a:schemeClr val="tx2"/>
                </a:solidFill>
              </a:rPr>
              <a:t>Prísľub zeme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sk-SK" sz="2000" dirty="0">
                <a:solidFill>
                  <a:schemeClr val="tx2"/>
                </a:solidFill>
              </a:rPr>
              <a:t>Prísľub potomstva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sk-SK" sz="2000" dirty="0">
                <a:solidFill>
                  <a:schemeClr val="tx2"/>
                </a:solidFill>
              </a:rPr>
              <a:t>Privedenie naspäť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endParaRPr lang="sk-SK" sz="20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k-SK" sz="2000" b="1" dirty="0">
                <a:solidFill>
                  <a:schemeClr val="tx2"/>
                </a:solidFill>
              </a:rPr>
              <a:t>Jakub sľubuje Pánovi tiež </a:t>
            </a:r>
            <a:r>
              <a:rPr lang="sk-SK" sz="2000" b="1" dirty="0" err="1">
                <a:solidFill>
                  <a:schemeClr val="tx2"/>
                </a:solidFill>
              </a:rPr>
              <a:t>trojo</a:t>
            </a:r>
            <a:r>
              <a:rPr lang="sk-SK" sz="2000" b="1" dirty="0">
                <a:solidFill>
                  <a:schemeClr val="tx2"/>
                </a:solidFill>
              </a:rPr>
              <a:t> vecí: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sk-SK" sz="2000" dirty="0">
                <a:solidFill>
                  <a:schemeClr val="tx2"/>
                </a:solidFill>
              </a:rPr>
              <a:t>Bude uctievať Pána, ako to robieval Abrahám a Izák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sk-SK" sz="2000" dirty="0">
                <a:solidFill>
                  <a:schemeClr val="tx2"/>
                </a:solidFill>
              </a:rPr>
              <a:t>Miesto, na ktorom sa mu zjavil Pán bude preň pamätným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sk-SK" sz="2000" dirty="0" err="1">
                <a:solidFill>
                  <a:schemeClr val="tx2"/>
                </a:solidFill>
              </a:rPr>
              <a:t>Prinisie</a:t>
            </a:r>
            <a:r>
              <a:rPr lang="sk-SK" sz="2000" dirty="0">
                <a:solidFill>
                  <a:schemeClr val="tx2"/>
                </a:solidFill>
              </a:rPr>
              <a:t> Pánovi obetu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308850" y="4365625"/>
            <a:ext cx="1655763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596188" y="4797425"/>
            <a:ext cx="1152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Kameň maže olejom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Times New Roman" pitchFamily="18" charset="0"/>
              </a:rPr>
              <a:t>Muž snov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k-SK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7544" y="764704"/>
            <a:ext cx="51847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sk-SK" sz="2000" b="1" i="1" dirty="0"/>
          </a:p>
          <a:p>
            <a:pPr algn="ctr"/>
            <a:endParaRPr lang="sk-SK" sz="2000" b="1" i="1" dirty="0"/>
          </a:p>
          <a:p>
            <a:pPr algn="ctr"/>
            <a:r>
              <a:rPr lang="sk-SK" sz="2000" b="1" i="1" dirty="0"/>
              <a:t>Ja som Hospodin,</a:t>
            </a:r>
          </a:p>
          <a:p>
            <a:pPr algn="ctr"/>
            <a:r>
              <a:rPr lang="sk-SK" sz="2000" b="1" i="1" dirty="0"/>
              <a:t>Boh tvojho otca Abraháma a Boh Izáka. </a:t>
            </a:r>
          </a:p>
          <a:p>
            <a:pPr algn="ctr"/>
            <a:r>
              <a:rPr lang="sk-SK" sz="2000" b="1" i="1" dirty="0"/>
              <a:t>Zem, na ktorej ležíš,</a:t>
            </a:r>
          </a:p>
          <a:p>
            <a:pPr algn="ctr"/>
            <a:r>
              <a:rPr lang="sk-SK" sz="2000" b="1" i="1" dirty="0"/>
              <a:t>dám tebe a tvojmu potomstvu.</a:t>
            </a:r>
          </a:p>
          <a:p>
            <a:pPr algn="ctr"/>
            <a:r>
              <a:rPr lang="sk-SK" sz="2000" b="1" i="1" dirty="0"/>
              <a:t>Tvojho potomstva </a:t>
            </a:r>
            <a:endParaRPr lang="sk-SK" sz="2000" b="1" i="1" dirty="0" smtClean="0"/>
          </a:p>
          <a:p>
            <a:pPr algn="ctr"/>
            <a:r>
              <a:rPr lang="sk-SK" sz="2000" b="1" i="1" dirty="0" smtClean="0"/>
              <a:t>bude </a:t>
            </a:r>
            <a:r>
              <a:rPr lang="sk-SK" sz="2000" b="1" i="1" dirty="0"/>
              <a:t>ako prachu zeme.                 </a:t>
            </a:r>
          </a:p>
          <a:p>
            <a:pPr algn="ctr"/>
            <a:r>
              <a:rPr lang="sk-SK" sz="2000" b="1" i="1" dirty="0"/>
              <a:t>Rozmnožíš sa na západ i na východ, </a:t>
            </a:r>
          </a:p>
          <a:p>
            <a:pPr algn="ctr"/>
            <a:r>
              <a:rPr lang="sk-SK" sz="2000" b="1" i="1" dirty="0"/>
              <a:t>na sever i na juh. </a:t>
            </a:r>
          </a:p>
          <a:p>
            <a:pPr algn="ctr"/>
            <a:r>
              <a:rPr lang="sk-SK" sz="2000" b="1" i="1" dirty="0"/>
              <a:t>V tebe a v tvojom potomstve budú</a:t>
            </a:r>
          </a:p>
          <a:p>
            <a:pPr algn="ctr"/>
            <a:r>
              <a:rPr lang="sk-SK" sz="2000" b="1" i="1" dirty="0"/>
              <a:t>požehnané všetky rody zeme. </a:t>
            </a:r>
          </a:p>
          <a:p>
            <a:pPr algn="ctr"/>
            <a:r>
              <a:rPr lang="sk-SK" sz="2000" b="1" i="1" dirty="0"/>
              <a:t>Ja som s tebou </a:t>
            </a:r>
            <a:endParaRPr lang="sk-SK" sz="2000" b="1" i="1" dirty="0" smtClean="0"/>
          </a:p>
          <a:p>
            <a:pPr algn="ctr"/>
            <a:r>
              <a:rPr lang="sk-SK" sz="2000" b="1" i="1" dirty="0" smtClean="0"/>
              <a:t>a </a:t>
            </a:r>
            <a:r>
              <a:rPr lang="sk-SK" sz="2000" b="1" i="1" dirty="0"/>
              <a:t>budem ťa chrániť všade, </a:t>
            </a:r>
          </a:p>
          <a:p>
            <a:pPr algn="ctr"/>
            <a:r>
              <a:rPr lang="sk-SK" sz="2000" b="1" i="1" dirty="0" smtClean="0"/>
              <a:t>kam </a:t>
            </a:r>
            <a:r>
              <a:rPr lang="sk-SK" sz="2000" b="1" i="1" dirty="0"/>
              <a:t>pôjdeš, </a:t>
            </a:r>
          </a:p>
          <a:p>
            <a:pPr algn="ctr"/>
            <a:r>
              <a:rPr lang="sk-SK" sz="2000" b="1" i="1" dirty="0"/>
              <a:t>a dovediem ťa späť do tejto krajiny.</a:t>
            </a:r>
          </a:p>
          <a:p>
            <a:pPr algn="ctr"/>
            <a:r>
              <a:rPr lang="sk-SK" sz="2000" b="1" i="1" dirty="0"/>
              <a:t>Neopustím ťa, </a:t>
            </a:r>
          </a:p>
          <a:p>
            <a:pPr algn="ctr"/>
            <a:r>
              <a:rPr lang="sk-SK" sz="2000" b="1" i="1" dirty="0"/>
              <a:t>kým nesplním, čo som ti sľúbil.</a:t>
            </a:r>
          </a:p>
        </p:txBody>
      </p:sp>
      <p:pic>
        <p:nvPicPr>
          <p:cNvPr id="21510" name="Picture 6" descr="DSCN0478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l="23390" t="12462" r="30508" b="13683"/>
          <a:stretch>
            <a:fillRect/>
          </a:stretch>
        </p:blipFill>
        <p:spPr bwMode="auto">
          <a:xfrm>
            <a:off x="5930900" y="0"/>
            <a:ext cx="3213100" cy="685800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 rot="16200000">
            <a:off x="7774782" y="5488781"/>
            <a:ext cx="1225550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96188" y="5805488"/>
            <a:ext cx="13684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sk-SK" b="1"/>
              <a:t>Jakubova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sk-SK" b="1"/>
              <a:t>cesta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chemeClr val="accent6"/>
                </a:solidFill>
              </a:rPr>
              <a:t>2. u </a:t>
            </a:r>
            <a:r>
              <a:rPr lang="sk-SK" dirty="0" err="1" smtClean="0">
                <a:solidFill>
                  <a:schemeClr val="accent6"/>
                </a:solidFill>
              </a:rPr>
              <a:t>Lábana</a:t>
            </a:r>
            <a:r>
              <a:rPr lang="sk-SK" dirty="0" smtClean="0">
                <a:solidFill>
                  <a:schemeClr val="accent6"/>
                </a:solidFill>
              </a:rPr>
              <a:t/>
            </a:r>
            <a:br>
              <a:rPr lang="sk-SK" dirty="0" smtClean="0">
                <a:solidFill>
                  <a:schemeClr val="accent6"/>
                </a:solidFill>
              </a:rPr>
            </a:b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7344816" cy="49411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sk-SK" dirty="0"/>
              <a:t>Celé rozprávanie je vložené                                   medzi dve stretnutia </a:t>
            </a:r>
            <a:r>
              <a:rPr lang="sk-SK" dirty="0" smtClean="0"/>
              <a:t>                                                 s </a:t>
            </a:r>
            <a:r>
              <a:rPr lang="sk-SK" dirty="0"/>
              <a:t>nebeskými bytosťami</a:t>
            </a:r>
          </a:p>
          <a:p>
            <a:pPr>
              <a:buFont typeface="Wingdings" pitchFamily="2" charset="2"/>
              <a:buNone/>
            </a:pPr>
            <a:endParaRPr lang="sk-SK" dirty="0"/>
          </a:p>
          <a:p>
            <a:r>
              <a:rPr lang="sk-SK" dirty="0"/>
              <a:t>A </a:t>
            </a:r>
            <a:r>
              <a:rPr lang="sk-SK" dirty="0" err="1"/>
              <a:t>A</a:t>
            </a:r>
            <a:r>
              <a:rPr lang="sk-SK" dirty="0"/>
              <a:t>´- príchod a odchod k </a:t>
            </a:r>
            <a:r>
              <a:rPr lang="sk-SK" dirty="0" err="1" smtClean="0"/>
              <a:t>Labanovi</a:t>
            </a:r>
            <a:endParaRPr lang="sk-SK" sz="2400" dirty="0"/>
          </a:p>
          <a:p>
            <a:r>
              <a:rPr lang="sk-SK" dirty="0"/>
              <a:t>B </a:t>
            </a:r>
            <a:r>
              <a:rPr lang="sk-SK" dirty="0" err="1"/>
              <a:t>B</a:t>
            </a:r>
            <a:r>
              <a:rPr lang="sk-SK" dirty="0"/>
              <a:t>´- podvody </a:t>
            </a:r>
            <a:r>
              <a:rPr lang="sk-SK" sz="2400" dirty="0"/>
              <a:t>(</a:t>
            </a:r>
            <a:r>
              <a:rPr lang="sk-SK" sz="2400" dirty="0" err="1"/>
              <a:t>Laban</a:t>
            </a:r>
            <a:r>
              <a:rPr lang="sk-SK" sz="2400" dirty="0"/>
              <a:t> Jakuba a Jakub </a:t>
            </a:r>
            <a:r>
              <a:rPr lang="sk-SK" sz="2400" dirty="0" err="1"/>
              <a:t>Labana</a:t>
            </a:r>
            <a:r>
              <a:rPr lang="sk-SK" sz="2400" dirty="0"/>
              <a:t>)</a:t>
            </a:r>
          </a:p>
          <a:p>
            <a:r>
              <a:rPr lang="sk-SK" dirty="0"/>
              <a:t>C = centrum state</a:t>
            </a:r>
            <a:r>
              <a:rPr lang="sk-SK" sz="2400" dirty="0"/>
              <a:t>: opis potomstva</a:t>
            </a:r>
          </a:p>
          <a:p>
            <a:pPr>
              <a:buFont typeface="Wingdings" pitchFamily="2" charset="2"/>
              <a:buNone/>
            </a:pPr>
            <a:endParaRPr lang="sk-SK" sz="2400" dirty="0"/>
          </a:p>
          <a:p>
            <a:pPr algn="ctr">
              <a:buFont typeface="Wingdings" pitchFamily="2" charset="2"/>
              <a:buNone/>
            </a:pPr>
            <a:r>
              <a:rPr lang="sk-SK" dirty="0"/>
              <a:t>Cieľom state je ukázať </a:t>
            </a:r>
          </a:p>
          <a:p>
            <a:pPr algn="ctr">
              <a:buFont typeface="Wingdings" pitchFamily="2" charset="2"/>
              <a:buNone/>
            </a:pPr>
            <a:r>
              <a:rPr lang="sk-SK" b="1" dirty="0"/>
              <a:t>komplexnosť zrodu Jakubovho potomstva </a:t>
            </a:r>
          </a:p>
          <a:p>
            <a:pPr algn="ctr">
              <a:buFont typeface="Wingdings" pitchFamily="2" charset="2"/>
              <a:buNone/>
            </a:pPr>
            <a:r>
              <a:rPr lang="sk-SK" dirty="0"/>
              <a:t>a Božiu pomoc, ktorá previedla Jakuba </a:t>
            </a:r>
          </a:p>
          <a:p>
            <a:pPr algn="ctr">
              <a:buFont typeface="Wingdings" pitchFamily="2" charset="2"/>
              <a:buNone/>
            </a:pPr>
            <a:r>
              <a:rPr lang="sk-SK" dirty="0"/>
              <a:t>cez toto 20 ročné obdobie skúšok</a:t>
            </a:r>
          </a:p>
        </p:txBody>
      </p:sp>
      <p:pic>
        <p:nvPicPr>
          <p:cNvPr id="4" name="Picture 4" descr="DSCN0512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t="7050" b="24780"/>
          <a:stretch>
            <a:fillRect/>
          </a:stretch>
        </p:blipFill>
        <p:spPr bwMode="auto">
          <a:xfrm>
            <a:off x="5004048" y="1300674"/>
            <a:ext cx="3914060" cy="189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Times New Roman" pitchFamily="18" charset="0"/>
              </a:rPr>
              <a:t>Studňa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Ráchel</a:t>
            </a:r>
            <a:endParaRPr lang="sk-SK" dirty="0"/>
          </a:p>
          <a:p>
            <a:r>
              <a:rPr lang="sk-SK" i="1" dirty="0"/>
              <a:t>Moja kosť...</a:t>
            </a:r>
          </a:p>
        </p:txBody>
      </p:sp>
      <p:pic>
        <p:nvPicPr>
          <p:cNvPr id="23558" name="Picture 6" descr="DSCN0519"/>
          <p:cNvPicPr>
            <a:picLocks noChangeAspect="1" noChangeArrowheads="1"/>
          </p:cNvPicPr>
          <p:nvPr/>
        </p:nvPicPr>
        <p:blipFill>
          <a:blip r:embed="rId2" cstate="print"/>
          <a:srcRect l="13713" t="18279" r="10880" b="20091"/>
          <a:stretch>
            <a:fillRect/>
          </a:stretch>
        </p:blipFill>
        <p:spPr bwMode="auto">
          <a:xfrm>
            <a:off x="0" y="2949575"/>
            <a:ext cx="6372225" cy="3908425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20882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/>
              <a:t>Jakub nedokáže mať rovnako rád dve ženy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Times New Roman" pitchFamily="18" charset="0"/>
              </a:rPr>
              <a:t>Jakubove ženy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Lábanov</a:t>
            </a:r>
            <a:r>
              <a:rPr lang="sk-SK" dirty="0"/>
              <a:t> podvod so zahalenou nevestou</a:t>
            </a:r>
          </a:p>
          <a:p>
            <a:r>
              <a:rPr lang="sk-SK" dirty="0"/>
              <a:t>Ďalších 7 rokov služby </a:t>
            </a:r>
          </a:p>
          <a:p>
            <a:r>
              <a:rPr lang="sk-SK" dirty="0"/>
              <a:t>Polygamiu zakáže až neskôr Mojžiš</a:t>
            </a:r>
          </a:p>
          <a:p>
            <a:r>
              <a:rPr lang="sk-SK" dirty="0"/>
              <a:t>Situácia v Jakubovej rodine, ktorá sa </a:t>
            </a:r>
            <a:r>
              <a:rPr lang="sk-SK" dirty="0" smtClean="0"/>
              <a:t>                       bude </a:t>
            </a:r>
            <a:r>
              <a:rPr lang="sk-SK" dirty="0"/>
              <a:t>opakovať: </a:t>
            </a:r>
            <a:r>
              <a:rPr lang="sk-SK" b="1" dirty="0"/>
              <a:t>milovaná bezdetná </a:t>
            </a:r>
            <a:r>
              <a:rPr lang="sk-SK" b="1" dirty="0" smtClean="0"/>
              <a:t>                                            </a:t>
            </a:r>
          </a:p>
          <a:p>
            <a:pPr>
              <a:buNone/>
            </a:pPr>
            <a:r>
              <a:rPr lang="sk-SK" b="1" dirty="0" smtClean="0"/>
              <a:t>                             a </a:t>
            </a:r>
            <a:r>
              <a:rPr lang="sk-SK" b="1" dirty="0"/>
              <a:t>nemilovaná  s deťmi </a:t>
            </a:r>
          </a:p>
          <a:p>
            <a:r>
              <a:rPr lang="sk-SK" dirty="0">
                <a:solidFill>
                  <a:srgbClr val="FF0000"/>
                </a:solidFill>
              </a:rPr>
              <a:t>Obe chcú všetko a Jakub má z toho problémy</a:t>
            </a:r>
          </a:p>
          <a:p>
            <a:r>
              <a:rPr lang="sk-SK" i="1" dirty="0"/>
              <a:t>Daj mi deti, lebo inak zomriem!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algn="r"/>
            <a:endParaRPr lang="sk-SK" i="1" dirty="0"/>
          </a:p>
          <a:p>
            <a:pPr algn="r"/>
            <a:endParaRPr lang="sk-SK" i="1" dirty="0"/>
          </a:p>
          <a:p>
            <a:pPr algn="r"/>
            <a:endParaRPr lang="sk-SK" i="1" dirty="0"/>
          </a:p>
          <a:p>
            <a:pPr algn="r"/>
            <a:endParaRPr lang="sk-SK" i="1" dirty="0"/>
          </a:p>
          <a:p>
            <a:pPr algn="r"/>
            <a:endParaRPr lang="sk-SK" i="1" dirty="0"/>
          </a:p>
          <a:p>
            <a:pPr algn="r"/>
            <a:endParaRPr lang="sk-SK" i="1" dirty="0"/>
          </a:p>
          <a:p>
            <a:pPr algn="r"/>
            <a:endParaRPr lang="sk-SK" i="1" dirty="0"/>
          </a:p>
          <a:p>
            <a:pPr algn="r"/>
            <a:r>
              <a:rPr lang="sk-SK" i="1" dirty="0"/>
              <a:t>Svedectvo sily </a:t>
            </a:r>
            <a:r>
              <a:rPr lang="sk-SK" i="1" dirty="0" smtClean="0"/>
              <a:t>Božej i ľudskej </a:t>
            </a:r>
            <a:r>
              <a:rPr lang="sk-SK" i="1" dirty="0"/>
              <a:t>lásky</a:t>
            </a:r>
          </a:p>
          <a:p>
            <a:endParaRPr lang="sk-SK" dirty="0"/>
          </a:p>
        </p:txBody>
      </p:sp>
      <p:pic>
        <p:nvPicPr>
          <p:cNvPr id="36869" name="Picture 5" descr="DSCN0513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t="31775" b="23036"/>
          <a:stretch>
            <a:fillRect/>
          </a:stretch>
        </p:blipFill>
        <p:spPr bwMode="auto">
          <a:xfrm>
            <a:off x="2627784" y="3356992"/>
            <a:ext cx="6264696" cy="2123712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260648"/>
            <a:ext cx="5687988" cy="29249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sk-SK" sz="2400" b="1" i="1" dirty="0" smtClean="0"/>
              <a:t>To, čo Jakub spôsobil </a:t>
            </a:r>
          </a:p>
          <a:p>
            <a:pPr algn="ctr">
              <a:spcBef>
                <a:spcPct val="50000"/>
              </a:spcBef>
            </a:pPr>
            <a:r>
              <a:rPr lang="sk-SK" sz="2400" b="1" i="1" dirty="0" smtClean="0"/>
              <a:t>Izákovi a </a:t>
            </a:r>
            <a:r>
              <a:rPr lang="sk-SK" sz="2400" b="1" i="1" dirty="0" err="1" smtClean="0"/>
              <a:t>Ezauovi</a:t>
            </a:r>
            <a:r>
              <a:rPr lang="sk-SK" sz="2400" b="1" i="1" dirty="0" smtClean="0"/>
              <a:t> musí teraz okúsiť </a:t>
            </a:r>
          </a:p>
          <a:p>
            <a:pPr algn="ctr">
              <a:spcBef>
                <a:spcPct val="50000"/>
              </a:spcBef>
            </a:pPr>
            <a:r>
              <a:rPr lang="sk-SK" sz="2400" b="1" i="1" dirty="0" smtClean="0"/>
              <a:t>na vlastnej koži</a:t>
            </a:r>
            <a:endParaRPr lang="sk-SK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6" name="Picture 4" descr="DSCN0375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5650" t="3310" r="2826" b="19736"/>
          <a:stretch>
            <a:fillRect/>
          </a:stretch>
        </p:blipFill>
        <p:spPr bwMode="auto">
          <a:xfrm>
            <a:off x="395288" y="981075"/>
            <a:ext cx="8353425" cy="5268913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68538" y="1700213"/>
            <a:ext cx="26638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 err="1">
                <a:solidFill>
                  <a:srgbClr val="7030A0"/>
                </a:solidFill>
              </a:rPr>
              <a:t>Hľadte</a:t>
            </a:r>
            <a:r>
              <a:rPr lang="sk-SK" dirty="0">
                <a:solidFill>
                  <a:srgbClr val="7030A0"/>
                </a:solidFill>
              </a:rPr>
              <a:t> syn od Pána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Vyslyšanie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Primknúť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Chválený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Sudca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Môj boj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Šťastie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Blažený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Za odmenu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Príbytok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Pridaj mi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dirty="0">
                <a:solidFill>
                  <a:srgbClr val="7030A0"/>
                </a:solidFill>
              </a:rPr>
              <a:t>Syn šťastia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24300" y="2565400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6600"/>
                </a:solidFill>
              </a:rPr>
              <a:t>Meno Júda obsahuje všetky písmená JHVH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8" name="Picture 4" descr="DSCN04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93" b="24077"/>
          <a:stretch>
            <a:fillRect/>
          </a:stretch>
        </p:blipFill>
        <p:spPr>
          <a:xfrm>
            <a:off x="0" y="0"/>
            <a:ext cx="7020272" cy="3434341"/>
          </a:xfrm>
          <a:noFill/>
          <a:ln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40869" t="16736" r="23181" b="35011"/>
          <a:stretch>
            <a:fillRect/>
          </a:stretch>
        </p:blipFill>
        <p:spPr bwMode="auto">
          <a:xfrm>
            <a:off x="3455368" y="3429000"/>
            <a:ext cx="5688632" cy="3429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-41409" y="5013176"/>
            <a:ext cx="27414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/>
              <a:t>      Jar v údolí      </a:t>
            </a:r>
          </a:p>
          <a:p>
            <a:pPr algn="ctr">
              <a:spcBef>
                <a:spcPct val="50000"/>
              </a:spcBef>
            </a:pPr>
            <a:r>
              <a:rPr lang="sk-SK" sz="2400" b="1" dirty="0" smtClean="0"/>
              <a:t> rieky </a:t>
            </a:r>
            <a:r>
              <a:rPr lang="sk-SK" sz="2400" b="1" dirty="0" err="1" smtClean="0"/>
              <a:t>Jabok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Konflikty u Lábana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/>
          <a:lstStyle/>
          <a:p>
            <a:r>
              <a:rPr lang="sk-SK" sz="2800" dirty="0"/>
              <a:t>Jakub zakusuje </a:t>
            </a:r>
            <a:r>
              <a:rPr lang="sk-SK" sz="2800" dirty="0" err="1"/>
              <a:t>šikovníctvo</a:t>
            </a:r>
            <a:r>
              <a:rPr lang="sk-SK" sz="2800" dirty="0"/>
              <a:t> svojho strýka</a:t>
            </a:r>
          </a:p>
          <a:p>
            <a:r>
              <a:rPr lang="sk-SK" sz="2800" dirty="0"/>
              <a:t>Boh požehnáva Jakuba</a:t>
            </a:r>
          </a:p>
          <a:p>
            <a:r>
              <a:rPr lang="sk-SK" sz="2800" dirty="0"/>
              <a:t>Jakub sa vracia</a:t>
            </a:r>
          </a:p>
          <a:p>
            <a:r>
              <a:rPr lang="sk-SK" sz="2800" dirty="0" smtClean="0"/>
              <a:t>Vracia </a:t>
            </a:r>
            <a:r>
              <a:rPr lang="sk-SK" sz="2800" dirty="0"/>
              <a:t>sa s bolesťou a strachom</a:t>
            </a:r>
          </a:p>
          <a:p>
            <a:r>
              <a:rPr lang="sk-SK" sz="2800" dirty="0" err="1"/>
              <a:t>Laban</a:t>
            </a:r>
            <a:r>
              <a:rPr lang="sk-SK" sz="2800" dirty="0"/>
              <a:t> prenasleduje Jakuba</a:t>
            </a:r>
          </a:p>
          <a:p>
            <a:r>
              <a:rPr lang="sk-SK" sz="2800" dirty="0"/>
              <a:t>Konflikt na ceste 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 skrz </a:t>
            </a:r>
            <a:r>
              <a:rPr lang="sk-SK" sz="2800" dirty="0"/>
              <a:t>bôžikov 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 - </a:t>
            </a:r>
            <a:r>
              <a:rPr lang="sk-SK" sz="2800" dirty="0" err="1"/>
              <a:t>Ráchel</a:t>
            </a:r>
            <a:endParaRPr lang="sk-SK" dirty="0"/>
          </a:p>
        </p:txBody>
      </p:sp>
      <p:pic>
        <p:nvPicPr>
          <p:cNvPr id="4" name="Picture 4" descr="DSCN05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6660" t="13794" b="32915"/>
          <a:stretch>
            <a:fillRect/>
          </a:stretch>
        </p:blipFill>
        <p:spPr bwMode="auto">
          <a:xfrm>
            <a:off x="3671466" y="3875151"/>
            <a:ext cx="5472534" cy="298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Jakubov zápas</a:t>
            </a:r>
          </a:p>
        </p:txBody>
      </p:sp>
      <p:pic>
        <p:nvPicPr>
          <p:cNvPr id="32772" name="Picture 4" descr="gn 32_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73238"/>
            <a:ext cx="3563937" cy="3600450"/>
          </a:xfrm>
          <a:noFill/>
          <a:ln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788024" y="1844824"/>
            <a:ext cx="417671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k-SK" sz="2000" dirty="0" smtClean="0"/>
              <a:t>Poranený, ale viac pripútaný</a:t>
            </a:r>
          </a:p>
          <a:p>
            <a:pPr algn="ctr">
              <a:buFont typeface="Arial" pitchFamily="34" charset="0"/>
              <a:buChar char="•"/>
            </a:pPr>
            <a:endParaRPr lang="sk-SK" sz="2000" dirty="0" smtClean="0"/>
          </a:p>
          <a:p>
            <a:pPr algn="ctr">
              <a:buFont typeface="Arial" pitchFamily="34" charset="0"/>
              <a:buChar char="•"/>
            </a:pPr>
            <a:r>
              <a:rPr lang="sk-SK" sz="2000" b="1" dirty="0" smtClean="0"/>
              <a:t>Zvládol si zápas s Bohom, zvládneš aj zápas s </a:t>
            </a:r>
            <a:r>
              <a:rPr lang="sk-SK" sz="2000" b="1" dirty="0" err="1" smtClean="0"/>
              <a:t>Eazuom</a:t>
            </a:r>
            <a:endParaRPr lang="sk-SK" sz="2000" b="1" dirty="0" smtClean="0"/>
          </a:p>
          <a:p>
            <a:pPr algn="ctr">
              <a:buFont typeface="Arial" pitchFamily="34" charset="0"/>
              <a:buChar char="•"/>
            </a:pPr>
            <a:endParaRPr lang="sk-SK" sz="2000" dirty="0" smtClean="0"/>
          </a:p>
          <a:p>
            <a:pPr algn="ctr">
              <a:buFont typeface="Arial" pitchFamily="34" charset="0"/>
              <a:buChar char="•"/>
            </a:pPr>
            <a:r>
              <a:rPr lang="sk-SK" sz="2000" dirty="0" smtClean="0"/>
              <a:t>Siahnutie na </a:t>
            </a:r>
            <a:r>
              <a:rPr lang="sk-SK" sz="2000" dirty="0" err="1" smtClean="0"/>
              <a:t>bederný</a:t>
            </a:r>
            <a:r>
              <a:rPr lang="sk-SK" sz="2000" dirty="0" smtClean="0"/>
              <a:t> kĺb Jakuba je </a:t>
            </a:r>
            <a:r>
              <a:rPr lang="sk-SK" sz="2000" i="1" dirty="0" smtClean="0"/>
              <a:t>paralelou na Abrahámovu obriezku a zmenu jeho mena</a:t>
            </a:r>
          </a:p>
          <a:p>
            <a:pPr algn="ctr">
              <a:buFont typeface="Arial" pitchFamily="34" charset="0"/>
              <a:buChar char="•"/>
            </a:pPr>
            <a:endParaRPr lang="sk-SK" sz="2000" dirty="0" smtClean="0"/>
          </a:p>
          <a:p>
            <a:pPr algn="ctr">
              <a:buFont typeface="Arial" pitchFamily="34" charset="0"/>
              <a:buChar char="•"/>
            </a:pPr>
            <a:r>
              <a:rPr lang="sk-SK" sz="2000" dirty="0" smtClean="0"/>
              <a:t>Pripomienka Mojžišovho tajomného zápasu</a:t>
            </a:r>
            <a:endParaRPr lang="sk-SK" sz="2000" b="1" dirty="0"/>
          </a:p>
        </p:txBody>
      </p:sp>
      <p:sp>
        <p:nvSpPr>
          <p:cNvPr id="5" name="Obdĺžnik 4"/>
          <p:cNvSpPr/>
          <p:nvPr/>
        </p:nvSpPr>
        <p:spPr>
          <a:xfrm>
            <a:off x="3131840" y="5589240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Izrael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800">
                <a:cs typeface="Times New Roman" pitchFamily="18" charset="0"/>
              </a:rPr>
              <a:t>Abrahámova starosť o Izákovu ženbu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Poverenie Eliezera</a:t>
            </a:r>
          </a:p>
          <a:p>
            <a:r>
              <a:rPr lang="sk-SK"/>
              <a:t>Cesta viery Abrahámovho sluhu</a:t>
            </a:r>
          </a:p>
          <a:p>
            <a:r>
              <a:rPr lang="sk-SK"/>
              <a:t>STUDŇA v kánone</a:t>
            </a:r>
          </a:p>
          <a:p>
            <a:r>
              <a:rPr lang="sk-SK"/>
              <a:t>Hodnota ženy: otvorenosť, ochota, veľkodušnosť, odhodlanosť</a:t>
            </a:r>
          </a:p>
          <a:p>
            <a:r>
              <a:rPr lang="sk-SK"/>
              <a:t>Krása pramatky Rebeky...</a:t>
            </a:r>
          </a:p>
          <a:p>
            <a:r>
              <a:rPr lang="sk-SK"/>
              <a:t>Nasleduje 20 ročná neplodnosť</a:t>
            </a:r>
          </a:p>
        </p:txBody>
      </p:sp>
      <p:pic>
        <p:nvPicPr>
          <p:cNvPr id="8196" name="Picture 4" descr="Kopírovanie Obrázok-09"/>
          <p:cNvPicPr>
            <a:picLocks noChangeAspect="1" noChangeArrowheads="1"/>
          </p:cNvPicPr>
          <p:nvPr/>
        </p:nvPicPr>
        <p:blipFill>
          <a:blip r:embed="rId2" cstate="print"/>
          <a:srcRect l="37849"/>
          <a:stretch>
            <a:fillRect/>
          </a:stretch>
        </p:blipFill>
        <p:spPr bwMode="auto">
          <a:xfrm>
            <a:off x="6372225" y="3810000"/>
            <a:ext cx="20097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iacobbe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835696" y="0"/>
            <a:ext cx="4994275" cy="6858000"/>
          </a:xfrm>
          <a:prstGeom prst="rect">
            <a:avLst/>
          </a:prstGeom>
          <a:noFill/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5580112" y="3789040"/>
            <a:ext cx="25193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24328" y="4149080"/>
            <a:ext cx="15128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/>
              <a:t>Fanuel</a:t>
            </a:r>
            <a:endParaRPr lang="sk-SK" b="1" dirty="0"/>
          </a:p>
          <a:p>
            <a:pPr algn="ctr">
              <a:spcBef>
                <a:spcPct val="50000"/>
              </a:spcBef>
            </a:pPr>
            <a:r>
              <a:rPr lang="sk-SK" b="1" dirty="0"/>
              <a:t>- Božia tvár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4941888"/>
            <a:ext cx="151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/>
              <a:t>Nejedenie bedrovej šľachy - pripomienka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43608" y="0"/>
            <a:ext cx="3167063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800" b="1" dirty="0" smtClean="0"/>
              <a:t>Nížina </a:t>
            </a:r>
            <a:r>
              <a:rPr lang="sk-SK" sz="2800" b="1" dirty="0" err="1" smtClean="0"/>
              <a:t>Sukot</a:t>
            </a:r>
            <a:endParaRPr lang="sk-SK" sz="2800" b="1" dirty="0"/>
          </a:p>
        </p:txBody>
      </p:sp>
      <p:sp>
        <p:nvSpPr>
          <p:cNvPr id="7" name="Obdĺžnik 6"/>
          <p:cNvSpPr/>
          <p:nvPr/>
        </p:nvSpPr>
        <p:spPr>
          <a:xfrm>
            <a:off x="6695728" y="908720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dirty="0" smtClean="0"/>
              <a:t>Archeologické vykopávky </a:t>
            </a:r>
          </a:p>
          <a:p>
            <a:pPr algn="ctr">
              <a:spcBef>
                <a:spcPct val="50000"/>
              </a:spcBef>
            </a:pPr>
            <a:r>
              <a:rPr lang="sk-SK" dirty="0" smtClean="0"/>
              <a:t>potvrdzujú </a:t>
            </a:r>
          </a:p>
          <a:p>
            <a:pPr algn="ctr">
              <a:spcBef>
                <a:spcPct val="50000"/>
              </a:spcBef>
            </a:pPr>
            <a:r>
              <a:rPr lang="sk-SK" dirty="0" smtClean="0"/>
              <a:t>osídlenie                    </a:t>
            </a:r>
            <a:r>
              <a:rPr lang="sk-SK" dirty="0" smtClean="0"/>
              <a:t>                  v </a:t>
            </a:r>
            <a:r>
              <a:rPr lang="sk-SK" dirty="0" smtClean="0"/>
              <a:t>tej dobe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Oval 4"/>
          <p:cNvSpPr>
            <a:spLocks noGrp="1" noChangeArrowheads="1"/>
          </p:cNvSpPr>
          <p:nvPr>
            <p:ph idx="1"/>
          </p:nvPr>
        </p:nvSpPr>
        <p:spPr bwMode="auto">
          <a:xfrm>
            <a:off x="5148064" y="3717032"/>
            <a:ext cx="3995936" cy="23630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endParaRPr lang="sk-SK" sz="2000" b="1" i="1" dirty="0" smtClean="0"/>
          </a:p>
          <a:p>
            <a:pPr algn="ctr"/>
            <a:r>
              <a:rPr lang="sk-SK" sz="2000" b="1" i="1" dirty="0" smtClean="0"/>
              <a:t>V Jakubovom návrate   </a:t>
            </a:r>
          </a:p>
          <a:p>
            <a:pPr algn="ctr"/>
            <a:r>
              <a:rPr lang="sk-SK" sz="2000" b="1" i="1" dirty="0" smtClean="0"/>
              <a:t>je anticipovane prítomná </a:t>
            </a:r>
          </a:p>
          <a:p>
            <a:pPr algn="ctr"/>
            <a:r>
              <a:rPr lang="sk-SK" sz="2000" b="1" i="1" dirty="0" smtClean="0"/>
              <a:t>myšlienka  </a:t>
            </a:r>
            <a:r>
              <a:rPr lang="sk-SK" sz="2000" b="1" i="1" dirty="0" err="1" smtClean="0"/>
              <a:t>exodu</a:t>
            </a:r>
            <a:r>
              <a:rPr lang="sk-SK" sz="2000" b="1" i="1" dirty="0" smtClean="0"/>
              <a:t> Izraela...</a:t>
            </a:r>
          </a:p>
          <a:p>
            <a:endParaRPr lang="sk-SK" dirty="0"/>
          </a:p>
        </p:txBody>
      </p:sp>
      <p:pic>
        <p:nvPicPr>
          <p:cNvPr id="34820" name="Picture 4" descr="gn 33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716016" cy="439613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0402" t="47862" r="22514" b="37378"/>
          <a:stretch>
            <a:fillRect/>
          </a:stretch>
        </p:blipFill>
        <p:spPr bwMode="auto">
          <a:xfrm>
            <a:off x="0" y="0"/>
            <a:ext cx="9144000" cy="234329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372200" y="1886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Machanajim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Incident v Sicheme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Dína &amp; Sichem</a:t>
            </a:r>
          </a:p>
          <a:p>
            <a:r>
              <a:rPr lang="sk-SK"/>
              <a:t>? Zmluva</a:t>
            </a:r>
          </a:p>
          <a:p>
            <a:r>
              <a:rPr lang="sk-SK"/>
              <a:t>Pomsta </a:t>
            </a:r>
          </a:p>
        </p:txBody>
      </p:sp>
      <p:pic>
        <p:nvPicPr>
          <p:cNvPr id="35845" name="Picture 5" descr="DSCN0514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t="34741" b="29356"/>
          <a:stretch>
            <a:fillRect/>
          </a:stretch>
        </p:blipFill>
        <p:spPr bwMode="auto">
          <a:xfrm>
            <a:off x="755650" y="3581400"/>
            <a:ext cx="813752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3252" name="Picture 4" descr="DSCN0371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11987" t="5986" r="6038" b="7010"/>
          <a:stretch>
            <a:fillRect/>
          </a:stretch>
        </p:blipFill>
        <p:spPr bwMode="auto">
          <a:xfrm>
            <a:off x="1043608" y="0"/>
            <a:ext cx="48482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1979712" y="2204864"/>
            <a:ext cx="1872208" cy="7207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995936" y="2780928"/>
            <a:ext cx="936625" cy="3603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635375" y="213360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Succot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867400" y="260350"/>
            <a:ext cx="24479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/>
              <a:t>Manipulátori</a:t>
            </a:r>
          </a:p>
          <a:p>
            <a:pPr algn="ctr">
              <a:spcBef>
                <a:spcPct val="50000"/>
              </a:spcBef>
            </a:pPr>
            <a:r>
              <a:rPr lang="sk-SK"/>
              <a:t>sú obeťou </a:t>
            </a:r>
          </a:p>
          <a:p>
            <a:pPr algn="ctr">
              <a:spcBef>
                <a:spcPct val="50000"/>
              </a:spcBef>
            </a:pPr>
            <a:r>
              <a:rPr lang="sk-SK"/>
              <a:t>manipulácie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443663" y="2349500"/>
            <a:ext cx="1296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/>
              <a:t>Lévi mal cez 13 rokov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3275856" y="3140968"/>
            <a:ext cx="7921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3262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23728" y="3284984"/>
            <a:ext cx="503238" cy="3587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372200" y="4437112"/>
            <a:ext cx="23034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 b="1" dirty="0"/>
              <a:t>Jakub má             </a:t>
            </a:r>
            <a:r>
              <a:rPr lang="sk-SK" sz="2000" b="1" dirty="0" smtClean="0"/>
              <a:t>                  v </a:t>
            </a:r>
            <a:r>
              <a:rPr lang="sk-SK" sz="2000" b="1" dirty="0" err="1"/>
              <a:t>Beteli</a:t>
            </a:r>
            <a:r>
              <a:rPr lang="sk-SK" sz="20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sk-SK" sz="2000" b="1" dirty="0"/>
              <a:t>začať nový život</a:t>
            </a:r>
          </a:p>
        </p:txBody>
      </p:sp>
      <p:pic>
        <p:nvPicPr>
          <p:cNvPr id="13" name="Picture 4" descr="gn 28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92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4276" name="Picture 4" descr="DSCN0371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11987" t="5986" r="6038" b="7010"/>
          <a:stretch>
            <a:fillRect/>
          </a:stretch>
        </p:blipFill>
        <p:spPr bwMode="auto">
          <a:xfrm>
            <a:off x="1116013" y="0"/>
            <a:ext cx="4848225" cy="6858000"/>
          </a:xfrm>
          <a:prstGeom prst="rect">
            <a:avLst/>
          </a:prstGeom>
          <a:noFill/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3132138" y="3500438"/>
            <a:ext cx="3603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059113" y="4005263"/>
            <a:ext cx="217487" cy="14446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76375" y="38608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   Betlehem</a:t>
            </a:r>
          </a:p>
        </p:txBody>
      </p:sp>
      <p:pic>
        <p:nvPicPr>
          <p:cNvPr id="54280" name="Picture 8" descr="300px-Rachel's_Tomb_c1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76250"/>
            <a:ext cx="4392613" cy="2473325"/>
          </a:xfrm>
          <a:prstGeom prst="rect">
            <a:avLst/>
          </a:prstGeom>
          <a:noFill/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16688" y="4221163"/>
            <a:ext cx="1439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/>
              <a:t>Hrob Ráchel        v r.1910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200px-Raakelinhauta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548680"/>
            <a:ext cx="4031803" cy="2699965"/>
          </a:xfrm>
          <a:noFill/>
          <a:ln/>
        </p:spPr>
      </p:pic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5300" name="Picture 4" descr="200px-TOMB-G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513361" cy="3385021"/>
          </a:xfrm>
          <a:prstGeom prst="rect">
            <a:avLst/>
          </a:prstGeom>
          <a:noFill/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19250" y="4076700"/>
            <a:ext cx="216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/>
              <a:t>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Jakub a Jozef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Komentár Gn 37-50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800">
                <a:cs typeface="Times New Roman" pitchFamily="18" charset="0"/>
              </a:rPr>
              <a:t>Nadväznosť na Jakuba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908175" y="2276475"/>
            <a:ext cx="6048375" cy="3097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43213" y="2852738"/>
            <a:ext cx="4321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i="1" dirty="0"/>
              <a:t>Svet nie je miestom, </a:t>
            </a:r>
          </a:p>
          <a:p>
            <a:pPr algn="ctr">
              <a:spcBef>
                <a:spcPct val="50000"/>
              </a:spcBef>
            </a:pPr>
            <a:r>
              <a:rPr lang="sk-SK" sz="2400" b="1" i="1" dirty="0"/>
              <a:t>na ktorom môže spravodlivý človek</a:t>
            </a:r>
          </a:p>
          <a:p>
            <a:pPr algn="ctr">
              <a:spcBef>
                <a:spcPct val="50000"/>
              </a:spcBef>
            </a:pPr>
            <a:r>
              <a:rPr lang="sk-SK" sz="2400" b="1" i="1" dirty="0"/>
              <a:t> očakávať pokoj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Jozefov príbeh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Po literárnej stránke súvisí s novelou</a:t>
            </a:r>
          </a:p>
          <a:p>
            <a:r>
              <a:rPr lang="sk-SK" sz="2800" dirty="0"/>
              <a:t>V skutočnosti sú to </a:t>
            </a:r>
            <a:r>
              <a:rPr lang="sk-SK" sz="2800" b="1" dirty="0"/>
              <a:t>dejiny Jakubovej rodiny</a:t>
            </a:r>
          </a:p>
          <a:p>
            <a:r>
              <a:rPr lang="sk-SK" sz="2800" dirty="0"/>
              <a:t>Je kombináciou viacerých nezávislých správ:</a:t>
            </a:r>
          </a:p>
          <a:p>
            <a:r>
              <a:rPr lang="sk-SK" sz="2800" dirty="0"/>
              <a:t>Sú v ňom prítomné </a:t>
            </a:r>
            <a:r>
              <a:rPr lang="sk-SK" sz="2800" dirty="0" err="1"/>
              <a:t>múdroslovné</a:t>
            </a:r>
            <a:r>
              <a:rPr lang="sk-SK" sz="2800" dirty="0"/>
              <a:t> prvky</a:t>
            </a:r>
          </a:p>
          <a:p>
            <a:r>
              <a:rPr lang="sk-SK" sz="2800" dirty="0"/>
              <a:t>Redaktor príbehu použil staré podanie      </a:t>
            </a:r>
            <a:r>
              <a:rPr lang="sk-SK" sz="2800" dirty="0" smtClean="0"/>
              <a:t>                        </a:t>
            </a:r>
            <a:r>
              <a:rPr lang="sk-SK" sz="2800" dirty="0"/>
              <a:t>o pobyte izraelských kmeňov v Egypte   </a:t>
            </a:r>
            <a:r>
              <a:rPr lang="sk-SK" sz="2800" dirty="0" smtClean="0"/>
              <a:t>                             </a:t>
            </a:r>
            <a:r>
              <a:rPr lang="sk-SK" sz="2800" dirty="0"/>
              <a:t>z obdobia </a:t>
            </a:r>
            <a:r>
              <a:rPr lang="sk-SK" sz="2800" dirty="0" err="1"/>
              <a:t>Hyksosov</a:t>
            </a:r>
            <a:r>
              <a:rPr lang="sk-SK" sz="2800" dirty="0"/>
              <a:t> </a:t>
            </a:r>
            <a:r>
              <a:rPr lang="sk-SK" sz="2400" dirty="0"/>
              <a:t>(</a:t>
            </a:r>
            <a:r>
              <a:rPr lang="sk-SK" sz="2400" dirty="0" err="1"/>
              <a:t>eg.hyksos</a:t>
            </a:r>
            <a:r>
              <a:rPr lang="sk-SK" sz="2400" dirty="0"/>
              <a:t> = pastiersky kráľ)</a:t>
            </a:r>
          </a:p>
          <a:p>
            <a:r>
              <a:rPr lang="sk-SK" sz="2400" dirty="0"/>
              <a:t>V príbehu je v prevahe Jozef nad </a:t>
            </a:r>
            <a:r>
              <a:rPr lang="sk-SK" sz="2400" dirty="0" err="1"/>
              <a:t>Júdom</a:t>
            </a:r>
            <a:r>
              <a:rPr lang="sk-SK" sz="2400" dirty="0"/>
              <a:t>            </a:t>
            </a:r>
            <a:r>
              <a:rPr lang="sk-SK" sz="2400" dirty="0" smtClean="0"/>
              <a:t>                        </a:t>
            </a:r>
            <a:r>
              <a:rPr lang="sk-SK" sz="2000" dirty="0"/>
              <a:t>(Izrael nad Judskom</a:t>
            </a:r>
            <a:r>
              <a:rPr lang="sk-SK" sz="2000" dirty="0" smtClean="0"/>
              <a:t>)      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Teologicky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Teológia Božej prozreteľnosti</a:t>
            </a:r>
          </a:p>
          <a:p>
            <a:endParaRPr lang="sk-SK" b="1" dirty="0"/>
          </a:p>
          <a:p>
            <a:pPr>
              <a:buFont typeface="Wingdings" pitchFamily="2" charset="2"/>
              <a:buNone/>
            </a:pPr>
            <a:r>
              <a:rPr lang="sk-SK" dirty="0"/>
              <a:t>Účel:</a:t>
            </a:r>
            <a:r>
              <a:rPr lang="sk-SK" b="1" dirty="0"/>
              <a:t> </a:t>
            </a:r>
          </a:p>
          <a:p>
            <a:r>
              <a:rPr lang="sk-SK" sz="2800" dirty="0"/>
              <a:t>Vysvetliť ako sa ocitli Izraeliti v Egypte</a:t>
            </a:r>
          </a:p>
          <a:p>
            <a:r>
              <a:rPr lang="sk-SK" sz="2800" dirty="0"/>
              <a:t>Premostiť obdobie patriarchov </a:t>
            </a:r>
            <a:r>
              <a:rPr lang="sk-SK" sz="2800" dirty="0" smtClean="0"/>
              <a:t>                                      </a:t>
            </a:r>
            <a:r>
              <a:rPr lang="sk-SK" sz="2800" dirty="0" smtClean="0"/>
              <a:t>                  s </a:t>
            </a:r>
            <a:r>
              <a:rPr lang="sk-SK" sz="2800" dirty="0"/>
              <a:t>témou </a:t>
            </a:r>
            <a:r>
              <a:rPr lang="sk-SK" sz="2800" dirty="0" err="1"/>
              <a:t>exodu</a:t>
            </a:r>
            <a:endParaRPr lang="sk-SK" sz="2800" dirty="0"/>
          </a:p>
          <a:p>
            <a:r>
              <a:rPr lang="sk-SK" sz="2800" dirty="0"/>
              <a:t>Izrael je nakoniec zachránený nie múdrosťou, </a:t>
            </a:r>
            <a:r>
              <a:rPr lang="sk-SK" sz="2800" dirty="0" smtClean="0"/>
              <a:t>                     ale </a:t>
            </a:r>
            <a:r>
              <a:rPr lang="sk-SK" sz="2800" dirty="0"/>
              <a:t>Bohom samotným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Times New Roman" pitchFamily="18" charset="0"/>
              </a:rPr>
              <a:t>studňa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353425" cy="4530725"/>
          </a:xfrm>
        </p:spPr>
        <p:txBody>
          <a:bodyPr/>
          <a:lstStyle/>
          <a:p>
            <a:r>
              <a:rPr lang="sk-SK" sz="2000" b="1" dirty="0"/>
              <a:t>Rebeka</a:t>
            </a:r>
          </a:p>
          <a:p>
            <a:r>
              <a:rPr lang="sk-SK" sz="2000" b="1" dirty="0" err="1"/>
              <a:t>Ráchel</a:t>
            </a:r>
            <a:endParaRPr lang="sk-SK" sz="2000" b="1" dirty="0"/>
          </a:p>
          <a:p>
            <a:r>
              <a:rPr lang="sk-SK" sz="2000" b="1" dirty="0" err="1"/>
              <a:t>Sefora</a:t>
            </a:r>
            <a:endParaRPr lang="sk-SK" sz="2000" b="1" dirty="0"/>
          </a:p>
          <a:p>
            <a:r>
              <a:rPr lang="sk-SK" sz="2000" b="1" dirty="0" smtClean="0"/>
              <a:t>? Mária</a:t>
            </a:r>
            <a:endParaRPr lang="sk-SK" sz="2000" b="1" dirty="0"/>
          </a:p>
          <a:p>
            <a:r>
              <a:rPr lang="sk-SK" sz="2000" b="1" dirty="0"/>
              <a:t>Samaritánka</a:t>
            </a:r>
          </a:p>
          <a:p>
            <a:pPr algn="r"/>
            <a:r>
              <a:rPr lang="sk-SK" sz="2000" b="1" dirty="0"/>
              <a:t>Život</a:t>
            </a:r>
          </a:p>
          <a:p>
            <a:pPr algn="r"/>
            <a:r>
              <a:rPr lang="sk-SK" sz="2000" b="1" dirty="0"/>
              <a:t>Spoločenstvo</a:t>
            </a:r>
          </a:p>
          <a:p>
            <a:pPr algn="r"/>
            <a:r>
              <a:rPr lang="sk-SK" sz="2000" b="1" dirty="0" smtClean="0"/>
              <a:t>Služba</a:t>
            </a:r>
          </a:p>
          <a:p>
            <a:pPr algn="r"/>
            <a:r>
              <a:rPr lang="sk-SK" sz="2000" b="1" dirty="0" smtClean="0"/>
              <a:t>Čakanie</a:t>
            </a:r>
            <a:endParaRPr lang="sk-SK" sz="2000" b="1" dirty="0"/>
          </a:p>
        </p:txBody>
      </p:sp>
      <p:pic>
        <p:nvPicPr>
          <p:cNvPr id="5" name="Picture 4" descr="df1f75-oJtro2cw-b5d78244fc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3765595" cy="2016224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827584" y="5589240"/>
            <a:ext cx="72058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Studne znamenajú život</a:t>
            </a:r>
            <a:endParaRPr lang="sk-SK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220072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Daj </a:t>
            </a:r>
          </a:p>
          <a:p>
            <a:pPr algn="ctr"/>
            <a:r>
              <a:rPr lang="sk-SK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 mi </a:t>
            </a:r>
          </a:p>
          <a:p>
            <a:pPr algn="ctr"/>
            <a:r>
              <a:rPr lang="sk-SK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napiť</a:t>
            </a:r>
            <a:endParaRPr lang="sk-SK" sz="36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 descr="Obrázok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3672408" cy="243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Izrael miloval najviac...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/>
              <a:t>Odovzdávanie reťazca: </a:t>
            </a:r>
          </a:p>
          <a:p>
            <a:pPr lvl="1"/>
            <a:r>
              <a:rPr lang="sk-SK"/>
              <a:t>Abrahám – Izák</a:t>
            </a:r>
          </a:p>
          <a:p>
            <a:pPr lvl="1"/>
            <a:r>
              <a:rPr lang="sk-SK"/>
              <a:t>Izák – Ezau</a:t>
            </a:r>
          </a:p>
          <a:p>
            <a:pPr lvl="1"/>
            <a:r>
              <a:rPr lang="sk-SK"/>
              <a:t>Rebeka – Jakub</a:t>
            </a:r>
          </a:p>
          <a:p>
            <a:r>
              <a:rPr lang="sk-SK"/>
              <a:t>Jozef sa správa ako privilegovaný</a:t>
            </a:r>
          </a:p>
          <a:p>
            <a:pPr lvl="1"/>
            <a:r>
              <a:rPr lang="sk-SK"/>
              <a:t>Pestrofarebná tunika – alebo s dlhými rukávmi</a:t>
            </a:r>
          </a:p>
          <a:p>
            <a:r>
              <a:rPr lang="sk-SK"/>
              <a:t>Nevie mlčať</a:t>
            </a:r>
          </a:p>
          <a:p>
            <a:pPr lvl="1"/>
            <a:r>
              <a:rPr lang="sk-SK"/>
              <a:t>Donáša na bratov</a:t>
            </a:r>
          </a:p>
          <a:p>
            <a:pPr lvl="1"/>
            <a:r>
              <a:rPr lang="sk-SK"/>
              <a:t>Chváli sa snami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/>
              <a:t>Jozef miláčik</a:t>
            </a:r>
          </a:p>
          <a:p>
            <a:pPr>
              <a:lnSpc>
                <a:spcPct val="90000"/>
              </a:lnSpc>
            </a:pPr>
            <a:r>
              <a:rPr lang="sk-SK" dirty="0" err="1" smtClean="0"/>
              <a:t>Ráchel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Jakuba</a:t>
            </a:r>
          </a:p>
          <a:p>
            <a:pPr>
              <a:lnSpc>
                <a:spcPct val="90000"/>
              </a:lnSpc>
            </a:pPr>
            <a:r>
              <a:rPr lang="sk-SK" dirty="0" err="1"/>
              <a:t>Putifara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dirty="0" err="1"/>
              <a:t>Putifarovej</a:t>
            </a:r>
            <a:r>
              <a:rPr lang="sk-SK" dirty="0"/>
              <a:t> ženy</a:t>
            </a:r>
          </a:p>
          <a:p>
            <a:pPr>
              <a:lnSpc>
                <a:spcPct val="90000"/>
              </a:lnSpc>
            </a:pPr>
            <a:r>
              <a:rPr lang="sk-SK" dirty="0"/>
              <a:t>Správcu väznice</a:t>
            </a:r>
          </a:p>
          <a:p>
            <a:pPr>
              <a:lnSpc>
                <a:spcPct val="90000"/>
              </a:lnSpc>
            </a:pPr>
            <a:r>
              <a:rPr lang="sk-SK" dirty="0"/>
              <a:t>Faraóna</a:t>
            </a:r>
          </a:p>
          <a:p>
            <a:pPr>
              <a:lnSpc>
                <a:spcPct val="90000"/>
              </a:lnSpc>
            </a:pPr>
            <a:r>
              <a:rPr lang="sk-SK" dirty="0"/>
              <a:t>A nakoniec i bratov....</a:t>
            </a:r>
          </a:p>
          <a:p>
            <a:pPr algn="r">
              <a:lnSpc>
                <a:spcPct val="90000"/>
              </a:lnSpc>
            </a:pPr>
            <a:r>
              <a:rPr lang="sk-SK" i="1" dirty="0"/>
              <a:t>Je ľahké byť obľúbeným?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400">
                <a:cs typeface="Times New Roman" pitchFamily="18" charset="0"/>
              </a:rPr>
              <a:t>Typická cesta vyrovnávania a očisťovania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r>
              <a:rPr lang="sk-SK"/>
              <a:t>Zodpovedá aj geografickému pohybu</a:t>
            </a:r>
          </a:p>
        </p:txBody>
      </p:sp>
      <p:pic>
        <p:nvPicPr>
          <p:cNvPr id="13316" name="Picture 4" descr="DSCN0517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 t="22217" b="37399"/>
          <a:stretch>
            <a:fillRect/>
          </a:stretch>
        </p:blipFill>
        <p:spPr bwMode="auto">
          <a:xfrm>
            <a:off x="0" y="2420938"/>
            <a:ext cx="9145588" cy="2770187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58888" y="5516563"/>
            <a:ext cx="69850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59632" y="5373688"/>
            <a:ext cx="6984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sk-SK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2400" b="1" dirty="0">
                <a:solidFill>
                  <a:schemeClr val="bg1"/>
                </a:solidFill>
              </a:rPr>
              <a:t>Z hĺbky studne na výslnie faraónovho dvora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400" b="1"/>
              <a:t>Definitívne povýšenie</a:t>
            </a:r>
            <a:br>
              <a:rPr lang="sk-SK" sz="3400" b="1"/>
            </a:br>
            <a:endParaRPr lang="sk-SK" sz="3400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Inkulturácia </a:t>
            </a:r>
            <a:r>
              <a:rPr lang="sk-SK" dirty="0" smtClean="0"/>
              <a:t>Jozefa </a:t>
            </a:r>
            <a:r>
              <a:rPr lang="sk-SK" dirty="0"/>
              <a:t>v Egypte = zrada</a:t>
            </a:r>
            <a:r>
              <a:rPr lang="sk-SK" dirty="0" smtClean="0"/>
              <a:t>...?</a:t>
            </a:r>
          </a:p>
          <a:p>
            <a:pPr>
              <a:buNone/>
            </a:pPr>
            <a:r>
              <a:rPr lang="sk-SK" dirty="0" smtClean="0"/>
              <a:t>                                                 = tolerancia...?</a:t>
            </a:r>
          </a:p>
          <a:p>
            <a:r>
              <a:rPr lang="sk-SK" dirty="0" smtClean="0"/>
              <a:t>Jozef </a:t>
            </a:r>
            <a:r>
              <a:rPr lang="sk-SK" dirty="0"/>
              <a:t>sa </a:t>
            </a:r>
            <a:r>
              <a:rPr lang="sk-SK" dirty="0" err="1"/>
              <a:t>inkulturuje</a:t>
            </a:r>
            <a:r>
              <a:rPr lang="sk-SK" dirty="0"/>
              <a:t>                                                                          a zároveň ostáva verný svojej viere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i="1" dirty="0">
                <a:solidFill>
                  <a:schemeClr val="tx2"/>
                </a:solidFill>
              </a:rPr>
              <a:t>Tolerancia je v Písme hlboko zakotvená</a:t>
            </a:r>
          </a:p>
          <a:p>
            <a:endParaRPr lang="sk-SK" dirty="0"/>
          </a:p>
          <a:p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cs typeface="Times New Roman" pitchFamily="18" charset="0"/>
              </a:rPr>
              <a:t>Jozef znázorňuje Krista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Predčí</a:t>
            </a:r>
            <a:r>
              <a:rPr lang="sk-SK" dirty="0"/>
              <a:t> v zásadovosti aj Dávida</a:t>
            </a:r>
          </a:p>
          <a:p>
            <a:r>
              <a:rPr lang="sk-SK" dirty="0"/>
              <a:t>Obstojí v najťažších skúškach</a:t>
            </a:r>
          </a:p>
          <a:p>
            <a:pPr>
              <a:buFont typeface="Wingdings" pitchFamily="2" charset="2"/>
              <a:buNone/>
            </a:pPr>
            <a:endParaRPr lang="sk-SK" dirty="0"/>
          </a:p>
          <a:p>
            <a:pPr algn="ctr">
              <a:buFont typeface="Wingdings" pitchFamily="2" charset="2"/>
              <a:buNone/>
            </a:pPr>
            <a:r>
              <a:rPr lang="sk-SK" dirty="0"/>
              <a:t>Moc &amp; Sex</a:t>
            </a:r>
          </a:p>
          <a:p>
            <a:pPr algn="ctr">
              <a:buFont typeface="Wingdings" pitchFamily="2" charset="2"/>
              <a:buNone/>
            </a:pPr>
            <a:endParaRPr lang="sk-SK" dirty="0"/>
          </a:p>
          <a:p>
            <a:pPr algn="ctr">
              <a:buFont typeface="Wingdings" pitchFamily="2" charset="2"/>
              <a:buNone/>
            </a:pPr>
            <a:r>
              <a:rPr lang="sk-SK" dirty="0"/>
              <a:t>A vie stratiť všetko, </a:t>
            </a:r>
          </a:p>
          <a:p>
            <a:pPr algn="ctr">
              <a:buFont typeface="Wingdings" pitchFamily="2" charset="2"/>
              <a:buNone/>
            </a:pPr>
            <a:r>
              <a:rPr lang="sk-SK" dirty="0"/>
              <a:t>aj keď je pred ním tma smrti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závery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sk-SK" dirty="0"/>
              <a:t>Jozefov príbeh nepísal očitý svedok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sk-SK" dirty="0"/>
              <a:t>Sú to dejiny o dejinách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sk-SK" dirty="0"/>
              <a:t>Spätné podanie dejín Izraelitov v Egypte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sk-SK" dirty="0"/>
              <a:t>Je to súvislý príbeh                              </a:t>
            </a:r>
            <a:r>
              <a:rPr lang="sk-SK" dirty="0" smtClean="0"/>
              <a:t>                         situovaný </a:t>
            </a:r>
            <a:r>
              <a:rPr lang="sk-SK" dirty="0"/>
              <a:t>do egyptského prostredia, </a:t>
            </a:r>
            <a:r>
              <a:rPr lang="sk-SK" dirty="0" smtClean="0"/>
              <a:t>                    ktoré </a:t>
            </a:r>
            <a:r>
              <a:rPr lang="sk-SK" dirty="0"/>
              <a:t>však nesie známky </a:t>
            </a:r>
            <a:r>
              <a:rPr lang="sk-SK" dirty="0" smtClean="0"/>
              <a:t>                                 židovských </a:t>
            </a:r>
            <a:r>
              <a:rPr lang="sk-SK" dirty="0"/>
              <a:t>praktík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Literárna a obsahová povaha cyklu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Zoskupuje </a:t>
            </a:r>
            <a:r>
              <a:rPr lang="sk-SK" dirty="0"/>
              <a:t>tradície okolo Jakubovho </a:t>
            </a:r>
            <a:r>
              <a:rPr lang="sk-SK" dirty="0" smtClean="0"/>
              <a:t>                 návratu </a:t>
            </a:r>
            <a:r>
              <a:rPr lang="sk-SK" dirty="0"/>
              <a:t>do krajiny jeho pôvodu</a:t>
            </a:r>
          </a:p>
          <a:p>
            <a:r>
              <a:rPr lang="sk-SK" dirty="0"/>
              <a:t>V cudzine bol až 20 rokov!</a:t>
            </a:r>
          </a:p>
          <a:p>
            <a:pPr lvl="1" algn="r"/>
            <a:r>
              <a:rPr lang="sk-SK" i="1" dirty="0"/>
              <a:t>Keď bol Jakub tak dlho vonku,                      </a:t>
            </a:r>
            <a:r>
              <a:rPr lang="sk-SK" i="1" dirty="0" smtClean="0"/>
              <a:t>                                 môže </a:t>
            </a:r>
            <a:r>
              <a:rPr lang="sk-SK" i="1" dirty="0"/>
              <a:t>sa aj iný vrátiť...</a:t>
            </a:r>
          </a:p>
          <a:p>
            <a:endParaRPr lang="sk-SK" dirty="0"/>
          </a:p>
          <a:p>
            <a:r>
              <a:rPr lang="sk-SK" dirty="0"/>
              <a:t>Umelecký </a:t>
            </a:r>
            <a:r>
              <a:rPr lang="sk-SK" dirty="0" smtClean="0"/>
              <a:t>štýl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/>
          </a:p>
          <a:p>
            <a:pPr algn="ctr"/>
            <a:r>
              <a:rPr lang="sk-SK" dirty="0"/>
              <a:t>Ako sa mohol dvojtvárny Jakub            </a:t>
            </a:r>
            <a:r>
              <a:rPr lang="sk-SK" dirty="0" smtClean="0"/>
              <a:t>                 stať </a:t>
            </a:r>
            <a:r>
              <a:rPr lang="sk-SK" dirty="0"/>
              <a:t>otcom Božieho ľudu?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Ako môže zdediť                                        </a:t>
            </a:r>
            <a:r>
              <a:rPr lang="sk-SK" dirty="0" smtClean="0"/>
              <a:t>                          prísľub </a:t>
            </a:r>
            <a:r>
              <a:rPr lang="sk-SK" dirty="0"/>
              <a:t>daný Abrahámovi ten,                         </a:t>
            </a:r>
            <a:r>
              <a:rPr lang="sk-SK" dirty="0" smtClean="0"/>
              <a:t>                            kto </a:t>
            </a:r>
            <a:r>
              <a:rPr lang="sk-SK" dirty="0"/>
              <a:t>zanechal krajinu,                                      </a:t>
            </a:r>
            <a:r>
              <a:rPr lang="sk-SK" dirty="0" smtClean="0"/>
              <a:t>                        ktorú </a:t>
            </a:r>
            <a:r>
              <a:rPr lang="sk-SK" dirty="0"/>
              <a:t>im Boh dal?</a:t>
            </a:r>
          </a:p>
        </p:txBody>
      </p:sp>
      <p:sp>
        <p:nvSpPr>
          <p:cNvPr id="1024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5816" y="764704"/>
            <a:ext cx="3168650" cy="108108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Patriarchov musíme posudzovať </a:t>
            </a:r>
            <a:r>
              <a:rPr lang="sk-SK" sz="2800" b="1" dirty="0" smtClean="0"/>
              <a:t>                               zo </a:t>
            </a:r>
            <a:r>
              <a:rPr lang="sk-SK" sz="2800" b="1" dirty="0"/>
              <a:t>zorného uhla ich prostredia</a:t>
            </a:r>
          </a:p>
          <a:p>
            <a:pPr lvl="1"/>
            <a:r>
              <a:rPr lang="sk-SK" sz="2400" b="1" dirty="0" smtClean="0"/>
              <a:t>kočovnícka </a:t>
            </a:r>
            <a:r>
              <a:rPr lang="sk-SK" sz="2400" b="1" dirty="0"/>
              <a:t>prehnanosť</a:t>
            </a:r>
          </a:p>
          <a:p>
            <a:pPr lvl="1"/>
            <a:r>
              <a:rPr lang="sk-SK" sz="2400" b="1" dirty="0" smtClean="0"/>
              <a:t>beduínska </a:t>
            </a:r>
            <a:r>
              <a:rPr lang="sk-SK" sz="2400" b="1" dirty="0" err="1"/>
              <a:t>vychytralosť</a:t>
            </a:r>
            <a:endParaRPr lang="sk-SK" sz="2400" b="1" dirty="0"/>
          </a:p>
          <a:p>
            <a:r>
              <a:rPr lang="sk-SK" sz="2800" b="1" dirty="0"/>
              <a:t>Patriarchovia nie sú </a:t>
            </a:r>
            <a:r>
              <a:rPr lang="sk-SK" sz="2800" b="1" dirty="0" err="1"/>
              <a:t>bezkrvé</a:t>
            </a:r>
            <a:r>
              <a:rPr lang="sk-SK" sz="2800" b="1" dirty="0"/>
              <a:t> bábky </a:t>
            </a:r>
            <a:r>
              <a:rPr lang="sk-SK" sz="2800" b="1" dirty="0" smtClean="0"/>
              <a:t>                     vznešenej </a:t>
            </a:r>
            <a:r>
              <a:rPr lang="sk-SK" sz="2800" b="1" dirty="0"/>
              <a:t>etiky, ale </a:t>
            </a:r>
            <a:r>
              <a:rPr lang="sk-SK" sz="2800" b="1" dirty="0" err="1"/>
              <a:t>opravdoví</a:t>
            </a:r>
            <a:r>
              <a:rPr lang="sk-SK" sz="2800" b="1" dirty="0"/>
              <a:t> </a:t>
            </a:r>
            <a:r>
              <a:rPr lang="sk-SK" sz="2800" b="1" dirty="0" smtClean="0"/>
              <a:t>                                ľudia z </a:t>
            </a:r>
            <a:r>
              <a:rPr lang="sk-SK" sz="2800" b="1" dirty="0"/>
              <a:t>mäsa a krvi</a:t>
            </a:r>
          </a:p>
          <a:p>
            <a:r>
              <a:rPr lang="sk-SK" sz="2800" b="1" dirty="0"/>
              <a:t>Sú orientovaní k Bohu, ale aj </a:t>
            </a:r>
            <a:r>
              <a:rPr lang="sk-SK" sz="2800" b="1" dirty="0" smtClean="0"/>
              <a:t>                            viazaní </a:t>
            </a:r>
            <a:r>
              <a:rPr lang="sk-SK" sz="2800" b="1" dirty="0"/>
              <a:t>podmienkami svojej doby</a:t>
            </a:r>
          </a:p>
        </p:txBody>
      </p:sp>
      <p:pic>
        <p:nvPicPr>
          <p:cNvPr id="4" name="Picture 4" descr="DSCN0389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51441" r="6928"/>
          <a:stretch>
            <a:fillRect/>
          </a:stretch>
        </p:blipFill>
        <p:spPr bwMode="auto">
          <a:xfrm>
            <a:off x="7199784" y="1340768"/>
            <a:ext cx="1944216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Základná téma cyklu: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4400" dirty="0"/>
              <a:t>Život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4400" dirty="0"/>
              <a:t>a charakter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4400" dirty="0">
                <a:solidFill>
                  <a:schemeClr val="accent2"/>
                </a:solidFill>
              </a:rPr>
              <a:t>„Izraela“</a:t>
            </a:r>
            <a:r>
              <a:rPr lang="sk-SK" sz="4400" dirty="0"/>
              <a:t>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4400" dirty="0"/>
              <a:t>Božieho ľudu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sk-SK" b="1" i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b="1" i="1" dirty="0"/>
              <a:t>Jakubove príbehy sú </a:t>
            </a:r>
            <a:r>
              <a:rPr lang="sk-SK" b="1" i="1" dirty="0" smtClean="0"/>
              <a:t>                                                </a:t>
            </a:r>
            <a:r>
              <a:rPr lang="sk-SK" b="1" i="1" dirty="0" smtClean="0"/>
              <a:t>               o </a:t>
            </a:r>
            <a:r>
              <a:rPr lang="sk-SK" b="1" i="1" dirty="0"/>
              <a:t>podstate </a:t>
            </a:r>
            <a:r>
              <a:rPr lang="sk-SK" b="1" i="1" dirty="0" smtClean="0"/>
              <a:t>a </a:t>
            </a:r>
            <a:r>
              <a:rPr lang="sk-SK" b="1" i="1" dirty="0"/>
              <a:t>význame ľudu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62500" lnSpcReduction="20000"/>
          </a:bodyPr>
          <a:lstStyle/>
          <a:p>
            <a:r>
              <a:rPr lang="sk-SK" b="1" dirty="0" smtClean="0"/>
              <a:t>A.</a:t>
            </a:r>
            <a:r>
              <a:rPr lang="sk-SK" dirty="0" smtClean="0"/>
              <a:t>     Začiatky </a:t>
            </a:r>
            <a:r>
              <a:rPr lang="sk-SK" i="1" dirty="0" smtClean="0"/>
              <a:t>„Toto sú</a:t>
            </a:r>
            <a:r>
              <a:rPr lang="sk-SK" b="1" i="1" dirty="0" smtClean="0"/>
              <a:t> dejiny potomstva </a:t>
            </a:r>
            <a:r>
              <a:rPr lang="sk-SK" i="1" dirty="0" smtClean="0"/>
              <a:t>Izáka“</a:t>
            </a:r>
            <a:r>
              <a:rPr lang="sk-SK" dirty="0" smtClean="0"/>
              <a:t>. Narodenie Jakuba,    </a:t>
            </a:r>
          </a:p>
          <a:p>
            <a:r>
              <a:rPr lang="sk-SK" dirty="0" smtClean="0"/>
              <a:t>         predpoveď, </a:t>
            </a:r>
            <a:r>
              <a:rPr lang="sk-SK" b="1" dirty="0" smtClean="0"/>
              <a:t>počiatočný konflikt</a:t>
            </a:r>
            <a:r>
              <a:rPr lang="sk-SK" dirty="0" smtClean="0"/>
              <a:t> Jakuba s </a:t>
            </a:r>
            <a:r>
              <a:rPr lang="sk-SK" dirty="0" err="1" smtClean="0"/>
              <a:t>Ezauom</a:t>
            </a:r>
            <a:r>
              <a:rPr lang="sk-SK" dirty="0" smtClean="0"/>
              <a:t>(25,19–34)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B.</a:t>
            </a:r>
            <a:r>
              <a:rPr lang="sk-SK" dirty="0" smtClean="0"/>
              <a:t>           Vzťahy s pôvodnými národmi (Izák a </a:t>
            </a:r>
            <a:r>
              <a:rPr lang="sk-SK" dirty="0" err="1" smtClean="0"/>
              <a:t>Filištínci</a:t>
            </a:r>
            <a:r>
              <a:rPr lang="sk-SK" dirty="0" smtClean="0"/>
              <a:t>) (26,1–22)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C.</a:t>
            </a:r>
            <a:r>
              <a:rPr lang="sk-SK" dirty="0" smtClean="0"/>
              <a:t>	</a:t>
            </a:r>
            <a:r>
              <a:rPr lang="sk-SK" b="1" dirty="0" smtClean="0"/>
              <a:t>Získanie požehnanie</a:t>
            </a:r>
            <a:r>
              <a:rPr lang="sk-SK" dirty="0" smtClean="0"/>
              <a:t> (27,1–40) </a:t>
            </a:r>
            <a:r>
              <a:rPr lang="sk-SK" i="1" dirty="0" smtClean="0"/>
              <a:t>Odňal mi moje </a:t>
            </a:r>
            <a:r>
              <a:rPr lang="sk-SK" i="1" dirty="0" err="1" smtClean="0"/>
              <a:t>beáraµka</a:t>
            </a:r>
            <a:endParaRPr lang="sk-SK" i="1" dirty="0" smtClean="0"/>
          </a:p>
          <a:p>
            <a:r>
              <a:rPr lang="sk-SK" dirty="0" smtClean="0"/>
              <a:t>	</a:t>
            </a:r>
            <a:r>
              <a:rPr lang="sk-SK" b="1" dirty="0" smtClean="0"/>
              <a:t>D.</a:t>
            </a:r>
            <a:r>
              <a:rPr lang="sk-SK" dirty="0" smtClean="0"/>
              <a:t>	Jakubov útek spred </a:t>
            </a:r>
            <a:r>
              <a:rPr lang="sk-SK" dirty="0" err="1" smtClean="0"/>
              <a:t>Ezaua</a:t>
            </a:r>
            <a:r>
              <a:rPr lang="sk-SK" dirty="0" smtClean="0"/>
              <a:t> (27,41–28,5)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E.</a:t>
            </a:r>
            <a:r>
              <a:rPr lang="sk-SK" dirty="0" smtClean="0"/>
              <a:t>	</a:t>
            </a:r>
            <a:r>
              <a:rPr lang="sk-SK" i="1" dirty="0" smtClean="0"/>
              <a:t>Stretnutie s Božím poslom</a:t>
            </a:r>
            <a:r>
              <a:rPr lang="sk-SK" dirty="0" smtClean="0"/>
              <a:t> (28,10–22)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F.</a:t>
            </a:r>
            <a:r>
              <a:rPr lang="sk-SK" dirty="0" smtClean="0"/>
              <a:t>	Príchod do </a:t>
            </a:r>
            <a:r>
              <a:rPr lang="sk-SK" dirty="0" err="1" smtClean="0"/>
              <a:t>Haranu</a:t>
            </a:r>
            <a:r>
              <a:rPr lang="sk-SK" dirty="0" smtClean="0"/>
              <a:t>: </a:t>
            </a:r>
            <a:r>
              <a:rPr lang="sk-SK" dirty="0" err="1" smtClean="0"/>
              <a:t>Ráchel</a:t>
            </a:r>
            <a:r>
              <a:rPr lang="sk-SK" dirty="0" smtClean="0"/>
              <a:t>, </a:t>
            </a:r>
            <a:r>
              <a:rPr lang="sk-SK" dirty="0" err="1" smtClean="0"/>
              <a:t>Laban</a:t>
            </a:r>
            <a:r>
              <a:rPr lang="sk-SK" dirty="0" smtClean="0"/>
              <a:t> (29,1–30)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G.</a:t>
            </a:r>
            <a:r>
              <a:rPr lang="sk-SK" dirty="0" smtClean="0"/>
              <a:t>	Deti: Jakub získava rodinu (30,1–24)</a:t>
            </a:r>
          </a:p>
          <a:p>
            <a:r>
              <a:rPr lang="sk-SK" b="1" i="1" dirty="0" smtClean="0"/>
              <a:t>                JAKUBOV NÁVRAT DO </a:t>
            </a:r>
            <a:r>
              <a:rPr lang="sk-SK" b="1" i="1" dirty="0" err="1" smtClean="0"/>
              <a:t>KANAÁNU</a:t>
            </a:r>
            <a:r>
              <a:rPr lang="sk-SK" b="1" i="1" dirty="0" smtClean="0"/>
              <a:t> </a:t>
            </a:r>
          </a:p>
          <a:p>
            <a:r>
              <a:rPr lang="sk-SK" b="1" i="1" dirty="0" smtClean="0"/>
              <a:t>                ZAČNE PO NARODENÍ JOZEFA </a:t>
            </a:r>
            <a:r>
              <a:rPr lang="sk-SK" dirty="0" smtClean="0"/>
              <a:t>(30,25)</a:t>
            </a:r>
          </a:p>
          <a:p>
            <a:r>
              <a:rPr lang="sk-SK" i="1" dirty="0" smtClean="0"/>
              <a:t>	</a:t>
            </a:r>
            <a:r>
              <a:rPr lang="sk-SK" b="1" dirty="0" smtClean="0"/>
              <a:t>G´</a:t>
            </a:r>
            <a:r>
              <a:rPr lang="sk-SK" i="1" dirty="0" smtClean="0"/>
              <a:t>	</a:t>
            </a:r>
            <a:r>
              <a:rPr lang="sk-SK" dirty="0" smtClean="0"/>
              <a:t>Stáda: Jakub získava bohatstvo (30,25–43)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F´</a:t>
            </a:r>
            <a:r>
              <a:rPr lang="sk-SK" dirty="0" smtClean="0"/>
              <a:t>	Odchod z </a:t>
            </a:r>
            <a:r>
              <a:rPr lang="sk-SK" dirty="0" err="1" smtClean="0"/>
              <a:t>Haranu</a:t>
            </a:r>
            <a:r>
              <a:rPr lang="sk-SK" dirty="0" smtClean="0"/>
              <a:t>: </a:t>
            </a:r>
            <a:r>
              <a:rPr lang="sk-SK" dirty="0" err="1" smtClean="0"/>
              <a:t>Ráchel</a:t>
            </a:r>
            <a:r>
              <a:rPr lang="sk-SK" dirty="0" smtClean="0"/>
              <a:t>, </a:t>
            </a:r>
            <a:r>
              <a:rPr lang="sk-SK" dirty="0" err="1" smtClean="0"/>
              <a:t>Laban</a:t>
            </a:r>
            <a:r>
              <a:rPr lang="sk-SK" dirty="0" smtClean="0"/>
              <a:t> (31,1–32,1)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E´</a:t>
            </a:r>
            <a:r>
              <a:rPr lang="sk-SK" dirty="0" smtClean="0"/>
              <a:t>	</a:t>
            </a:r>
            <a:r>
              <a:rPr lang="sk-SK" i="1" dirty="0" smtClean="0"/>
              <a:t>Stretnutie s Božím poslom</a:t>
            </a:r>
            <a:r>
              <a:rPr lang="sk-SK" dirty="0" smtClean="0"/>
              <a:t> (32,2–3)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D´</a:t>
            </a:r>
            <a:r>
              <a:rPr lang="sk-SK" dirty="0" smtClean="0"/>
              <a:t>	Jakub sa približuje k </a:t>
            </a:r>
            <a:r>
              <a:rPr lang="sk-SK" dirty="0" err="1" smtClean="0"/>
              <a:t>Ezauovi</a:t>
            </a:r>
            <a:r>
              <a:rPr lang="sk-SK" dirty="0" smtClean="0"/>
              <a:t> (32,4–33)</a:t>
            </a:r>
          </a:p>
          <a:p>
            <a:r>
              <a:rPr lang="sk-SK" dirty="0" smtClean="0"/>
              <a:t>	</a:t>
            </a:r>
            <a:r>
              <a:rPr lang="sk-SK" b="1" dirty="0" smtClean="0"/>
              <a:t>C´</a:t>
            </a:r>
            <a:r>
              <a:rPr lang="sk-SK" dirty="0" smtClean="0"/>
              <a:t>	</a:t>
            </a:r>
            <a:r>
              <a:rPr lang="sk-SK" b="1" dirty="0" smtClean="0"/>
              <a:t>Vrátenie požehnania </a:t>
            </a:r>
            <a:r>
              <a:rPr lang="sk-SK" dirty="0" smtClean="0"/>
              <a:t>(33,1–20) </a:t>
            </a:r>
            <a:r>
              <a:rPr lang="sk-SK" i="1" dirty="0" smtClean="0"/>
              <a:t>Prijmi moje </a:t>
            </a:r>
            <a:r>
              <a:rPr lang="sk-SK" i="1" dirty="0" err="1" smtClean="0"/>
              <a:t>beáraµka</a:t>
            </a:r>
            <a:r>
              <a:rPr lang="sk-SK" i="1" dirty="0" smtClean="0"/>
              <a:t> </a:t>
            </a:r>
            <a:r>
              <a:rPr lang="sk-SK" dirty="0" smtClean="0"/>
              <a:t>(33,11) </a:t>
            </a:r>
          </a:p>
          <a:p>
            <a:r>
              <a:rPr lang="sk-SK" b="1" dirty="0" smtClean="0"/>
              <a:t>         B´</a:t>
            </a:r>
            <a:r>
              <a:rPr lang="sk-SK" dirty="0" smtClean="0"/>
              <a:t>	Vzťahy s pôvodnými národmi (</a:t>
            </a:r>
            <a:r>
              <a:rPr lang="sk-SK" dirty="0" err="1" smtClean="0"/>
              <a:t>chap</a:t>
            </a:r>
            <a:r>
              <a:rPr lang="sk-SK" dirty="0" smtClean="0"/>
              <a:t>. 34)</a:t>
            </a:r>
          </a:p>
          <a:p>
            <a:r>
              <a:rPr lang="sk-SK" b="1" dirty="0" smtClean="0"/>
              <a:t>A´</a:t>
            </a:r>
            <a:r>
              <a:rPr lang="sk-SK" dirty="0" smtClean="0"/>
              <a:t>	Ukončenie. Smrť Izáka, rodinné </a:t>
            </a:r>
            <a:r>
              <a:rPr lang="sk-SK" b="1" dirty="0" smtClean="0"/>
              <a:t>zmierenie</a:t>
            </a:r>
            <a:r>
              <a:rPr lang="sk-SK" dirty="0" smtClean="0"/>
              <a:t> Jakuba a </a:t>
            </a:r>
            <a:r>
              <a:rPr lang="sk-SK" dirty="0" err="1" smtClean="0"/>
              <a:t>Ezaua</a:t>
            </a:r>
            <a:r>
              <a:rPr lang="sk-SK" dirty="0" smtClean="0"/>
              <a:t> (kap. 35)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67544" y="2420888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11560" y="4509120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430</TotalTime>
  <Words>1252</Words>
  <Application>Microsoft Office PowerPoint</Application>
  <PresentationFormat>Prezentácia na obrazovke (4:3)</PresentationFormat>
  <Paragraphs>334</Paragraphs>
  <Slides>45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6" baseType="lpstr">
      <vt:lpstr>Modul</vt:lpstr>
      <vt:lpstr>Jakubov cyklus</vt:lpstr>
      <vt:lpstr>Od Abraháma k Jakubovi</vt:lpstr>
      <vt:lpstr>Abrahámova starosť o Izákovu ženbu</vt:lpstr>
      <vt:lpstr>studňa</vt:lpstr>
      <vt:lpstr>Literárna a obsahová povaha cyklu</vt:lpstr>
      <vt:lpstr>Snímka 6</vt:lpstr>
      <vt:lpstr>Snímka 7</vt:lpstr>
      <vt:lpstr>Základná téma cyklu:</vt:lpstr>
      <vt:lpstr>Snímka 9</vt:lpstr>
      <vt:lpstr>Jakubov cyklus má tri podcykly:</vt:lpstr>
      <vt:lpstr>1. Dvaja bratia</vt:lpstr>
      <vt:lpstr>Snímka 12</vt:lpstr>
      <vt:lpstr>Snímka 13</vt:lpstr>
      <vt:lpstr>Snímka 14</vt:lpstr>
      <vt:lpstr>Prvorodenské práva - bekorah</vt:lpstr>
      <vt:lpstr>Snímka 16</vt:lpstr>
      <vt:lpstr>Rebeka</vt:lpstr>
      <vt:lpstr>Jakubov útek</vt:lpstr>
      <vt:lpstr>Snímka 19</vt:lpstr>
      <vt:lpstr>Bet – el   =  Dom - Boha </vt:lpstr>
      <vt:lpstr>Muž snov</vt:lpstr>
      <vt:lpstr> 2. u Lábana  </vt:lpstr>
      <vt:lpstr>Studňa</vt:lpstr>
      <vt:lpstr>Jakubove ženy</vt:lpstr>
      <vt:lpstr>Snímka 25</vt:lpstr>
      <vt:lpstr>Snímka 26</vt:lpstr>
      <vt:lpstr>Snímka 27</vt:lpstr>
      <vt:lpstr>Konflikty u Lábana</vt:lpstr>
      <vt:lpstr>Jakubov zápas</vt:lpstr>
      <vt:lpstr>Snímka 30</vt:lpstr>
      <vt:lpstr>Snímka 31</vt:lpstr>
      <vt:lpstr>Incident v Sicheme</vt:lpstr>
      <vt:lpstr>Snímka 33</vt:lpstr>
      <vt:lpstr>Snímka 34</vt:lpstr>
      <vt:lpstr>Snímka 35</vt:lpstr>
      <vt:lpstr>Jakub a Jozef</vt:lpstr>
      <vt:lpstr>Nadväznosť na Jakuba</vt:lpstr>
      <vt:lpstr>Jozefov príbeh</vt:lpstr>
      <vt:lpstr>Teologicky</vt:lpstr>
      <vt:lpstr>Izrael miloval najviac...</vt:lpstr>
      <vt:lpstr>ale</vt:lpstr>
      <vt:lpstr>Typická cesta vyrovnávania a očisťovania</vt:lpstr>
      <vt:lpstr>Definitívne povýšenie </vt:lpstr>
      <vt:lpstr>Jozef znázorňuje Krista</vt:lpstr>
      <vt:lpstr>závery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sr. Dáša</cp:lastModifiedBy>
  <cp:revision>28</cp:revision>
  <dcterms:created xsi:type="dcterms:W3CDTF">2011-09-03T09:09:30Z</dcterms:created>
  <dcterms:modified xsi:type="dcterms:W3CDTF">2017-09-08T08:16:54Z</dcterms:modified>
</cp:coreProperties>
</file>