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  <p:sldId id="277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1C98-9D86-4CB0-8CC9-AF1D21BF4233}" type="datetimeFigureOut">
              <a:rPr lang="sk-SK" smtClean="0"/>
              <a:pPr/>
              <a:t>12.12.2010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AEDA3-3644-4623-B131-1B8312C13EF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5C83EA-A993-4BEA-955E-86754E0F4F44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1AA47-727D-4849-8CB0-862F79AB88EE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6940A-9E32-4215-83BA-B3A6A6675276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B22DF-CA2C-4DED-AE85-90744ABD0F4D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82C69-EB0D-430C-9AC2-64560516AEB1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7FF28-E452-458B-ABC6-F4F558207F7B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F47CE-0F17-4A46-A26B-E988A7C808CA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50B58-EE43-43C7-B9A1-F9B09DA995CB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EBA07-E4B6-4021-81C9-8ADBF2D13492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76EF69-235D-46D5-B4D4-33955EE2284C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378718-6C6C-46AC-B27B-3D072BBC4651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59FD77-4EDD-4268-BC27-0679A3A69BCA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Autorita učiteľa náboženstva a možnosti zvládania problémového</a:t>
            </a:r>
            <a:br>
              <a:rPr lang="sk-SK" sz="2400" dirty="0" smtClean="0">
                <a:latin typeface="+mn-lt"/>
              </a:rPr>
            </a:br>
            <a:r>
              <a:rPr lang="sk-SK" sz="2400" dirty="0" smtClean="0">
                <a:latin typeface="+mn-lt"/>
              </a:rPr>
              <a:t>správania žiaka</a:t>
            </a:r>
            <a:endParaRPr lang="sk-SK" sz="24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2400" dirty="0" smtClean="0">
              <a:latin typeface="+mn-lt"/>
            </a:endParaRPr>
          </a:p>
          <a:p>
            <a:r>
              <a:rPr lang="sk-SK" sz="2000" dirty="0" err="1" smtClean="0">
                <a:latin typeface="+mn-lt"/>
              </a:rPr>
              <a:t>ThLic</a:t>
            </a:r>
            <a:r>
              <a:rPr lang="sk-SK" sz="2000" dirty="0" smtClean="0">
                <a:latin typeface="+mn-lt"/>
              </a:rPr>
              <a:t>. Mgr. Peter </a:t>
            </a:r>
            <a:r>
              <a:rPr lang="sk-SK" sz="2000" dirty="0" err="1" smtClean="0">
                <a:latin typeface="+mn-lt"/>
              </a:rPr>
              <a:t>Ikhardt</a:t>
            </a:r>
            <a:endParaRPr lang="sk-SK" sz="2000" dirty="0" smtClean="0">
              <a:latin typeface="+mn-lt"/>
            </a:endParaRPr>
          </a:p>
          <a:p>
            <a:r>
              <a:rPr lang="sk-SK" sz="2000" dirty="0" smtClean="0"/>
              <a:t>2010</a:t>
            </a:r>
            <a:endParaRPr lang="sk-SK" sz="2000" dirty="0">
              <a:latin typeface="+mn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Autorita učiteľa sa buduje dlho </a:t>
            </a:r>
          </a:p>
          <a:p>
            <a:pPr lvl="1"/>
            <a:r>
              <a:rPr lang="sk-SK" sz="2400" dirty="0" smtClean="0">
                <a:latin typeface="+mn-lt"/>
              </a:rPr>
              <a:t>nie je raz a navždy nadobudnutá. </a:t>
            </a:r>
          </a:p>
          <a:p>
            <a:pPr lvl="1"/>
            <a:r>
              <a:rPr lang="sk-SK" sz="2400" dirty="0" smtClean="0">
                <a:latin typeface="+mn-lt"/>
              </a:rPr>
              <a:t>Menia sa žiaci - generačná výmena – </a:t>
            </a:r>
          </a:p>
          <a:p>
            <a:pPr lvl="1"/>
            <a:r>
              <a:rPr lang="sk-SK" sz="2400" dirty="0" smtClean="0">
                <a:latin typeface="+mn-lt"/>
              </a:rPr>
              <a:t>menia sa aj učitelia, ich osobnostné vlastnosti, starnú, </a:t>
            </a:r>
          </a:p>
          <a:p>
            <a:pPr lvl="1"/>
            <a:r>
              <a:rPr lang="sk-SK" sz="2400" dirty="0" smtClean="0">
                <a:latin typeface="+mn-lt"/>
              </a:rPr>
              <a:t>preto pri budovaní neformálnej autority je nevyhnutné prijať fakt, že ide o </a:t>
            </a:r>
            <a:r>
              <a:rPr lang="sk-SK" sz="2400" b="1" i="1" dirty="0" smtClean="0">
                <a:latin typeface="+mn-lt"/>
              </a:rPr>
              <a:t>celoživotný proces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Autorita – to je celoživotný proces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2947-92EF-439F-8618-C3AC665B1CF2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400" b="1" dirty="0" smtClean="0">
                <a:latin typeface="+mn-lt"/>
              </a:rPr>
              <a:t>Vysoká motivácia </a:t>
            </a:r>
            <a:r>
              <a:rPr lang="sk-SK" sz="2400" dirty="0" smtClean="0">
                <a:latin typeface="+mn-lt"/>
              </a:rPr>
              <a:t>– zodpovednosť a entuziazmus pre učiteľské povolanie</a:t>
            </a:r>
          </a:p>
          <a:p>
            <a:pPr lvl="0"/>
            <a:r>
              <a:rPr lang="sk-SK" sz="2400" b="1" dirty="0" smtClean="0">
                <a:latin typeface="+mn-lt"/>
              </a:rPr>
              <a:t>Svoju prácu chápe ako povolanie </a:t>
            </a:r>
            <a:r>
              <a:rPr lang="sk-SK" sz="2400" dirty="0" smtClean="0">
                <a:latin typeface="+mn-lt"/>
              </a:rPr>
              <a:t>(je pre neho nielen zamestnaním ale aj koníčkom/hobby)</a:t>
            </a:r>
          </a:p>
          <a:p>
            <a:pPr lvl="0"/>
            <a:r>
              <a:rPr lang="sk-SK" sz="2400" b="1" dirty="0" smtClean="0">
                <a:latin typeface="+mn-lt"/>
              </a:rPr>
              <a:t>Láska k deťom a mladým ľuďom</a:t>
            </a:r>
            <a:r>
              <a:rPr lang="sk-SK" sz="2400" dirty="0" smtClean="0">
                <a:latin typeface="+mn-lt"/>
              </a:rPr>
              <a:t>, pozitívny vzťah k nim</a:t>
            </a:r>
          </a:p>
          <a:p>
            <a:pPr lvl="0"/>
            <a:r>
              <a:rPr lang="sk-SK" sz="2400" b="1" dirty="0" smtClean="0">
                <a:latin typeface="+mn-lt"/>
              </a:rPr>
              <a:t>Majstrovské ovládanie didaktiky predmetov</a:t>
            </a:r>
            <a:r>
              <a:rPr lang="sk-SK" sz="2400" dirty="0" smtClean="0">
                <a:latin typeface="+mn-lt"/>
              </a:rPr>
              <a:t>,  ktoré vyučuje (na Slovensku sa dlho učitelia pripravovali ako </a:t>
            </a:r>
            <a:r>
              <a:rPr lang="sk-SK" sz="2400" dirty="0" err="1" smtClean="0">
                <a:latin typeface="+mn-lt"/>
              </a:rPr>
              <a:t>predmetári</a:t>
            </a:r>
            <a:r>
              <a:rPr lang="sk-SK" sz="2400" dirty="0" smtClean="0">
                <a:latin typeface="+mn-lt"/>
              </a:rPr>
              <a:t> predovšetkým po vedeckej stránke a </a:t>
            </a:r>
            <a:r>
              <a:rPr lang="sk-SK" sz="2400" dirty="0" err="1" smtClean="0">
                <a:latin typeface="+mn-lt"/>
              </a:rPr>
              <a:t>didaktka</a:t>
            </a:r>
            <a:r>
              <a:rPr lang="sk-SK" sz="2400" dirty="0" smtClean="0">
                <a:latin typeface="+mn-lt"/>
              </a:rPr>
              <a:t> zostala/zostáva často bokom)</a:t>
            </a:r>
          </a:p>
          <a:p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OECD – dobrý učiteľ sa vyznačuje: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324B-A950-464C-AD15-3FE218866B6C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sk-SK" sz="2400" b="1" dirty="0" smtClean="0">
                <a:latin typeface="+mn-lt"/>
              </a:rPr>
              <a:t>Oboznamovanie sa s rôznymi filozofiami vzdelávania a výchovy, koncepciami a metódami</a:t>
            </a:r>
          </a:p>
          <a:p>
            <a:pPr lvl="1"/>
            <a:r>
              <a:rPr lang="sk-SK" sz="2200" i="1" dirty="0" smtClean="0">
                <a:latin typeface="+mn-lt"/>
              </a:rPr>
              <a:t>prečo obsahová reforma školstva forsíruje len tvorivo-humanistickú koncepciu – </a:t>
            </a:r>
            <a:r>
              <a:rPr lang="sk-SK" sz="2200" i="1" dirty="0" err="1" smtClean="0">
                <a:latin typeface="+mn-lt"/>
              </a:rPr>
              <a:t>C.R.Rogers</a:t>
            </a:r>
            <a:r>
              <a:rPr lang="sk-SK" sz="2200" i="1" dirty="0" smtClean="0">
                <a:latin typeface="+mn-lt"/>
              </a:rPr>
              <a:t> a </a:t>
            </a:r>
            <a:r>
              <a:rPr lang="sk-SK" sz="2200" i="1" dirty="0" err="1" smtClean="0">
                <a:latin typeface="+mn-lt"/>
              </a:rPr>
              <a:t>A</a:t>
            </a:r>
            <a:r>
              <a:rPr lang="sk-SK" sz="2200" i="1" dirty="0" smtClean="0">
                <a:latin typeface="+mn-lt"/>
              </a:rPr>
              <a:t>. </a:t>
            </a:r>
            <a:r>
              <a:rPr lang="sk-SK" sz="2200" i="1" dirty="0" err="1" smtClean="0">
                <a:latin typeface="+mn-lt"/>
              </a:rPr>
              <a:t>Maslow</a:t>
            </a:r>
            <a:r>
              <a:rPr lang="sk-SK" sz="2200" i="1" dirty="0" smtClean="0">
                <a:latin typeface="+mn-lt"/>
              </a:rPr>
              <a:t>??? Prečo vyučovanie </a:t>
            </a:r>
            <a:r>
              <a:rPr lang="sk-SK" sz="2200" i="1" dirty="0" err="1" smtClean="0">
                <a:latin typeface="+mn-lt"/>
              </a:rPr>
              <a:t>Nb</a:t>
            </a:r>
            <a:r>
              <a:rPr lang="sk-SK" sz="2200" i="1" dirty="0" smtClean="0">
                <a:latin typeface="+mn-lt"/>
              </a:rPr>
              <a:t>/</a:t>
            </a:r>
            <a:r>
              <a:rPr lang="sk-SK" sz="2200" i="1" dirty="0" err="1" smtClean="0">
                <a:latin typeface="+mn-lt"/>
              </a:rPr>
              <a:t>Nv</a:t>
            </a:r>
            <a:r>
              <a:rPr lang="sk-SK" sz="2200" i="1" dirty="0" smtClean="0">
                <a:latin typeface="+mn-lt"/>
              </a:rPr>
              <a:t> uprednostňuje holistickú resp. </a:t>
            </a:r>
            <a:r>
              <a:rPr lang="sk-SK" sz="2200" i="1" dirty="0" err="1" smtClean="0">
                <a:latin typeface="+mn-lt"/>
              </a:rPr>
              <a:t>geštalpedagogiku</a:t>
            </a:r>
            <a:r>
              <a:rPr lang="sk-SK" sz="2200" i="1" dirty="0" smtClean="0">
                <a:latin typeface="+mn-lt"/>
              </a:rPr>
              <a:t>? Kam sa podel konštruktivizmus, induktívne vyučovanie, niektoré alternatívne školy...?</a:t>
            </a:r>
          </a:p>
          <a:p>
            <a:pPr lvl="0"/>
            <a:r>
              <a:rPr lang="sk-SK" sz="2400" dirty="0" smtClean="0">
                <a:latin typeface="+mn-lt"/>
              </a:rPr>
              <a:t>to povedie k </a:t>
            </a:r>
            <a:r>
              <a:rPr lang="sk-SK" sz="2400" b="1" dirty="0" smtClean="0">
                <a:latin typeface="+mn-lt"/>
              </a:rPr>
              <a:t>vytvoreniu vlastnej koncepcie edukácie </a:t>
            </a:r>
            <a:r>
              <a:rPr lang="sk-SK" sz="2400" dirty="0" smtClean="0">
                <a:latin typeface="+mn-lt"/>
              </a:rPr>
              <a:t>u konkrétneho učiteľa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OECD – dobrý učiteľ sa vyznačuje: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39C6-AC64-406B-B9FE-0CA756C79FA2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sz="2600" b="1" dirty="0" smtClean="0"/>
              <a:t>Spolupráca s ostatnými učiteľmi</a:t>
            </a:r>
          </a:p>
          <a:p>
            <a:pPr lvl="0"/>
            <a:r>
              <a:rPr lang="sk-SK" sz="2600" b="1" dirty="0" smtClean="0"/>
              <a:t>Permanentná spätná väzba o svojej práci učiteľa ktorá vystrieda intuitívnosť a živelnosť na ktorú sme zvyknutí ... </a:t>
            </a:r>
          </a:p>
          <a:p>
            <a:pPr lvl="1"/>
            <a:r>
              <a:rPr lang="sk-SK" sz="2100" i="1" dirty="0" smtClean="0"/>
              <a:t>„...Á veď učím už 15 rokov, dačo sa na mňa nalepilo a hádam im niečo na tej hodine poviem.“) – Viete, že na to aby bol učiteľ profesionál musí mať odučených cca 10 tisíc hodín a aj tak vníma jasnú potrebu tvorby príprav??? Viete že cca po piatich rokoch praxe učiteľ získava istý „grif“ v </a:t>
            </a:r>
            <a:r>
              <a:rPr lang="sk-SK" sz="2100" i="1" dirty="0" err="1" smtClean="0"/>
              <a:t>menežovaní</a:t>
            </a:r>
            <a:r>
              <a:rPr lang="sk-SK" sz="2100" i="1" dirty="0" smtClean="0"/>
              <a:t> činností žiakov i svojej  činnosti na hodine?</a:t>
            </a:r>
          </a:p>
          <a:p>
            <a:pPr>
              <a:buNone/>
            </a:pPr>
            <a:r>
              <a:rPr lang="sk-SK" sz="2400" dirty="0" smtClean="0"/>
              <a:t>PODMIENKY: učiteľ + vedenie školy + školská politika štátu musí byť zameraná na neustále skvalitňovanie práce</a:t>
            </a:r>
          </a:p>
          <a:p>
            <a:pPr>
              <a:buNone/>
            </a:pPr>
            <a:r>
              <a:rPr lang="sk-SK" sz="2400" dirty="0" smtClean="0"/>
              <a:t>N.B.: </a:t>
            </a:r>
            <a:r>
              <a:rPr lang="sk-SK" sz="2400" b="1" dirty="0" smtClean="0"/>
              <a:t>Vedeli ste, že kontinuálne vzdelávanie je veľmi účinný spôsob ako oddialiť nástup </a:t>
            </a:r>
            <a:r>
              <a:rPr lang="sk-SK" sz="2400" b="1" dirty="0" err="1" smtClean="0"/>
              <a:t>burn-out</a:t>
            </a:r>
            <a:r>
              <a:rPr lang="sk-SK" sz="2400" b="1" dirty="0" smtClean="0"/>
              <a:t> efektu???</a:t>
            </a:r>
          </a:p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2917-7779-44C0-B8C1-682CCA38076F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OECD – Dobrý učiteľ sa vyznačuje:</a:t>
            </a:r>
            <a:endParaRPr lang="sk-SK" sz="2400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 smtClean="0">
                <a:latin typeface="+mn-lt"/>
              </a:rPr>
              <a:t>Učiteľ ako (zrelá) autorita má v kompetencii hodnotiť správanie žiaka – a tým aj definovať ktoré správanie žiaka je problémové</a:t>
            </a:r>
          </a:p>
          <a:p>
            <a:r>
              <a:rPr lang="sk-SK" sz="2200" dirty="0" smtClean="0">
                <a:latin typeface="+mn-lt"/>
              </a:rPr>
              <a:t>Ak chceme byť féroví, tak z tohto predpokladu musíme vychádzať </a:t>
            </a:r>
          </a:p>
          <a:p>
            <a:r>
              <a:rPr lang="sk-SK" sz="2200" dirty="0" smtClean="0">
                <a:latin typeface="+mn-lt"/>
              </a:rPr>
              <a:t>To znamená, najprv reflektovať seba a </a:t>
            </a:r>
            <a:r>
              <a:rPr lang="sk-SK" sz="2200" dirty="0" err="1" smtClean="0">
                <a:latin typeface="+mn-lt"/>
              </a:rPr>
              <a:t>svje</a:t>
            </a:r>
            <a:r>
              <a:rPr lang="sk-SK" sz="2200" dirty="0" smtClean="0">
                <a:latin typeface="+mn-lt"/>
              </a:rPr>
              <a:t> správanie:</a:t>
            </a:r>
          </a:p>
          <a:p>
            <a:r>
              <a:rPr lang="sk-SK" sz="2200" dirty="0" smtClean="0">
                <a:latin typeface="+mn-lt"/>
              </a:rPr>
              <a:t>Nie som príliš náročný, príliš nezaujímavý, nie sú moje reakcie prejavom podvedomej neistoty a podráždenosti?</a:t>
            </a:r>
          </a:p>
          <a:p>
            <a:r>
              <a:rPr lang="sk-SK" sz="2200" dirty="0" smtClean="0">
                <a:latin typeface="+mn-lt"/>
              </a:rPr>
              <a:t>Nevnímam útok proti disciplíne ako útok proti mojej osobe?</a:t>
            </a:r>
          </a:p>
          <a:p>
            <a:r>
              <a:rPr lang="sk-SK" sz="2200" dirty="0" smtClean="0">
                <a:latin typeface="+mn-lt"/>
              </a:rPr>
              <a:t>Ak áno, je na mieste korekcia môjho správania, aj keď sa to môže ťažko počúvať</a:t>
            </a:r>
            <a:endParaRPr lang="sk-SK" sz="22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+mn-lt"/>
              </a:rPr>
              <a:t>Problémové správanie žiaka?</a:t>
            </a:r>
            <a:endParaRPr lang="sk-SK" sz="28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7C9E-8993-41D0-B0AA-2C262EF07193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S akými faktormi musí učiteľ počítať, ktoré majú za následok problémové správanie?</a:t>
            </a:r>
          </a:p>
          <a:p>
            <a:pPr lvl="1"/>
            <a:r>
              <a:rPr lang="sk-SK" sz="2400" i="1" dirty="0" smtClean="0">
                <a:latin typeface="+mn-lt"/>
              </a:rPr>
              <a:t>Biologické </a:t>
            </a:r>
            <a:r>
              <a:rPr lang="sk-SK" sz="2400" dirty="0" smtClean="0">
                <a:latin typeface="+mn-lt"/>
              </a:rPr>
              <a:t>(poruchy CNS, ADHD, vývinové poruchy učenia a pozornosti, </a:t>
            </a:r>
            <a:r>
              <a:rPr lang="sk-SK" sz="2400" dirty="0" err="1" smtClean="0">
                <a:latin typeface="+mn-lt"/>
              </a:rPr>
              <a:t>pervazívne</a:t>
            </a:r>
            <a:r>
              <a:rPr lang="sk-SK" sz="2400" dirty="0" smtClean="0">
                <a:latin typeface="+mn-lt"/>
              </a:rPr>
              <a:t> poruchy...)</a:t>
            </a:r>
          </a:p>
          <a:p>
            <a:pPr lvl="1"/>
            <a:r>
              <a:rPr lang="sk-SK" sz="2400" i="1" dirty="0" smtClean="0">
                <a:latin typeface="+mn-lt"/>
              </a:rPr>
              <a:t>Sociálne </a:t>
            </a:r>
            <a:r>
              <a:rPr lang="sk-SK" sz="2400" dirty="0" smtClean="0">
                <a:latin typeface="+mn-lt"/>
              </a:rPr>
              <a:t>(najmä rodinné </a:t>
            </a:r>
            <a:r>
              <a:rPr lang="sk-SK" sz="2400" dirty="0" err="1" smtClean="0">
                <a:latin typeface="+mn-lt"/>
              </a:rPr>
              <a:t>prrostredie</a:t>
            </a:r>
            <a:r>
              <a:rPr lang="sk-SK" sz="2400" dirty="0" smtClean="0">
                <a:latin typeface="+mn-lt"/>
              </a:rPr>
              <a:t> a (ne)výchova!!!)</a:t>
            </a:r>
          </a:p>
          <a:p>
            <a:pPr lvl="1"/>
            <a:r>
              <a:rPr lang="sk-SK" sz="2400" i="1" dirty="0" smtClean="0">
                <a:latin typeface="+mn-lt"/>
              </a:rPr>
              <a:t>Situačné </a:t>
            </a:r>
            <a:r>
              <a:rPr lang="sk-SK" sz="2400" dirty="0" smtClean="0">
                <a:latin typeface="+mn-lt"/>
              </a:rPr>
              <a:t>(nudný výklad, predošlá ťažká hodina)</a:t>
            </a:r>
          </a:p>
          <a:p>
            <a:pPr lvl="1"/>
            <a:r>
              <a:rPr lang="sk-SK" sz="2400" i="1" dirty="0" smtClean="0">
                <a:latin typeface="+mn-lt"/>
              </a:rPr>
              <a:t>Sekulárna akcelerácia </a:t>
            </a:r>
            <a:r>
              <a:rPr lang="sk-SK" sz="2400" dirty="0" smtClean="0">
                <a:latin typeface="+mn-lt"/>
              </a:rPr>
              <a:t>(zrýchľovanie/spomaľovanie dospievania)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S čím musí učiteľ počítať?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D4F8-AAAF-46F4-ABF9-E2485E18B1D4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sk-SK" sz="2400" b="1" i="1" dirty="0" smtClean="0"/>
              <a:t>???</a:t>
            </a:r>
          </a:p>
          <a:p>
            <a:pPr lvl="1"/>
            <a:r>
              <a:rPr lang="sk-SK" sz="2400" b="1" dirty="0" smtClean="0"/>
              <a:t>Ako môžu žiaci reagovať? </a:t>
            </a:r>
          </a:p>
          <a:p>
            <a:pPr lvl="1"/>
            <a:r>
              <a:rPr lang="sk-SK" sz="2400" dirty="0" smtClean="0"/>
              <a:t>z angl. </a:t>
            </a:r>
            <a:r>
              <a:rPr lang="sk-SK" sz="2400" b="1" dirty="0" smtClean="0"/>
              <a:t>3F</a:t>
            </a:r>
            <a:r>
              <a:rPr lang="sk-SK" sz="2400" dirty="0" smtClean="0"/>
              <a:t>: </a:t>
            </a:r>
            <a:r>
              <a:rPr lang="sk-SK" sz="2400" dirty="0" err="1" smtClean="0"/>
              <a:t>fight</a:t>
            </a:r>
            <a:r>
              <a:rPr lang="sk-SK" sz="2400" dirty="0" smtClean="0"/>
              <a:t> – </a:t>
            </a:r>
            <a:r>
              <a:rPr lang="sk-SK" sz="2400" dirty="0" err="1" smtClean="0"/>
              <a:t>fly</a:t>
            </a:r>
            <a:r>
              <a:rPr lang="sk-SK" sz="2400" dirty="0" smtClean="0"/>
              <a:t> – </a:t>
            </a:r>
            <a:r>
              <a:rPr lang="sk-SK" sz="2400" dirty="0" err="1" smtClean="0"/>
              <a:t>freeze</a:t>
            </a:r>
            <a:r>
              <a:rPr lang="sk-SK" sz="2400" dirty="0" smtClean="0"/>
              <a:t>, </a:t>
            </a:r>
          </a:p>
          <a:p>
            <a:pPr lvl="1"/>
            <a:r>
              <a:rPr lang="sk-SK" sz="2400" dirty="0" smtClean="0"/>
              <a:t>do slovenčiny </a:t>
            </a:r>
            <a:r>
              <a:rPr lang="sk-SK" sz="2400" b="1" dirty="0" smtClean="0"/>
              <a:t>3U</a:t>
            </a:r>
            <a:r>
              <a:rPr lang="sk-SK" sz="2400" dirty="0" smtClean="0"/>
              <a:t>: útok – útek - ustrnutie </a:t>
            </a:r>
          </a:p>
          <a:p>
            <a:pPr lvl="1"/>
            <a:r>
              <a:rPr lang="sk-SK" sz="2400" dirty="0" smtClean="0"/>
              <a:t>– vždy ide o </a:t>
            </a:r>
            <a:r>
              <a:rPr lang="sk-SK" sz="2400" dirty="0" err="1" smtClean="0"/>
              <a:t>egoobranné</a:t>
            </a:r>
            <a:r>
              <a:rPr lang="sk-SK" sz="2400" dirty="0" smtClean="0"/>
              <a:t> mechanizmy</a:t>
            </a:r>
          </a:p>
          <a:p>
            <a:pPr lvl="1"/>
            <a:r>
              <a:rPr lang="sk-SK" sz="2400" dirty="0" smtClean="0"/>
              <a:t>Môže teda nastať:</a:t>
            </a:r>
          </a:p>
          <a:p>
            <a:pPr lvl="1"/>
            <a:r>
              <a:rPr lang="sk-SK" sz="2400" dirty="0" smtClean="0"/>
              <a:t>1) </a:t>
            </a:r>
            <a:r>
              <a:rPr lang="sk-SK" sz="2400" b="1" i="1" dirty="0" smtClean="0"/>
              <a:t>protiútok </a:t>
            </a:r>
            <a:r>
              <a:rPr lang="sk-SK" sz="2400" dirty="0" smtClean="0"/>
              <a:t>(kričaním za kričanie)</a:t>
            </a:r>
          </a:p>
          <a:p>
            <a:pPr lvl="1"/>
            <a:r>
              <a:rPr lang="sk-SK" sz="2400" dirty="0" smtClean="0"/>
              <a:t>2) </a:t>
            </a:r>
            <a:r>
              <a:rPr lang="sk-SK" sz="2400" b="1" i="1" dirty="0" smtClean="0"/>
              <a:t>únik </a:t>
            </a:r>
            <a:r>
              <a:rPr lang="sk-SK" sz="2400" dirty="0" smtClean="0"/>
              <a:t>(záškoláctvo, školská fóbia, závislosti)</a:t>
            </a:r>
          </a:p>
          <a:p>
            <a:pPr lvl="1"/>
            <a:r>
              <a:rPr lang="sk-SK" sz="2400" dirty="0" smtClean="0"/>
              <a:t>3) </a:t>
            </a:r>
            <a:r>
              <a:rPr lang="sk-SK" sz="2400" b="1" i="1" dirty="0" smtClean="0"/>
              <a:t>averzia </a:t>
            </a:r>
            <a:r>
              <a:rPr lang="sk-SK" sz="2400" dirty="0" smtClean="0"/>
              <a:t>voči dospelým a autoritám</a:t>
            </a:r>
          </a:p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4AEB-4E5F-4B9F-9A37-639E0A92F37D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16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/>
              <a:t>S čím musí učiteľ počítať?</a:t>
            </a:r>
            <a:endParaRPr lang="sk-SK" sz="2400" dirty="0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b="1" dirty="0" smtClean="0">
                <a:latin typeface="+mn-lt"/>
              </a:rPr>
              <a:t>Pochopiť princíp fungovania problémového správania je polovica úspechu</a:t>
            </a:r>
          </a:p>
          <a:p>
            <a:r>
              <a:rPr lang="sk-SK" sz="2400" b="1" dirty="0" smtClean="0">
                <a:latin typeface="+mn-lt"/>
              </a:rPr>
              <a:t>Druhou polovicou je trpezlivosť pri korekcii tohto správania</a:t>
            </a:r>
          </a:p>
          <a:p>
            <a:r>
              <a:rPr lang="sk-SK" sz="2400" dirty="0" smtClean="0">
                <a:latin typeface="+mn-lt"/>
              </a:rPr>
              <a:t>OP = spôsob sociálneho učenia ktorý súvisí so socializáciou (premena biologického tvora na kultúrnu osobu – </a:t>
            </a:r>
            <a:r>
              <a:rPr lang="sk-SK" sz="2400" dirty="0" err="1" smtClean="0">
                <a:latin typeface="+mn-lt"/>
              </a:rPr>
              <a:t>Nakonečný</a:t>
            </a:r>
            <a:r>
              <a:rPr lang="sk-SK" sz="2400" dirty="0" smtClean="0">
                <a:latin typeface="+mn-lt"/>
              </a:rPr>
              <a:t>)</a:t>
            </a:r>
          </a:p>
          <a:p>
            <a:r>
              <a:rPr lang="sk-SK" sz="2400" dirty="0" smtClean="0">
                <a:latin typeface="+mn-lt"/>
              </a:rPr>
              <a:t>Je zodpovedný za problémové správanie</a:t>
            </a:r>
          </a:p>
          <a:p>
            <a:r>
              <a:rPr lang="sk-SK" sz="2400" dirty="0" smtClean="0">
                <a:latin typeface="+mn-lt"/>
              </a:rPr>
              <a:t>Funguje na princípe </a:t>
            </a:r>
            <a:r>
              <a:rPr lang="sk-SK" sz="2400" b="1" dirty="0" smtClean="0">
                <a:latin typeface="+mn-lt"/>
              </a:rPr>
              <a:t>odmeny </a:t>
            </a:r>
            <a:r>
              <a:rPr lang="sk-SK" sz="2400" dirty="0" smtClean="0">
                <a:latin typeface="+mn-lt"/>
              </a:rPr>
              <a:t>a </a:t>
            </a:r>
            <a:r>
              <a:rPr lang="sk-SK" sz="2400" b="1" dirty="0" smtClean="0">
                <a:latin typeface="+mn-lt"/>
              </a:rPr>
              <a:t>trestu</a:t>
            </a:r>
          </a:p>
          <a:p>
            <a:r>
              <a:rPr lang="sk-SK" sz="2400" dirty="0" smtClean="0">
                <a:latin typeface="+mn-lt"/>
              </a:rPr>
              <a:t>To správanie ktoré sa dieťaťu subjektívne a nezriedka nevedome spája s odmenou, má tendenciu dieťa potom </a:t>
            </a:r>
            <a:r>
              <a:rPr lang="sk-SK" sz="2400" b="1" dirty="0" smtClean="0">
                <a:latin typeface="+mn-lt"/>
              </a:rPr>
              <a:t>opakovať</a:t>
            </a:r>
          </a:p>
          <a:p>
            <a:r>
              <a:rPr lang="sk-SK" sz="2400" dirty="0" smtClean="0">
                <a:latin typeface="+mn-lt"/>
              </a:rPr>
              <a:t>To správanie, ktoré sa mu subjektívne spája s nejakou negatívnou sankciou má tendenciu </a:t>
            </a:r>
            <a:r>
              <a:rPr lang="sk-SK" sz="2400" b="1" dirty="0" smtClean="0">
                <a:latin typeface="+mn-lt"/>
              </a:rPr>
              <a:t>vyhasínať</a:t>
            </a:r>
            <a:endParaRPr lang="sk-SK" sz="2400" b="1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Operačné podmieňovanie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CBFB-2311-428E-8458-2F02A56638DF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2400" dirty="0" smtClean="0">
                <a:latin typeface="+mn-lt"/>
              </a:rPr>
              <a:t>V etape primárnej socializácie (cca od 2 do 6 roku života) – referenčnou osobu je rodič</a:t>
            </a:r>
          </a:p>
          <a:p>
            <a:r>
              <a:rPr lang="sk-SK" sz="2400" dirty="0" smtClean="0">
                <a:latin typeface="+mn-lt"/>
              </a:rPr>
              <a:t>Dieťa je od neho existenčne závislé (separačná úzkosť)</a:t>
            </a:r>
          </a:p>
          <a:p>
            <a:r>
              <a:rPr lang="sk-SK" sz="2400" dirty="0" smtClean="0">
                <a:latin typeface="+mn-lt"/>
              </a:rPr>
              <a:t>Tento rodič je tým, kto dáva spätnú väzbu o správaní svojho dieťaťa a tak kladie základy morálneho vedomia a konania</a:t>
            </a:r>
          </a:p>
          <a:p>
            <a:r>
              <a:rPr lang="sk-SK" sz="2400" b="1" dirty="0" smtClean="0">
                <a:latin typeface="+mn-lt"/>
              </a:rPr>
              <a:t>Položili ste si dakedy otázku, akí rodičia sme my – „</a:t>
            </a:r>
            <a:r>
              <a:rPr lang="sk-SK" sz="2400" b="1" dirty="0" err="1" smtClean="0">
                <a:latin typeface="+mn-lt"/>
              </a:rPr>
              <a:t>Husákove</a:t>
            </a:r>
            <a:r>
              <a:rPr lang="sk-SK" sz="2400" b="1" dirty="0" smtClean="0">
                <a:latin typeface="+mn-lt"/>
              </a:rPr>
              <a:t>“ deti? </a:t>
            </a:r>
            <a:r>
              <a:rPr lang="sk-SK" sz="2400" b="1" dirty="0" smtClean="0">
                <a:latin typeface="+mn-lt"/>
                <a:sym typeface="Wingdings" pitchFamily="2" charset="2"/>
              </a:rPr>
              <a:t></a:t>
            </a:r>
          </a:p>
          <a:p>
            <a:r>
              <a:rPr lang="sk-SK" sz="2400" dirty="0" smtClean="0">
                <a:latin typeface="+mn-lt"/>
                <a:sym typeface="Wingdings" pitchFamily="2" charset="2"/>
              </a:rPr>
              <a:t>Podnikatelia, </a:t>
            </a:r>
            <a:r>
              <a:rPr lang="sk-SK" sz="2400" dirty="0" err="1" smtClean="0">
                <a:latin typeface="+mn-lt"/>
                <a:sym typeface="Wingdings" pitchFamily="2" charset="2"/>
              </a:rPr>
              <a:t>menežéri</a:t>
            </a:r>
            <a:r>
              <a:rPr lang="sk-SK" sz="2400" dirty="0" smtClean="0">
                <a:latin typeface="+mn-lt"/>
                <a:sym typeface="Wingdings" pitchFamily="2" charset="2"/>
              </a:rPr>
              <a:t>, porevolučné manželstvá, zmena spoločenských hodnôt, možnosť cestovať, zakázané ovocie najviac chutí, oslabenie rodinných väzieb, kríza autority 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Socializácia a problémové správanie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03C-1AFB-47DC-9D2A-679191DD4DC8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5071872"/>
          </a:xfrm>
        </p:spPr>
        <p:txBody>
          <a:bodyPr>
            <a:normAutofit fontScale="85000" lnSpcReduction="20000"/>
          </a:bodyPr>
          <a:lstStyle/>
          <a:p>
            <a:r>
              <a:rPr lang="sk-SK" sz="2400" b="1" dirty="0" smtClean="0">
                <a:latin typeface="+mn-lt"/>
              </a:rPr>
              <a:t>V dôsledku nesprávnej alebo zanedbanej výchovy </a:t>
            </a:r>
            <a:r>
              <a:rPr lang="sk-SK" sz="2400" dirty="0" smtClean="0">
                <a:latin typeface="+mn-lt"/>
              </a:rPr>
              <a:t>(kedy vo výchove absentuje primeraná forma odmeny pre dieťa) sa stáva, že </a:t>
            </a:r>
            <a:r>
              <a:rPr lang="sk-SK" sz="2400" b="1" dirty="0" smtClean="0">
                <a:latin typeface="+mn-lt"/>
              </a:rPr>
              <a:t>dieťa si vyžaduje chýbajúcu odmenu </a:t>
            </a:r>
          </a:p>
          <a:p>
            <a:r>
              <a:rPr lang="sk-SK" sz="2400" dirty="0" smtClean="0">
                <a:latin typeface="+mn-lt"/>
              </a:rPr>
              <a:t>a to tým, že sa naučí upútať na seba pozornosť neželaným správaním. Vtedy </a:t>
            </a:r>
            <a:r>
              <a:rPr lang="sk-SK" sz="2400" b="1" dirty="0" smtClean="0">
                <a:latin typeface="+mn-lt"/>
              </a:rPr>
              <a:t>to, čo bolo pôvodne trestom sa pre dieťa stáva odmenou</a:t>
            </a:r>
            <a:r>
              <a:rPr lang="sk-SK" sz="2400" dirty="0" smtClean="0">
                <a:latin typeface="+mn-lt"/>
              </a:rPr>
              <a:t> </a:t>
            </a:r>
          </a:p>
          <a:p>
            <a:r>
              <a:rPr lang="sk-SK" sz="2400" dirty="0" smtClean="0">
                <a:latin typeface="+mn-lt"/>
              </a:rPr>
              <a:t>Naopak: absencia želateľných (pozitívnych) podnetov sa stáva vyšším a účinnejším trestom, ako pôvodné správanie rodiča ktoré si dieťa najprv ako trest vysvetľovalo. </a:t>
            </a:r>
          </a:p>
          <a:p>
            <a:r>
              <a:rPr lang="sk-SK" sz="2400" dirty="0" smtClean="0">
                <a:latin typeface="+mn-lt"/>
              </a:rPr>
              <a:t>Profesor </a:t>
            </a:r>
            <a:r>
              <a:rPr lang="sk-SK" sz="2400" dirty="0" err="1" smtClean="0">
                <a:latin typeface="+mn-lt"/>
              </a:rPr>
              <a:t>Říčan</a:t>
            </a:r>
            <a:r>
              <a:rPr lang="sk-SK" sz="2400" dirty="0" smtClean="0">
                <a:latin typeface="+mn-lt"/>
              </a:rPr>
              <a:t> hovorí, že dochádza k stavu, kedy sa dieťa začína riadiť pravidlom: </a:t>
            </a:r>
            <a:r>
              <a:rPr lang="sk-SK" sz="2400" b="1" i="1" dirty="0" smtClean="0">
                <a:latin typeface="+mn-lt"/>
              </a:rPr>
              <a:t>„Keď už ma nechceš pohladiť, tak ma aspoň kopni, len si ma už prosím všimni!“</a:t>
            </a:r>
            <a:r>
              <a:rPr lang="sk-SK" sz="2400" b="1" dirty="0" smtClean="0">
                <a:latin typeface="+mn-lt"/>
              </a:rPr>
              <a:t> </a:t>
            </a:r>
          </a:p>
          <a:p>
            <a:r>
              <a:rPr lang="sk-SK" sz="2400" dirty="0" smtClean="0">
                <a:latin typeface="+mn-lt"/>
              </a:rPr>
              <a:t>To, čo nás môže zarážať, je skúsenosť, že v mnohých ťažších prípadoch prejavov neželateľnej formy správania dieťa nereaguje pozitívne na rozumné dohováranie zo strany učiteľa. </a:t>
            </a:r>
          </a:p>
          <a:p>
            <a:r>
              <a:rPr lang="sk-SK" sz="2400" dirty="0" smtClean="0">
                <a:latin typeface="+mn-lt"/>
              </a:rPr>
              <a:t>Je to práve preto, že správanie dieťaťa je podmienené nevedomými motívmi, ktoré nie je schopné verbalizovať</a:t>
            </a:r>
          </a:p>
          <a:p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Socializácia a problémové správanie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AC0A-7E5F-4E7A-8DCF-96D2493EC57B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SOM (bez ohľadu na poradie):</a:t>
            </a:r>
          </a:p>
          <a:p>
            <a:pPr lvl="1"/>
            <a:r>
              <a:rPr lang="sk-SK" sz="2400" dirty="0" smtClean="0">
                <a:latin typeface="+mn-lt"/>
              </a:rPr>
              <a:t>Božie dieťa a konvertita</a:t>
            </a:r>
          </a:p>
          <a:p>
            <a:pPr lvl="1"/>
            <a:r>
              <a:rPr lang="sk-SK" sz="2400" dirty="0" smtClean="0">
                <a:latin typeface="+mn-lt"/>
              </a:rPr>
              <a:t>Manžel a otec (dcérka Monika 3 roky, dcérka </a:t>
            </a:r>
            <a:r>
              <a:rPr lang="sk-SK" sz="2400" dirty="0" err="1" smtClean="0">
                <a:latin typeface="+mn-lt"/>
              </a:rPr>
              <a:t>Danielka</a:t>
            </a:r>
            <a:r>
              <a:rPr lang="sk-SK" sz="2400" dirty="0" smtClean="0">
                <a:latin typeface="+mn-lt"/>
              </a:rPr>
              <a:t> je od predošlej nedele v nebi)</a:t>
            </a:r>
          </a:p>
          <a:p>
            <a:pPr lvl="1"/>
            <a:r>
              <a:rPr lang="sk-SK" sz="2400" dirty="0" smtClean="0">
                <a:latin typeface="+mn-lt"/>
              </a:rPr>
              <a:t>Salezián spolupracovník (na spôsob tretieho rádu)</a:t>
            </a:r>
          </a:p>
          <a:p>
            <a:pPr lvl="1"/>
            <a:r>
              <a:rPr lang="sk-SK" sz="2400" dirty="0" smtClean="0">
                <a:latin typeface="+mn-lt"/>
              </a:rPr>
              <a:t>Učiteľ (GSU – rímskokatolícke náboženstvo a psychológia) – 6+3 roky</a:t>
            </a:r>
          </a:p>
          <a:p>
            <a:pPr lvl="1"/>
            <a:r>
              <a:rPr lang="sk-SK" sz="2400" dirty="0" smtClean="0">
                <a:latin typeface="+mn-lt"/>
              </a:rPr>
              <a:t>Odborne asistujem na TFTU – didaktika náboženstva a </a:t>
            </a:r>
            <a:r>
              <a:rPr lang="sk-SK" sz="2400" dirty="0" err="1" smtClean="0">
                <a:latin typeface="+mn-lt"/>
              </a:rPr>
              <a:t>katechetika</a:t>
            </a:r>
            <a:r>
              <a:rPr lang="sk-SK" sz="2400" dirty="0" smtClean="0">
                <a:latin typeface="+mn-lt"/>
              </a:rPr>
              <a:t>, kresťanská pedagogika a pedagogická psychológia</a:t>
            </a:r>
          </a:p>
          <a:p>
            <a:pPr lvl="1"/>
            <a:endParaRPr lang="sk-SK" sz="2400" dirty="0" smtClean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S kým máte do činenia? Alebo... Asi sa patrí predstaviť sa </a:t>
            </a:r>
            <a:r>
              <a:rPr lang="sk-SK" sz="2400" dirty="0" smtClean="0">
                <a:latin typeface="+mn-lt"/>
                <a:sym typeface="Wingdings" pitchFamily="2" charset="2"/>
              </a:rPr>
              <a:t>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9FF-C549-4AB5-82FF-2CFEA2B14008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sk-SK" sz="2400" b="1" dirty="0" smtClean="0">
                <a:latin typeface="+mn-lt"/>
              </a:rPr>
              <a:t>zámerne, pomaly a s trpezlivosťou prispôsobovať vo výchovnom kontexte svoje správanie tak, aby sme čo najviac zvýšili pravdepodobnosť, že dôjde k očakávanej zmene správania u dieťaťa</a:t>
            </a:r>
            <a:endParaRPr lang="sk-SK" sz="2400" dirty="0" smtClean="0">
              <a:latin typeface="+mn-lt"/>
            </a:endParaRPr>
          </a:p>
          <a:p>
            <a:r>
              <a:rPr lang="sk-SK" sz="2400" dirty="0" smtClean="0">
                <a:latin typeface="+mn-lt"/>
              </a:rPr>
              <a:t>Pokiaľ nejde o diagnostikovanú poruchu správania ale len o prevrátenie princípu odmeny a trestu...dá sa správanie postupne, po malých krokoch modifikovať.</a:t>
            </a:r>
          </a:p>
          <a:p>
            <a:r>
              <a:rPr lang="sk-SK" sz="2400" dirty="0" smtClean="0">
                <a:latin typeface="+mn-lt"/>
              </a:rPr>
              <a:t>Zjednodušene: </a:t>
            </a:r>
            <a:r>
              <a:rPr lang="sk-SK" sz="2400" b="1" i="1" dirty="0" smtClean="0">
                <a:latin typeface="+mn-lt"/>
              </a:rPr>
              <a:t>je potrebné pomenovať motívy (teda odmenu!), prečo dieťa uprednostňuje nelegálne formy správania a systematicky mu túto odmenu odňať a naopak ak sa mu podarí reagovať tak, ako to od neho očakávame, mu toto správanie patrične odmeniť</a:t>
            </a:r>
          </a:p>
          <a:p>
            <a:r>
              <a:rPr lang="sk-SK" sz="2400" dirty="0" smtClean="0">
                <a:latin typeface="+mn-lt"/>
              </a:rPr>
              <a:t>To znamená že odmeniť tak, aby to dieťa vnímalo ako odmenu/potrestať tak aby to dieťa vnímalo ako trest (je papier domov doporučene o </a:t>
            </a:r>
            <a:r>
              <a:rPr lang="sk-SK" sz="2400" dirty="0" err="1" smtClean="0">
                <a:latin typeface="+mn-lt"/>
              </a:rPr>
              <a:t>napomienke</a:t>
            </a:r>
            <a:r>
              <a:rPr lang="sk-SK" sz="2400" dirty="0" smtClean="0">
                <a:latin typeface="+mn-lt"/>
              </a:rPr>
              <a:t>/pokarhaní naozaj trestom?)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Modifikácia správania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737C-58D4-4864-836D-9E40E932FE76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2400" dirty="0" smtClean="0">
                <a:latin typeface="+mn-lt"/>
              </a:rPr>
              <a:t>Slovenská legislatíva neumožňuje poslať dieťa „za dvere“, pretože podľa zákona je počas hodiny vyučujúci za dieťa právne zodpovedný!!! </a:t>
            </a:r>
          </a:p>
          <a:p>
            <a:r>
              <a:rPr lang="sk-SK" sz="2400" dirty="0" smtClean="0">
                <a:latin typeface="+mn-lt"/>
              </a:rPr>
              <a:t>Je však možné po predošlej dohode poslať dieťa do miestnosti na to vopred určenej, kde má istý čas povinnosť zostať so službukonajúcim pedagogickým zamestnancom </a:t>
            </a:r>
          </a:p>
          <a:p>
            <a:r>
              <a:rPr lang="sk-SK" sz="2400" dirty="0" smtClean="0">
                <a:latin typeface="+mn-lt"/>
              </a:rPr>
              <a:t>napríklad sa bežne stáva, že je dieťa poslané k riaditeľke školy, kde má prikázané ticho sedieť. </a:t>
            </a:r>
          </a:p>
          <a:p>
            <a:r>
              <a:rPr lang="sk-SK" sz="2400" dirty="0" smtClean="0">
                <a:latin typeface="+mn-lt"/>
              </a:rPr>
              <a:t>Keďže toto je dieťaťom intenzívne vnímané ako forma trestu, pretože mu bolo vzaté obecenstvo, nebude na základe pedagogickopsychologických výskumov dlho trvať a dieťa sa po zrelom uvážení vráti do triedy. </a:t>
            </a:r>
          </a:p>
          <a:p>
            <a:r>
              <a:rPr lang="sk-SK" sz="2400" dirty="0" smtClean="0">
                <a:latin typeface="+mn-lt"/>
              </a:rPr>
              <a:t>To je aj argument proti tým, ktorí namietajú, že vylúčiť dieťa z triedy znamená, obrať ho o vedomosti, ktoré boli zatiaľ na hodine odučené.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Napríklad: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214D-DFA2-48A0-BB7F-7EADCFCEC03E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dirty="0" smtClean="0">
                <a:latin typeface="+mn-lt"/>
              </a:rPr>
              <a:t>Sú hlavne spoločenského charakteru </a:t>
            </a:r>
          </a:p>
          <a:p>
            <a:r>
              <a:rPr lang="sk-SK" sz="2400" dirty="0" smtClean="0"/>
              <a:t>Priveľká zodpovednosť sa kladie na interakciu U-Ž bez previazanosti na modifikáciu prostredia</a:t>
            </a:r>
            <a:endParaRPr lang="sk-SK" sz="2400" dirty="0" smtClean="0">
              <a:latin typeface="+mn-lt"/>
            </a:endParaRPr>
          </a:p>
          <a:p>
            <a:r>
              <a:rPr lang="sk-SK" sz="2400" dirty="0" smtClean="0">
                <a:latin typeface="+mn-lt"/>
              </a:rPr>
              <a:t>Škola často nemá pestrý </a:t>
            </a:r>
            <a:r>
              <a:rPr lang="sk-SK" sz="2400" dirty="0" err="1" smtClean="0">
                <a:latin typeface="+mn-lt"/>
              </a:rPr>
              <a:t>diapazón</a:t>
            </a:r>
            <a:r>
              <a:rPr lang="sk-SK" sz="2400" dirty="0" smtClean="0">
                <a:latin typeface="+mn-lt"/>
              </a:rPr>
              <a:t> účinných postupov odmien a trestov</a:t>
            </a:r>
          </a:p>
          <a:p>
            <a:r>
              <a:rPr lang="sk-SK" sz="2400" dirty="0" smtClean="0">
                <a:latin typeface="+mn-lt"/>
              </a:rPr>
              <a:t>Nefunguje kvalitný systém poradenských služieb škole (finančný aj mentálny problém, kedy pre psychológa učiteľ nie je partner a nerozumie prostrediu školy)</a:t>
            </a:r>
          </a:p>
          <a:p>
            <a:r>
              <a:rPr lang="sk-SK" sz="2400" dirty="0" smtClean="0">
                <a:latin typeface="+mn-lt"/>
              </a:rPr>
              <a:t>Súvisia najmä s postavením školy a edukácie v spoločnosti</a:t>
            </a:r>
          </a:p>
          <a:p>
            <a:r>
              <a:rPr lang="sk-SK" sz="2400" dirty="0" smtClean="0">
                <a:latin typeface="+mn-lt"/>
              </a:rPr>
              <a:t>A so školskou a vzdelávacou politikou na SVK (vo vyspelých demokraciách EU sa viac rešpektujú pravidlá a škola  má aj páky na to ako odňať účinne výhodu žiakovi za ich porušenie)</a:t>
            </a:r>
          </a:p>
          <a:p>
            <a:r>
              <a:rPr lang="sk-SK" sz="2400" dirty="0" smtClean="0">
                <a:latin typeface="+mn-lt"/>
              </a:rPr>
              <a:t>Výzva pre profesijnú angažovanosť do budúcnosti?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„Námietky“ slovenskej školy: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29A-1C87-45CC-BCF8-1CF14C859E54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Otázky?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B395-4AA1-4784-93D4-6C661827F394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525963"/>
          </a:xfrm>
        </p:spPr>
        <p:txBody>
          <a:bodyPr>
            <a:normAutofit/>
          </a:bodyPr>
          <a:lstStyle/>
          <a:p>
            <a:r>
              <a:rPr lang="sk-SK" sz="2400" dirty="0" smtClean="0"/>
              <a:t>FONTANA, D.: </a:t>
            </a:r>
            <a:r>
              <a:rPr lang="sk-SK" sz="2400" i="1" dirty="0" err="1" smtClean="0"/>
              <a:t>Psychologie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ve</a:t>
            </a:r>
            <a:r>
              <a:rPr lang="sk-SK" sz="2400" i="1" dirty="0" smtClean="0"/>
              <a:t> školní praxi.</a:t>
            </a:r>
            <a:r>
              <a:rPr lang="sk-SK" sz="2400" dirty="0" smtClean="0"/>
              <a:t> Praha : 	Portál, 2003. 283 s.</a:t>
            </a:r>
          </a:p>
          <a:p>
            <a:r>
              <a:rPr lang="sk-SK" sz="2400" dirty="0" smtClean="0"/>
              <a:t>HELUS, Z.: </a:t>
            </a:r>
            <a:r>
              <a:rPr lang="sk-SK" sz="2400" i="1" dirty="0" err="1" smtClean="0"/>
              <a:t>Sociální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psychologie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pro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pedagogy</a:t>
            </a:r>
            <a:r>
              <a:rPr lang="sk-SK" sz="2400" i="1" dirty="0" smtClean="0"/>
              <a:t>.</a:t>
            </a:r>
            <a:r>
              <a:rPr lang="sk-SK" sz="2400" dirty="0" smtClean="0"/>
              <a:t> 	Praha : </a:t>
            </a:r>
            <a:r>
              <a:rPr lang="sk-SK" sz="2400" dirty="0" err="1" smtClean="0"/>
              <a:t>Grada</a:t>
            </a:r>
            <a:r>
              <a:rPr lang="sk-SK" sz="2400" dirty="0" smtClean="0"/>
              <a:t>, 2007. 280 s.</a:t>
            </a:r>
          </a:p>
          <a:p>
            <a:r>
              <a:rPr lang="sk-SK" sz="2400" dirty="0" smtClean="0"/>
              <a:t>KALHOUST, Z. – OBST, O.: </a:t>
            </a:r>
            <a:r>
              <a:rPr lang="sk-SK" sz="2400" i="1" dirty="0" smtClean="0"/>
              <a:t>Školní didaktika.</a:t>
            </a:r>
            <a:r>
              <a:rPr lang="sk-SK" sz="2400" dirty="0" smtClean="0"/>
              <a:t> Praha : 	Portál, 2002. 448 s.</a:t>
            </a:r>
          </a:p>
          <a:p>
            <a:r>
              <a:rPr lang="sk-SK" sz="2400" dirty="0" smtClean="0"/>
              <a:t>ŘÍČAN, P.: </a:t>
            </a:r>
            <a:r>
              <a:rPr lang="sk-SK" sz="2400" i="1" dirty="0" smtClean="0"/>
              <a:t>Cesta </a:t>
            </a:r>
            <a:r>
              <a:rPr lang="sk-SK" sz="2400" i="1" dirty="0" err="1" smtClean="0"/>
              <a:t>životem</a:t>
            </a:r>
            <a:r>
              <a:rPr lang="sk-SK" sz="2400" i="1" dirty="0" smtClean="0"/>
              <a:t>.</a:t>
            </a:r>
            <a:r>
              <a:rPr lang="sk-SK" sz="2400" dirty="0" smtClean="0"/>
              <a:t> Praha : Portál, 2009. 390 s.</a:t>
            </a:r>
          </a:p>
          <a:p>
            <a:r>
              <a:rPr lang="sk-SK" sz="2400" dirty="0" smtClean="0"/>
              <a:t>TUREK, I.: </a:t>
            </a:r>
            <a:r>
              <a:rPr lang="sk-SK" sz="2400" i="1" dirty="0" smtClean="0"/>
              <a:t>Didaktika.</a:t>
            </a:r>
            <a:r>
              <a:rPr lang="sk-SK" sz="2400" dirty="0" smtClean="0"/>
              <a:t> Bratislava : </a:t>
            </a:r>
            <a:r>
              <a:rPr lang="sk-SK" sz="2400" dirty="0" err="1" smtClean="0"/>
              <a:t>Iura</a:t>
            </a:r>
            <a:r>
              <a:rPr lang="sk-SK" sz="2400" dirty="0" smtClean="0"/>
              <a:t> </a:t>
            </a:r>
            <a:r>
              <a:rPr lang="sk-SK" sz="2400" dirty="0" err="1" smtClean="0"/>
              <a:t>Edition</a:t>
            </a:r>
            <a:r>
              <a:rPr lang="sk-SK" sz="2400" dirty="0" smtClean="0"/>
              <a:t>, 2008. 	596 s.</a:t>
            </a:r>
            <a:endParaRPr lang="sk-SK" sz="240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22DF-CA2C-4DED-AE85-90744ABD0F4D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24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a odporúčaná literatúra</a:t>
            </a:r>
            <a:endParaRPr lang="sk-SK" dirty="0"/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Ďakujem za pozornosť </a:t>
            </a:r>
            <a:r>
              <a:rPr lang="sk-SK" sz="2400" dirty="0" smtClean="0">
                <a:latin typeface="+mn-lt"/>
                <a:sym typeface="Wingdings" pitchFamily="2" charset="2"/>
              </a:rPr>
              <a:t>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sz="240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D2F0-0430-4EB2-BABC-3349B8398601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Nebude to o:</a:t>
            </a:r>
          </a:p>
          <a:p>
            <a:pPr lvl="1"/>
            <a:r>
              <a:rPr lang="sk-SK" sz="2400" dirty="0" smtClean="0">
                <a:latin typeface="+mn-lt"/>
              </a:rPr>
              <a:t>zázračných riešeniach</a:t>
            </a:r>
          </a:p>
          <a:p>
            <a:pPr lvl="1"/>
            <a:r>
              <a:rPr lang="sk-SK" sz="2400" dirty="0" err="1" smtClean="0">
                <a:latin typeface="+mn-lt"/>
              </a:rPr>
              <a:t>arabelinom</a:t>
            </a:r>
            <a:r>
              <a:rPr lang="sk-SK" sz="2400" dirty="0" smtClean="0">
                <a:latin typeface="+mn-lt"/>
              </a:rPr>
              <a:t> prsteni</a:t>
            </a:r>
          </a:p>
          <a:p>
            <a:pPr lvl="1"/>
            <a:r>
              <a:rPr lang="sk-SK" sz="2400" dirty="0" smtClean="0">
                <a:latin typeface="+mn-lt"/>
              </a:rPr>
              <a:t>ani o čarovnom prútiku</a:t>
            </a:r>
          </a:p>
          <a:p>
            <a:pPr lvl="1"/>
            <a:endParaRPr lang="sk-SK" sz="2400" dirty="0" smtClean="0">
              <a:latin typeface="+mn-lt"/>
            </a:endParaRPr>
          </a:p>
          <a:p>
            <a:pPr lvl="1">
              <a:buNone/>
            </a:pPr>
            <a:r>
              <a:rPr lang="sk-SK" sz="2400" dirty="0" smtClean="0">
                <a:latin typeface="+mn-lt"/>
              </a:rPr>
              <a:t>Ale jednoducho sa so všetkými chcem podeliť </a:t>
            </a:r>
          </a:p>
          <a:p>
            <a:pPr lvl="1"/>
            <a:r>
              <a:rPr lang="sk-SK" sz="2400" dirty="0" smtClean="0">
                <a:latin typeface="+mn-lt"/>
              </a:rPr>
              <a:t>Pretože verím, že Boh má každú naoko neriešiteľnú situáciu pevne pod kontrolou</a:t>
            </a:r>
          </a:p>
          <a:p>
            <a:pPr lvl="1"/>
            <a:r>
              <a:rPr lang="sk-SK" sz="2400" dirty="0" smtClean="0">
                <a:latin typeface="+mn-lt"/>
              </a:rPr>
              <a:t>Pretože mám taký dar nevzdávať sa a zvoliť si vždy tú ťažšiu cestu (aj keď si potom pofrflem </a:t>
            </a:r>
            <a:r>
              <a:rPr lang="sk-SK" sz="2400" dirty="0" smtClean="0">
                <a:latin typeface="+mn-lt"/>
                <a:sym typeface="Wingdings" pitchFamily="2" charset="2"/>
              </a:rPr>
              <a:t></a:t>
            </a:r>
            <a:r>
              <a:rPr lang="sk-SK" sz="2400" dirty="0" smtClean="0">
                <a:latin typeface="+mn-lt"/>
              </a:rPr>
              <a:t>)</a:t>
            </a:r>
          </a:p>
          <a:p>
            <a:pPr lvl="1"/>
            <a:r>
              <a:rPr lang="sk-SK" sz="2400" dirty="0" smtClean="0">
                <a:latin typeface="+mn-lt"/>
              </a:rPr>
              <a:t>Že sa dá prežiť – a to aj v škole za katedrou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O čom to dnes (ne)bude?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F783-C878-447C-A55C-9A01DE78D5A1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dnes  učiteľ akéhokoľvek predmetu nie je veľmi v lichotivej situácii </a:t>
            </a:r>
          </a:p>
          <a:p>
            <a:r>
              <a:rPr lang="sk-SK" sz="2400" dirty="0" smtClean="0">
                <a:latin typeface="+mn-lt"/>
              </a:rPr>
              <a:t>A deti (zámerne nehovorím žiaci/študenti) zväčša nemajú veľmi chuť študovať</a:t>
            </a:r>
          </a:p>
          <a:p>
            <a:r>
              <a:rPr lang="sk-SK" sz="2400" dirty="0" smtClean="0">
                <a:latin typeface="+mn-lt"/>
              </a:rPr>
              <a:t>Študent je predsa z latinského </a:t>
            </a:r>
            <a:r>
              <a:rPr lang="sk-SK" sz="2400" dirty="0" err="1" smtClean="0">
                <a:latin typeface="+mn-lt"/>
              </a:rPr>
              <a:t>studiare</a:t>
            </a:r>
            <a:r>
              <a:rPr lang="sk-SK" sz="2400" dirty="0" smtClean="0">
                <a:latin typeface="+mn-lt"/>
              </a:rPr>
              <a:t> – namáhať sa - a komu sa dnes chce sa namáhať? </a:t>
            </a:r>
            <a:r>
              <a:rPr lang="sk-SK" sz="2400" dirty="0" smtClean="0">
                <a:latin typeface="+mn-lt"/>
                <a:sym typeface="Wingdings" pitchFamily="2" charset="2"/>
              </a:rPr>
              <a:t></a:t>
            </a:r>
          </a:p>
          <a:p>
            <a:r>
              <a:rPr lang="sk-SK" sz="2400" dirty="0" smtClean="0">
                <a:latin typeface="+mn-lt"/>
                <a:sym typeface="Wingdings" pitchFamily="2" charset="2"/>
              </a:rPr>
              <a:t>Školský systém na SVK je tomuto prispôsobený</a:t>
            </a:r>
          </a:p>
          <a:p>
            <a:r>
              <a:rPr lang="sk-SK" sz="2400" dirty="0" smtClean="0">
                <a:latin typeface="+mn-lt"/>
                <a:sym typeface="Wingdings" pitchFamily="2" charset="2"/>
              </a:rPr>
              <a:t>Dobrá správa je že to nie je patová situácia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Od „populistického“ úvodu – in </a:t>
            </a:r>
            <a:r>
              <a:rPr lang="sk-SK" sz="2400" dirty="0" err="1" smtClean="0">
                <a:latin typeface="+mn-lt"/>
              </a:rPr>
              <a:t>medias</a:t>
            </a:r>
            <a:r>
              <a:rPr lang="sk-SK" sz="2400" dirty="0" smtClean="0">
                <a:latin typeface="+mn-lt"/>
              </a:rPr>
              <a:t> </a:t>
            </a:r>
            <a:r>
              <a:rPr lang="sk-SK" sz="2400" dirty="0" err="1" smtClean="0">
                <a:latin typeface="+mn-lt"/>
              </a:rPr>
              <a:t>res</a:t>
            </a:r>
            <a:r>
              <a:rPr lang="sk-SK" sz="2400" dirty="0" smtClean="0">
                <a:latin typeface="+mn-lt"/>
              </a:rPr>
              <a:t> 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5A58-802E-4895-BD64-C093A6462885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400" dirty="0" smtClean="0">
                <a:latin typeface="+mn-lt"/>
              </a:rPr>
              <a:t>Kresťania majú v súčasnej dobe v oblasti výchovy výhody, ktoré by im hocikto „normálny“ :–P závidel</a:t>
            </a:r>
          </a:p>
          <a:p>
            <a:pPr lvl="1"/>
            <a:r>
              <a:rPr lang="sk-SK" sz="2400" dirty="0" smtClean="0">
                <a:latin typeface="+mn-lt"/>
              </a:rPr>
              <a:t>a) </a:t>
            </a:r>
            <a:r>
              <a:rPr lang="sk-SK" sz="2400" b="1" dirty="0" smtClean="0">
                <a:latin typeface="+mn-lt"/>
              </a:rPr>
              <a:t>osobnostná zrelosť </a:t>
            </a:r>
            <a:r>
              <a:rPr lang="sk-SK" sz="2400" dirty="0" smtClean="0">
                <a:latin typeface="+mn-lt"/>
              </a:rPr>
              <a:t>nebývalých rozmerov</a:t>
            </a:r>
          </a:p>
          <a:p>
            <a:pPr lvl="1"/>
            <a:r>
              <a:rPr lang="sk-SK" sz="2400" dirty="0" smtClean="0">
                <a:latin typeface="+mn-lt"/>
              </a:rPr>
              <a:t>b) </a:t>
            </a:r>
            <a:r>
              <a:rPr lang="sk-SK" sz="2400" b="1" dirty="0" smtClean="0">
                <a:latin typeface="+mn-lt"/>
              </a:rPr>
              <a:t>vnútorná stabilita </a:t>
            </a:r>
            <a:r>
              <a:rPr lang="sk-SK" sz="2400" dirty="0" smtClean="0">
                <a:latin typeface="+mn-lt"/>
              </a:rPr>
              <a:t>živená duchovným životom</a:t>
            </a:r>
          </a:p>
          <a:p>
            <a:pPr lvl="1"/>
            <a:r>
              <a:rPr lang="sk-SK" sz="2400" dirty="0" smtClean="0">
                <a:latin typeface="+mn-lt"/>
              </a:rPr>
              <a:t>c) </a:t>
            </a:r>
            <a:r>
              <a:rPr lang="sk-SK" sz="2400" b="1" dirty="0" smtClean="0">
                <a:latin typeface="+mn-lt"/>
              </a:rPr>
              <a:t>jasná hodnotová orientácia </a:t>
            </a:r>
            <a:r>
              <a:rPr lang="sk-SK" sz="2400" dirty="0" smtClean="0">
                <a:latin typeface="+mn-lt"/>
              </a:rPr>
              <a:t>schopná odolávať morálnemu relativizmu postmoderny (hodnoty sú dôležitý regulátor správania)</a:t>
            </a:r>
          </a:p>
          <a:p>
            <a:pPr lvl="1"/>
            <a:r>
              <a:rPr lang="sk-SK" sz="2400" dirty="0" smtClean="0">
                <a:latin typeface="+mn-lt"/>
              </a:rPr>
              <a:t>d) bez obáv </a:t>
            </a:r>
            <a:r>
              <a:rPr lang="sk-SK" sz="2400" b="1" dirty="0" smtClean="0">
                <a:latin typeface="+mn-lt"/>
              </a:rPr>
              <a:t>môžu a majú byť vzorom </a:t>
            </a:r>
            <a:r>
              <a:rPr lang="sk-SK" sz="2400" dirty="0" smtClean="0">
                <a:latin typeface="+mn-lt"/>
              </a:rPr>
              <a:t>s ktorým sa dá identifikovať sa v procese socializácie</a:t>
            </a:r>
          </a:p>
          <a:p>
            <a:pPr lvl="1"/>
            <a:r>
              <a:rPr lang="sk-SK" sz="2400" dirty="0" smtClean="0">
                <a:latin typeface="+mn-lt"/>
              </a:rPr>
              <a:t>e) </a:t>
            </a:r>
            <a:r>
              <a:rPr lang="sk-SK" sz="2400" b="1" dirty="0" smtClean="0">
                <a:latin typeface="+mn-lt"/>
              </a:rPr>
              <a:t>BOŽIA MILOSŤ a ZÁŠTITA spoločenstva Cirkvi</a:t>
            </a:r>
          </a:p>
          <a:p>
            <a:pPr lvl="1">
              <a:buNone/>
            </a:pPr>
            <a:r>
              <a:rPr lang="sk-SK" sz="2400" dirty="0" smtClean="0">
                <a:latin typeface="+mn-lt"/>
              </a:rPr>
              <a:t>Preto sa pre nás </a:t>
            </a:r>
            <a:r>
              <a:rPr lang="sk-SK" sz="2400" b="1" dirty="0" smtClean="0">
                <a:latin typeface="+mn-lt"/>
              </a:rPr>
              <a:t>výchova postavená do služby spásy stáva dvíhaním, obranou dôstojnosti človeka a nástrojom uzdravenia ľudskej spoločnosti</a:t>
            </a:r>
          </a:p>
          <a:p>
            <a:pPr lvl="1"/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Už ste si dakedy uvedomili???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2565-595D-48DE-A314-438DE5778240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Nikto „normálny“ nespochybňuje potrebu autority</a:t>
            </a:r>
          </a:p>
          <a:p>
            <a:r>
              <a:rPr lang="sk-SK" sz="2400" dirty="0" smtClean="0">
                <a:latin typeface="+mn-lt"/>
              </a:rPr>
              <a:t>Sociálna psychológia: v skupine neznámych ľudí sociálna rola vodcu sa vytvorí ako prvá – </a:t>
            </a:r>
            <a:r>
              <a:rPr lang="sk-SK" sz="2400" dirty="0" smtClean="0">
                <a:latin typeface="+mn-lt"/>
              </a:rPr>
              <a:t>spontánne, </a:t>
            </a:r>
            <a:endParaRPr lang="sk-SK" sz="2400" dirty="0" smtClean="0">
              <a:latin typeface="+mn-lt"/>
            </a:endParaRPr>
          </a:p>
          <a:p>
            <a:pPr lvl="1"/>
            <a:r>
              <a:rPr lang="sk-SK" sz="2200" dirty="0" smtClean="0">
                <a:latin typeface="+mn-lt"/>
              </a:rPr>
              <a:t>alebo sa dakto sám so súhlasom druhých menuje alebo je dakto do nej dotlačený zvyškom</a:t>
            </a:r>
          </a:p>
          <a:p>
            <a:pPr lvl="1">
              <a:buNone/>
            </a:pPr>
            <a:r>
              <a:rPr lang="sk-SK" sz="2400" dirty="0" smtClean="0">
                <a:latin typeface="+mn-lt"/>
              </a:rPr>
              <a:t>Problémom skôr je, že autorita nezvláda citlivo reagovať na zmenené podmienky doby a spoločnosti (a kto sa neprispôsobí „neprežije“)</a:t>
            </a:r>
          </a:p>
          <a:p>
            <a:pPr lvl="1">
              <a:buNone/>
            </a:pPr>
            <a:r>
              <a:rPr lang="sk-SK" sz="2400" dirty="0" smtClean="0">
                <a:latin typeface="+mn-lt"/>
              </a:rPr>
              <a:t>Ani spoločnosť nevie zaujať konštruktívny postoj k autorite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Autorita tvárou v tvár kríze autority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7B5C-F5D9-43CF-A18A-039D8CBB5DE8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latin typeface="+mn-lt"/>
              </a:rPr>
              <a:t>Učiteľ alebo je autorita, alebo nie je učiteľ</a:t>
            </a:r>
          </a:p>
          <a:p>
            <a:r>
              <a:rPr lang="sk-SK" sz="2400" dirty="0" smtClean="0">
                <a:latin typeface="+mn-lt"/>
              </a:rPr>
              <a:t>Autorita  vo výchove sa nesmie zameniť za  moc! </a:t>
            </a:r>
          </a:p>
          <a:p>
            <a:r>
              <a:rPr lang="sk-SK" sz="2400" dirty="0" smtClean="0">
                <a:latin typeface="+mn-lt"/>
              </a:rPr>
              <a:t>Autorita počíta so slobodou a jedinečnosťou osobnosti vychovávaného</a:t>
            </a:r>
          </a:p>
          <a:p>
            <a:pPr lvl="1"/>
            <a:r>
              <a:rPr lang="sk-SK" sz="1800" dirty="0" smtClean="0">
                <a:latin typeface="+mn-lt"/>
              </a:rPr>
              <a:t>Niektoré </a:t>
            </a:r>
            <a:r>
              <a:rPr lang="sk-SK" sz="1800" dirty="0" smtClean="0">
                <a:latin typeface="+mn-lt"/>
              </a:rPr>
              <a:t>panie/páni katechétky/i </a:t>
            </a:r>
            <a:r>
              <a:rPr lang="sk-SK" sz="1800" dirty="0" smtClean="0">
                <a:latin typeface="+mn-lt"/>
              </a:rPr>
              <a:t>manipulujú s deťmi, lebo je za tým ich psychika (kompenzačné mechanizmy, neurózy...) ale nevedia byť zrelou autoritou</a:t>
            </a:r>
          </a:p>
          <a:p>
            <a:r>
              <a:rPr lang="sk-SK" sz="2400" dirty="0" smtClean="0">
                <a:latin typeface="+mn-lt"/>
              </a:rPr>
              <a:t>Autorita hľadá dobro druhého (aj keď ten druhý ho nie vždy chce vidieť)</a:t>
            </a:r>
          </a:p>
          <a:p>
            <a:r>
              <a:rPr lang="sk-SK" sz="2400" b="1" dirty="0" smtClean="0"/>
              <a:t>Slúži na zabezpečenie optimálnych podmienok edukácie</a:t>
            </a:r>
            <a:endParaRPr lang="sk-SK" sz="2400" b="1" dirty="0" smtClean="0">
              <a:latin typeface="+mn-lt"/>
            </a:endParaRPr>
          </a:p>
          <a:p>
            <a:r>
              <a:rPr lang="sk-SK" sz="2400" dirty="0" smtClean="0">
                <a:latin typeface="+mn-lt"/>
              </a:rPr>
              <a:t>Rozlišujeme formálnu a neformálnu autoritu</a:t>
            </a:r>
            <a:endParaRPr lang="sk-SK" sz="2400" dirty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n-lt"/>
              </a:rPr>
              <a:t>Učiteľ je autorita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105-2B6D-46B5-83E7-28F928991AFB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latin typeface="+mn-lt"/>
              </a:rPr>
              <a:t>Formálna </a:t>
            </a:r>
            <a:r>
              <a:rPr lang="sk-SK" sz="2400" dirty="0" smtClean="0">
                <a:latin typeface="+mn-lt"/>
              </a:rPr>
              <a:t>– každý učiteľ má reálnu zodpovednosť za žiakov – tá je podložená aj legislatívne</a:t>
            </a:r>
          </a:p>
          <a:p>
            <a:r>
              <a:rPr lang="sk-SK" sz="2400" dirty="0" smtClean="0">
                <a:latin typeface="+mn-lt"/>
              </a:rPr>
              <a:t>Má istý pripísaný spoločenský status – aj keď je spoločensky nízky, ovplyvňuje  životy žiakov a z pohľadu školského prostredia zďaleka nemusí byť taký nízky ako sa zdá</a:t>
            </a:r>
          </a:p>
          <a:p>
            <a:r>
              <a:rPr lang="sk-SK" sz="2400" dirty="0" smtClean="0">
                <a:latin typeface="+mn-lt"/>
              </a:rPr>
              <a:t>No a od žiakov sa žiada aby ju rešpektovali</a:t>
            </a:r>
          </a:p>
          <a:p>
            <a:r>
              <a:rPr lang="sk-SK" sz="2400" dirty="0" smtClean="0"/>
              <a:t>Inak sankcie</a:t>
            </a:r>
            <a:endParaRPr lang="sk-SK" sz="2400" dirty="0" smtClean="0">
              <a:latin typeface="+mn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Formálna autorita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2927-329A-4CB7-B368-56C242A7E15F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Peter Ikhardt ASC</a:t>
            </a:r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sk-SK" sz="2400" b="1" dirty="0" smtClean="0">
                <a:latin typeface="+mn-lt"/>
              </a:rPr>
              <a:t>Neformálna –</a:t>
            </a:r>
            <a:r>
              <a:rPr lang="sk-SK" sz="2400" dirty="0" smtClean="0">
                <a:latin typeface="+mn-lt"/>
              </a:rPr>
              <a:t> čaro osobnosti, charizma, zrelosť...</a:t>
            </a:r>
            <a:endParaRPr lang="sk-SK" sz="2400" b="1" dirty="0" smtClean="0">
              <a:latin typeface="+mn-lt"/>
            </a:endParaRPr>
          </a:p>
          <a:p>
            <a:r>
              <a:rPr lang="sk-SK" sz="2400" dirty="0" smtClean="0">
                <a:latin typeface="+mn-lt"/>
              </a:rPr>
              <a:t>Neformálna nemusí súvisieť s obľúbenosťou učiteľa (skôr s obľúbenosťou predmetu)</a:t>
            </a:r>
          </a:p>
          <a:p>
            <a:r>
              <a:rPr lang="sk-SK" sz="2400" dirty="0" smtClean="0">
                <a:latin typeface="+mn-lt"/>
              </a:rPr>
              <a:t>DNES: Neľahká ale dôležitá výzva pre „</a:t>
            </a:r>
            <a:r>
              <a:rPr lang="sk-SK" sz="2400" dirty="0" err="1" smtClean="0">
                <a:latin typeface="+mn-lt"/>
              </a:rPr>
              <a:t>nábožkárov</a:t>
            </a:r>
            <a:r>
              <a:rPr lang="sk-SK" sz="2400" dirty="0" smtClean="0">
                <a:latin typeface="+mn-lt"/>
              </a:rPr>
              <a:t>“ – </a:t>
            </a:r>
            <a:r>
              <a:rPr lang="sk-SK" sz="2400" b="1" dirty="0" smtClean="0">
                <a:latin typeface="+mn-lt"/>
              </a:rPr>
              <a:t>presvedčiť žiaka, že žiť vieru je dnes niečo úplne normálne </a:t>
            </a:r>
            <a:r>
              <a:rPr lang="sk-SK" sz="2400" dirty="0" smtClean="0">
                <a:latin typeface="+mn-lt"/>
              </a:rPr>
              <a:t>(=syntéza viery a života a viery a kultúry) </a:t>
            </a:r>
          </a:p>
          <a:p>
            <a:r>
              <a:rPr lang="sk-SK" sz="2400" dirty="0" smtClean="0">
                <a:latin typeface="+mn-lt"/>
              </a:rPr>
              <a:t>Pamätáme si alebo </a:t>
            </a:r>
            <a:r>
              <a:rPr lang="sk-SK" sz="2400" i="1" dirty="0" smtClean="0">
                <a:latin typeface="+mn-lt"/>
              </a:rPr>
              <a:t>zlých</a:t>
            </a:r>
            <a:r>
              <a:rPr lang="sk-SK" sz="2400" dirty="0" smtClean="0">
                <a:latin typeface="+mn-lt"/>
              </a:rPr>
              <a:t>, alebo </a:t>
            </a:r>
            <a:r>
              <a:rPr lang="sk-SK" sz="2400" i="1" dirty="0" smtClean="0">
                <a:latin typeface="+mn-lt"/>
              </a:rPr>
              <a:t>čajových </a:t>
            </a:r>
            <a:r>
              <a:rPr lang="sk-SK" sz="2400" dirty="0" smtClean="0">
                <a:latin typeface="+mn-lt"/>
              </a:rPr>
              <a:t>učiteľov, no najviac nám dajú tí, ktorí vedia byť primerane nároční </a:t>
            </a:r>
          </a:p>
          <a:p>
            <a:r>
              <a:rPr lang="sk-SK" sz="2400" dirty="0" smtClean="0">
                <a:latin typeface="+mn-lt"/>
              </a:rPr>
              <a:t>Ako si žiaci podľa výskumov predstavujú dobrého učiteľa? </a:t>
            </a:r>
          </a:p>
          <a:p>
            <a:pPr lvl="1"/>
            <a:r>
              <a:rPr lang="sk-SK" sz="2200" dirty="0" smtClean="0">
                <a:latin typeface="+mn-lt"/>
              </a:rPr>
              <a:t>Dobrá odbornosť</a:t>
            </a:r>
          </a:p>
          <a:p>
            <a:pPr lvl="1"/>
            <a:r>
              <a:rPr lang="sk-SK" sz="2200" dirty="0" smtClean="0">
                <a:latin typeface="+mn-lt"/>
              </a:rPr>
              <a:t>Vedieť vyučovať</a:t>
            </a:r>
          </a:p>
          <a:p>
            <a:pPr lvl="1"/>
            <a:r>
              <a:rPr lang="sk-SK" sz="2200" dirty="0" smtClean="0">
                <a:latin typeface="+mn-lt"/>
              </a:rPr>
              <a:t>Prístup k žiakom (kvalita vzťahu)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>
                <a:latin typeface="+mn-lt"/>
              </a:rPr>
              <a:t>Neformálna autorita</a:t>
            </a:r>
            <a:endParaRPr lang="sk-SK" sz="2400" dirty="0">
              <a:latin typeface="+mn-lt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D93B-90DD-4CC0-B62F-B40AFE1A56CA}" type="datetime1">
              <a:rPr lang="sk-SK" smtClean="0"/>
              <a:pPr/>
              <a:t>12.12.2010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Peter </a:t>
            </a:r>
            <a:r>
              <a:rPr lang="sk-SK" dirty="0" err="1" smtClean="0"/>
              <a:t>Ikhardt</a:t>
            </a:r>
            <a:r>
              <a:rPr lang="sk-SK" dirty="0" smtClean="0"/>
              <a:t> ASC</a:t>
            </a:r>
            <a:endParaRPr lang="sk-SK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</TotalTime>
  <Words>1395</Words>
  <Application>Microsoft Office PowerPoint</Application>
  <PresentationFormat>Prezentácia na obrazovke (4:3)</PresentationFormat>
  <Paragraphs>227</Paragraphs>
  <Slides>25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Hala</vt:lpstr>
      <vt:lpstr>Autorita učiteľa náboženstva a možnosti zvládania problémového správania žiaka</vt:lpstr>
      <vt:lpstr>S kým máte do činenia? Alebo... Asi sa patrí predstaviť sa </vt:lpstr>
      <vt:lpstr>O čom to dnes (ne)bude?</vt:lpstr>
      <vt:lpstr>Od „populistického“ úvodu – in medias res </vt:lpstr>
      <vt:lpstr>Už ste si dakedy uvedomili???</vt:lpstr>
      <vt:lpstr>Autorita tvárou v tvár kríze autority</vt:lpstr>
      <vt:lpstr>Učiteľ je autorita</vt:lpstr>
      <vt:lpstr>Formálna autorita</vt:lpstr>
      <vt:lpstr>Neformálna autorita</vt:lpstr>
      <vt:lpstr>Autorita – to je celoživotný proces</vt:lpstr>
      <vt:lpstr>OECD – dobrý učiteľ sa vyznačuje:</vt:lpstr>
      <vt:lpstr>OECD – dobrý učiteľ sa vyznačuje:</vt:lpstr>
      <vt:lpstr>OECD – Dobrý učiteľ sa vyznačuje:</vt:lpstr>
      <vt:lpstr>Problémové správanie žiaka?</vt:lpstr>
      <vt:lpstr>S čím musí učiteľ počítať?</vt:lpstr>
      <vt:lpstr>S čím musí učiteľ počítať?</vt:lpstr>
      <vt:lpstr>Operačné podmieňovanie</vt:lpstr>
      <vt:lpstr>Socializácia a problémové správanie</vt:lpstr>
      <vt:lpstr>Socializácia a problémové správanie</vt:lpstr>
      <vt:lpstr>Modifikácia správania</vt:lpstr>
      <vt:lpstr>Napríklad:</vt:lpstr>
      <vt:lpstr>„Námietky“ slovenskej školy:</vt:lpstr>
      <vt:lpstr>Otázky?</vt:lpstr>
      <vt:lpstr>Použitá a odporúčaná literatúra</vt:lpstr>
      <vt:lpstr>Snímka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Autorita učiteľa náboženstva a možnosti zvládania problémového správania žiaka</dc:title>
  <cp:lastModifiedBy>Peter Ikhardt</cp:lastModifiedBy>
  <cp:revision>52</cp:revision>
  <dcterms:modified xsi:type="dcterms:W3CDTF">2010-12-12T21:26:50Z</dcterms:modified>
</cp:coreProperties>
</file>