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k-SK" smtClean="0"/>
              <a:t>Kliknite sem a upravte štýl predlohy podnadpisov.</a:t>
            </a:r>
            <a:endParaRPr kumimoji="0" lang="en-US"/>
          </a:p>
        </p:txBody>
      </p:sp>
      <p:sp>
        <p:nvSpPr>
          <p:cNvPr id="30" name="Zástupný symbol dátumu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893EC-3CB4-4B57-BD42-011D41B8F6F9}" type="datetimeFigureOut">
              <a:rPr lang="sk-SK" smtClean="0"/>
              <a:t>20. 5. 2020</a:t>
            </a:fld>
            <a:endParaRPr lang="sk-SK"/>
          </a:p>
        </p:txBody>
      </p:sp>
      <p:sp>
        <p:nvSpPr>
          <p:cNvPr id="19" name="Zástupný symbol päty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27" name="Zástupný symbol čísla snímky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EEBE3-95AB-488E-B979-3B2911BEBA73}" type="slidenum">
              <a:rPr lang="sk-SK" smtClean="0"/>
              <a:t>‹#›</a:t>
            </a:fld>
            <a:endParaRPr lang="sk-SK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893EC-3CB4-4B57-BD42-011D41B8F6F9}" type="datetimeFigureOut">
              <a:rPr lang="sk-SK" smtClean="0"/>
              <a:t>20. 5. 2020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EEBE3-95AB-488E-B979-3B2911BEBA73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893EC-3CB4-4B57-BD42-011D41B8F6F9}" type="datetimeFigureOut">
              <a:rPr lang="sk-SK" smtClean="0"/>
              <a:t>20. 5. 2020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EEBE3-95AB-488E-B979-3B2911BEBA73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893EC-3CB4-4B57-BD42-011D41B8F6F9}" type="datetimeFigureOut">
              <a:rPr lang="sk-SK" smtClean="0"/>
              <a:t>20. 5. 2020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EEBE3-95AB-488E-B979-3B2911BEBA73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893EC-3CB4-4B57-BD42-011D41B8F6F9}" type="datetimeFigureOut">
              <a:rPr lang="sk-SK" smtClean="0"/>
              <a:t>20. 5. 2020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EEBE3-95AB-488E-B979-3B2911BEBA73}" type="slidenum">
              <a:rPr lang="sk-SK" smtClean="0"/>
              <a:t>‹#›</a:t>
            </a:fld>
            <a:endParaRPr lang="sk-SK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893EC-3CB4-4B57-BD42-011D41B8F6F9}" type="datetimeFigureOut">
              <a:rPr lang="sk-SK" smtClean="0"/>
              <a:t>20. 5. 2020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EEBE3-95AB-488E-B979-3B2911BEBA73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5" name="Zástupný symbol obsah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893EC-3CB4-4B57-BD42-011D41B8F6F9}" type="datetimeFigureOut">
              <a:rPr lang="sk-SK" smtClean="0"/>
              <a:t>20. 5. 2020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EEBE3-95AB-488E-B979-3B2911BEBA73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893EC-3CB4-4B57-BD42-011D41B8F6F9}" type="datetimeFigureOut">
              <a:rPr lang="sk-SK" smtClean="0"/>
              <a:t>20. 5. 2020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EEBE3-95AB-488E-B979-3B2911BEBA73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893EC-3CB4-4B57-BD42-011D41B8F6F9}" type="datetimeFigureOut">
              <a:rPr lang="sk-SK" smtClean="0"/>
              <a:t>20. 5. 2020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EEBE3-95AB-488E-B979-3B2911BEBA73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893EC-3CB4-4B57-BD42-011D41B8F6F9}" type="datetimeFigureOut">
              <a:rPr lang="sk-SK" smtClean="0"/>
              <a:t>20. 5. 2020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EEBE3-95AB-488E-B979-3B2911BEBA73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ĺžnik s jedným odstrihnutým a zaobleným rohom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uhlý trojuholník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893EC-3CB4-4B57-BD42-011D41B8F6F9}" type="datetimeFigureOut">
              <a:rPr lang="sk-SK" smtClean="0"/>
              <a:t>20. 5. 2020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DBEEBE3-95AB-488E-B979-3B2911BEBA73}" type="slidenum">
              <a:rPr lang="sk-SK" smtClean="0"/>
              <a:t>‹#›</a:t>
            </a:fld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k-SK" smtClean="0"/>
              <a:t>Ak chcete pridať obrázok, kliknite na ikonu</a:t>
            </a:r>
            <a:endParaRPr kumimoji="0" lang="en-US" dirty="0"/>
          </a:p>
        </p:txBody>
      </p:sp>
      <p:sp>
        <p:nvSpPr>
          <p:cNvPr id="10" name="Voľná forma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Voľná forma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ľná forma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Voľná forma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Zástupný symbol nadpisu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0" name="Zástupný symbol textu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  <a:p>
            <a:pPr lvl="1" eaLnBrk="1" latinLnBrk="0" hangingPunct="1"/>
            <a:r>
              <a:rPr kumimoji="0" lang="sk-SK" smtClean="0"/>
              <a:t>Druhá úroveň</a:t>
            </a:r>
          </a:p>
          <a:p>
            <a:pPr lvl="2" eaLnBrk="1" latinLnBrk="0" hangingPunct="1"/>
            <a:r>
              <a:rPr kumimoji="0" lang="sk-SK" smtClean="0"/>
              <a:t>Tretia úroveň</a:t>
            </a:r>
          </a:p>
          <a:p>
            <a:pPr lvl="3" eaLnBrk="1" latinLnBrk="0" hangingPunct="1"/>
            <a:r>
              <a:rPr kumimoji="0" lang="sk-SK" smtClean="0"/>
              <a:t>Štvrtá úroveň</a:t>
            </a:r>
          </a:p>
          <a:p>
            <a:pPr lvl="4" eaLnBrk="1" latinLnBrk="0" hangingPunct="1"/>
            <a:r>
              <a:rPr kumimoji="0" lang="sk-SK" smtClean="0"/>
              <a:t>Piata úroveň</a:t>
            </a:r>
            <a:endParaRPr kumimoji="0" lang="en-US"/>
          </a:p>
        </p:txBody>
      </p:sp>
      <p:sp>
        <p:nvSpPr>
          <p:cNvPr id="10" name="Zástupný symbol dátumu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38893EC-3CB4-4B57-BD42-011D41B8F6F9}" type="datetimeFigureOut">
              <a:rPr lang="sk-SK" smtClean="0"/>
              <a:t>20. 5. 2020</a:t>
            </a:fld>
            <a:endParaRPr lang="sk-SK"/>
          </a:p>
        </p:txBody>
      </p:sp>
      <p:sp>
        <p:nvSpPr>
          <p:cNvPr id="22" name="Zástupný symbol päty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18" name="Zástupný symbol čísla snímky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DBEEBE3-95AB-488E-B979-3B2911BEBA73}" type="slidenum">
              <a:rPr lang="sk-SK" smtClean="0"/>
              <a:t>‹#›</a:t>
            </a:fld>
            <a:endParaRPr lang="sk-SK"/>
          </a:p>
        </p:txBody>
      </p:sp>
      <p:grpSp>
        <p:nvGrpSpPr>
          <p:cNvPr id="2" name="Skupin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Voľná forma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Voľná forma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smtClean="0"/>
              <a:t>Strom a jeho časti</a:t>
            </a:r>
            <a:br>
              <a:rPr lang="sk-SK" dirty="0" smtClean="0"/>
            </a:br>
            <a:r>
              <a:rPr lang="sk-SK" dirty="0" smtClean="0"/>
              <a:t>prirovnanie</a:t>
            </a:r>
            <a:endParaRPr lang="sk-SK" dirty="0"/>
          </a:p>
        </p:txBody>
      </p:sp>
      <p:pic>
        <p:nvPicPr>
          <p:cNvPr id="4" name="Obrázok 3" descr="strom so slnko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03648" y="2852936"/>
            <a:ext cx="2447925" cy="18669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4978896" cy="5605232"/>
          </a:xfrm>
        </p:spPr>
        <p:txBody>
          <a:bodyPr>
            <a:normAutofit fontScale="90000"/>
          </a:bodyPr>
          <a:lstStyle/>
          <a:p>
            <a:r>
              <a:rPr lang="sk-SK" dirty="0" smtClean="0"/>
              <a:t>Boh </a:t>
            </a:r>
            <a:r>
              <a:rPr lang="sk-SK" dirty="0" smtClean="0">
                <a:solidFill>
                  <a:srgbClr val="C00000"/>
                </a:solidFill>
              </a:rPr>
              <a:t>Duch Svätý </a:t>
            </a:r>
            <a:r>
              <a:rPr lang="sk-SK" dirty="0" smtClean="0"/>
              <a:t>sa podobá konárom</a:t>
            </a:r>
            <a:br>
              <a:rPr lang="sk-SK" dirty="0" smtClean="0"/>
            </a:br>
            <a:r>
              <a:rPr lang="sk-SK" dirty="0" smtClean="0"/>
              <a:t/>
            </a:r>
            <a:br>
              <a:rPr lang="sk-SK" dirty="0" smtClean="0"/>
            </a:br>
            <a:r>
              <a:rPr lang="sk-SK" dirty="0" smtClean="0"/>
              <a:t>Boh </a:t>
            </a:r>
            <a:r>
              <a:rPr lang="sk-SK" dirty="0" smtClean="0">
                <a:solidFill>
                  <a:srgbClr val="C00000"/>
                </a:solidFill>
              </a:rPr>
              <a:t>Syn</a:t>
            </a:r>
            <a:r>
              <a:rPr lang="sk-SK" dirty="0" smtClean="0"/>
              <a:t> sa podobá kmeňu</a:t>
            </a:r>
            <a:br>
              <a:rPr lang="sk-SK" dirty="0" smtClean="0"/>
            </a:br>
            <a:r>
              <a:rPr lang="sk-SK" dirty="0" smtClean="0"/>
              <a:t/>
            </a:r>
            <a:br>
              <a:rPr lang="sk-SK" dirty="0" smtClean="0"/>
            </a:br>
            <a:r>
              <a:rPr lang="sk-SK" dirty="0" smtClean="0"/>
              <a:t>Boh </a:t>
            </a:r>
            <a:r>
              <a:rPr lang="sk-SK" dirty="0" smtClean="0">
                <a:solidFill>
                  <a:srgbClr val="C00000"/>
                </a:solidFill>
              </a:rPr>
              <a:t>Otec</a:t>
            </a:r>
            <a:r>
              <a:rPr lang="sk-SK" dirty="0" smtClean="0"/>
              <a:t> sa podobá koreňom</a:t>
            </a:r>
            <a:endParaRPr lang="sk-SK" dirty="0"/>
          </a:p>
        </p:txBody>
      </p:sp>
      <p:pic>
        <p:nvPicPr>
          <p:cNvPr id="3" name="Obrázok 2" descr="strom s koreňm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20072" y="188640"/>
            <a:ext cx="3468513" cy="6527204"/>
          </a:xfrm>
          <a:prstGeom prst="rect">
            <a:avLst/>
          </a:prstGeom>
        </p:spPr>
      </p:pic>
      <p:sp>
        <p:nvSpPr>
          <p:cNvPr id="4" name="Šípka doprava 3"/>
          <p:cNvSpPr/>
          <p:nvPr/>
        </p:nvSpPr>
        <p:spPr>
          <a:xfrm>
            <a:off x="4932040" y="98072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5" name="Šípka doprava 4"/>
          <p:cNvSpPr/>
          <p:nvPr/>
        </p:nvSpPr>
        <p:spPr>
          <a:xfrm>
            <a:off x="5796136" y="4293096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6" name="Šípka doprava 5"/>
          <p:cNvSpPr/>
          <p:nvPr/>
        </p:nvSpPr>
        <p:spPr>
          <a:xfrm>
            <a:off x="5004048" y="558924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980728"/>
            <a:ext cx="8305800" cy="3733024"/>
          </a:xfrm>
        </p:spPr>
        <p:txBody>
          <a:bodyPr>
            <a:noAutofit/>
          </a:bodyPr>
          <a:lstStyle/>
          <a:p>
            <a:r>
              <a:rPr lang="sk-SK" sz="3600" dirty="0" smtClean="0">
                <a:solidFill>
                  <a:srgbClr val="C00000"/>
                </a:solidFill>
              </a:rPr>
              <a:t>Boh Otec – ako korene</a:t>
            </a:r>
            <a:r>
              <a:rPr lang="sk-SK" sz="3600" dirty="0" smtClean="0"/>
              <a:t/>
            </a:r>
            <a:br>
              <a:rPr lang="sk-SK" sz="3600" dirty="0" smtClean="0"/>
            </a:br>
            <a:r>
              <a:rPr lang="sk-SK" sz="3600" dirty="0" smtClean="0"/>
              <a:t>- nevidíme ho</a:t>
            </a:r>
            <a:br>
              <a:rPr lang="sk-SK" sz="3600" dirty="0" smtClean="0"/>
            </a:br>
            <a:r>
              <a:rPr lang="sk-SK" sz="3600" dirty="0" smtClean="0"/>
              <a:t>- z neho všetko vyrastá – je Stvoriteľ</a:t>
            </a:r>
            <a:br>
              <a:rPr lang="sk-SK" sz="3600" dirty="0" smtClean="0"/>
            </a:br>
            <a:r>
              <a:rPr lang="sk-SK" sz="3600" dirty="0" smtClean="0"/>
              <a:t>- dáva nám život a bezpečie</a:t>
            </a:r>
            <a:br>
              <a:rPr lang="sk-SK" sz="3600" dirty="0" smtClean="0"/>
            </a:br>
            <a:r>
              <a:rPr lang="sk-SK" sz="3600" dirty="0" smtClean="0"/>
              <a:t>- lepšie ho poznávame vďaka Ježišovi</a:t>
            </a:r>
            <a:br>
              <a:rPr lang="sk-SK" sz="3600" dirty="0" smtClean="0"/>
            </a:br>
            <a:endParaRPr lang="sk-SK" sz="3600" dirty="0"/>
          </a:p>
        </p:txBody>
      </p:sp>
      <p:pic>
        <p:nvPicPr>
          <p:cNvPr id="3" name="Obrázok 2" descr="strom s koreňmi.jpg"/>
          <p:cNvPicPr>
            <a:picLocks noChangeAspect="1"/>
          </p:cNvPicPr>
          <p:nvPr/>
        </p:nvPicPr>
        <p:blipFill>
          <a:blip r:embed="rId2" cstate="print"/>
          <a:srcRect t="70917"/>
          <a:stretch>
            <a:fillRect/>
          </a:stretch>
        </p:blipFill>
        <p:spPr>
          <a:xfrm>
            <a:off x="2123728" y="4725144"/>
            <a:ext cx="4621928" cy="17089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4330824" cy="5389208"/>
          </a:xfrm>
        </p:spPr>
        <p:txBody>
          <a:bodyPr>
            <a:normAutofit fontScale="90000"/>
          </a:bodyPr>
          <a:lstStyle/>
          <a:p>
            <a:r>
              <a:rPr lang="sk-SK" sz="3600" dirty="0" smtClean="0">
                <a:solidFill>
                  <a:srgbClr val="C00000"/>
                </a:solidFill>
              </a:rPr>
              <a:t>Boh Syn – Ježiš Kristus – ako kmeň</a:t>
            </a:r>
            <a:r>
              <a:rPr lang="sk-SK" sz="3600" dirty="0" smtClean="0"/>
              <a:t/>
            </a:r>
            <a:br>
              <a:rPr lang="sk-SK" sz="3600" dirty="0" smtClean="0"/>
            </a:br>
            <a:r>
              <a:rPr lang="sk-SK" sz="3600" dirty="0" smtClean="0"/>
              <a:t>- stal sa človekom, ktorého sa dalo vidieť, dotknúť, stal sa nám blízkym</a:t>
            </a:r>
            <a:br>
              <a:rPr lang="sk-SK" sz="3600" dirty="0" smtClean="0"/>
            </a:br>
            <a:r>
              <a:rPr lang="sk-SK" sz="3600" dirty="0" smtClean="0"/>
              <a:t>- cez neho k nám prúdi Božia láska</a:t>
            </a:r>
            <a:br>
              <a:rPr lang="sk-SK" sz="3600" dirty="0" smtClean="0"/>
            </a:br>
            <a:r>
              <a:rPr lang="sk-SK" sz="3600" dirty="0" smtClean="0"/>
              <a:t>- dáva nám spoznať Otca a posiela nám Ducha Svätého</a:t>
            </a:r>
            <a:endParaRPr lang="sk-SK" sz="3600" dirty="0"/>
          </a:p>
        </p:txBody>
      </p:sp>
      <p:pic>
        <p:nvPicPr>
          <p:cNvPr id="3" name="Obrázok 2" descr="strom s koreňmi.jpg"/>
          <p:cNvPicPr>
            <a:picLocks noChangeAspect="1"/>
          </p:cNvPicPr>
          <p:nvPr/>
        </p:nvPicPr>
        <p:blipFill>
          <a:blip r:embed="rId2" cstate="print"/>
          <a:srcRect l="34366" t="55976" r="25388" b="23107"/>
          <a:stretch>
            <a:fillRect/>
          </a:stretch>
        </p:blipFill>
        <p:spPr>
          <a:xfrm>
            <a:off x="5364088" y="2492896"/>
            <a:ext cx="3024336" cy="20162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2996952"/>
            <a:ext cx="8568952" cy="4320480"/>
          </a:xfrm>
        </p:spPr>
        <p:txBody>
          <a:bodyPr>
            <a:noAutofit/>
          </a:bodyPr>
          <a:lstStyle/>
          <a:p>
            <a:r>
              <a:rPr lang="sk-SK" sz="3600" dirty="0" smtClean="0"/>
              <a:t/>
            </a:r>
            <a:br>
              <a:rPr lang="sk-SK" sz="3600" dirty="0" smtClean="0"/>
            </a:br>
            <a:r>
              <a:rPr lang="sk-SK" sz="3600" dirty="0" smtClean="0"/>
              <a:t/>
            </a:r>
            <a:br>
              <a:rPr lang="sk-SK" sz="3600" dirty="0" smtClean="0"/>
            </a:br>
            <a:r>
              <a:rPr lang="sk-SK" sz="3600" dirty="0" smtClean="0"/>
              <a:t/>
            </a:r>
            <a:br>
              <a:rPr lang="sk-SK" sz="3600" dirty="0" smtClean="0"/>
            </a:br>
            <a:r>
              <a:rPr lang="sk-SK" sz="3600" dirty="0" smtClean="0"/>
              <a:t/>
            </a:r>
            <a:br>
              <a:rPr lang="sk-SK" sz="3600" dirty="0" smtClean="0"/>
            </a:br>
            <a:r>
              <a:rPr lang="sk-SK" sz="3600" dirty="0" smtClean="0"/>
              <a:t/>
            </a:r>
            <a:br>
              <a:rPr lang="sk-SK" sz="3600" dirty="0" smtClean="0"/>
            </a:br>
            <a:r>
              <a:rPr lang="sk-SK" sz="3600" dirty="0" smtClean="0"/>
              <a:t/>
            </a:r>
            <a:br>
              <a:rPr lang="sk-SK" sz="3600" dirty="0" smtClean="0"/>
            </a:br>
            <a:r>
              <a:rPr lang="sk-SK" sz="3600" dirty="0" smtClean="0">
                <a:solidFill>
                  <a:srgbClr val="C00000"/>
                </a:solidFill>
              </a:rPr>
              <a:t>Boh Duch Svätý – ako konáre</a:t>
            </a:r>
            <a:r>
              <a:rPr lang="sk-SK" sz="3600" dirty="0" smtClean="0"/>
              <a:t/>
            </a:r>
            <a:br>
              <a:rPr lang="sk-SK" sz="3600" dirty="0" smtClean="0"/>
            </a:br>
            <a:r>
              <a:rPr lang="sk-SK" sz="3600" dirty="0" smtClean="0"/>
              <a:t>- nevidíme ich – sú zakryté listami, nemôžeme ich chytiť – sú vysoko </a:t>
            </a:r>
            <a:br>
              <a:rPr lang="sk-SK" sz="3600" dirty="0" smtClean="0"/>
            </a:br>
            <a:r>
              <a:rPr lang="sk-SK" sz="3600" dirty="0" smtClean="0"/>
              <a:t>- privádza do konkrétnosti nášho života Božiu lásku, Ježišovo učenie, dáva </a:t>
            </a:r>
            <a:r>
              <a:rPr lang="sk-SK" sz="3600" smtClean="0"/>
              <a:t>nám silu, </a:t>
            </a:r>
            <a:r>
              <a:rPr lang="sk-SK" sz="3600" dirty="0" smtClean="0"/>
              <a:t>múdrosť a radosť uskutočňovať ho</a:t>
            </a:r>
            <a:br>
              <a:rPr lang="sk-SK" sz="3600" dirty="0" smtClean="0"/>
            </a:br>
            <a:r>
              <a:rPr lang="sk-SK" sz="3600" dirty="0" smtClean="0"/>
              <a:t>- pomáha nám byť v kontakte so Synom a Otcom – modliť sa</a:t>
            </a:r>
            <a:br>
              <a:rPr lang="sk-SK" sz="3600" dirty="0" smtClean="0"/>
            </a:br>
            <a:endParaRPr lang="sk-SK" sz="3600" dirty="0"/>
          </a:p>
        </p:txBody>
      </p:sp>
      <p:pic>
        <p:nvPicPr>
          <p:cNvPr id="3" name="Obrázok 2" descr="strom s koreňmi.jpg"/>
          <p:cNvPicPr>
            <a:picLocks noChangeAspect="1"/>
          </p:cNvPicPr>
          <p:nvPr/>
        </p:nvPicPr>
        <p:blipFill>
          <a:blip r:embed="rId2" cstate="print"/>
          <a:srcRect b="35059"/>
          <a:stretch>
            <a:fillRect/>
          </a:stretch>
        </p:blipFill>
        <p:spPr>
          <a:xfrm>
            <a:off x="2915816" y="0"/>
            <a:ext cx="3107978" cy="256602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0" y="704088"/>
            <a:ext cx="4191000" cy="4597120"/>
          </a:xfrm>
        </p:spPr>
        <p:txBody>
          <a:bodyPr>
            <a:normAutofit fontScale="90000"/>
          </a:bodyPr>
          <a:lstStyle/>
          <a:p>
            <a:pPr algn="ctr"/>
            <a:r>
              <a:rPr lang="sk-SK" dirty="0" smtClean="0">
                <a:solidFill>
                  <a:srgbClr val="C00000"/>
                </a:solidFill>
              </a:rPr>
              <a:t>V mene </a:t>
            </a:r>
            <a:br>
              <a:rPr lang="sk-SK" dirty="0" smtClean="0">
                <a:solidFill>
                  <a:srgbClr val="C00000"/>
                </a:solidFill>
              </a:rPr>
            </a:br>
            <a:r>
              <a:rPr lang="sk-SK" dirty="0" smtClean="0">
                <a:solidFill>
                  <a:srgbClr val="C00000"/>
                </a:solidFill>
              </a:rPr>
              <a:t>Otca </a:t>
            </a:r>
            <a:br>
              <a:rPr lang="sk-SK" dirty="0" smtClean="0">
                <a:solidFill>
                  <a:srgbClr val="C00000"/>
                </a:solidFill>
              </a:rPr>
            </a:br>
            <a:r>
              <a:rPr lang="sk-SK" dirty="0" smtClean="0">
                <a:solidFill>
                  <a:srgbClr val="C00000"/>
                </a:solidFill>
              </a:rPr>
              <a:t>i Syna </a:t>
            </a:r>
            <a:br>
              <a:rPr lang="sk-SK" dirty="0" smtClean="0">
                <a:solidFill>
                  <a:srgbClr val="C00000"/>
                </a:solidFill>
              </a:rPr>
            </a:br>
            <a:r>
              <a:rPr lang="sk-SK" dirty="0" smtClean="0">
                <a:solidFill>
                  <a:srgbClr val="C00000"/>
                </a:solidFill>
              </a:rPr>
              <a:t>i Ducha Svätého. </a:t>
            </a:r>
            <a:br>
              <a:rPr lang="sk-SK" dirty="0" smtClean="0">
                <a:solidFill>
                  <a:srgbClr val="C00000"/>
                </a:solidFill>
              </a:rPr>
            </a:br>
            <a:r>
              <a:rPr lang="sk-SK" dirty="0" smtClean="0">
                <a:solidFill>
                  <a:srgbClr val="C00000"/>
                </a:solidFill>
              </a:rPr>
              <a:t>Amen.</a:t>
            </a:r>
            <a:endParaRPr lang="sk-SK" dirty="0">
              <a:solidFill>
                <a:srgbClr val="C00000"/>
              </a:solidFill>
            </a:endParaRPr>
          </a:p>
        </p:txBody>
      </p:sp>
      <p:pic>
        <p:nvPicPr>
          <p:cNvPr id="3" name="Obrázok 2" descr="strom košatý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536" y="1196752"/>
            <a:ext cx="3826626" cy="418259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3501008"/>
            <a:ext cx="2810272" cy="2016224"/>
          </a:xfrm>
        </p:spPr>
        <p:txBody>
          <a:bodyPr>
            <a:noAutofit/>
          </a:bodyPr>
          <a:lstStyle/>
          <a:p>
            <a:r>
              <a:rPr lang="sk-SK" sz="3600" dirty="0" smtClean="0">
                <a:solidFill>
                  <a:srgbClr val="FF0000"/>
                </a:solidFill>
              </a:rPr>
              <a:t>Aké </a:t>
            </a:r>
            <a:br>
              <a:rPr lang="sk-SK" sz="3600" dirty="0" smtClean="0">
                <a:solidFill>
                  <a:srgbClr val="FF0000"/>
                </a:solidFill>
              </a:rPr>
            </a:br>
            <a:r>
              <a:rPr lang="sk-SK" sz="3600" dirty="0" smtClean="0">
                <a:solidFill>
                  <a:srgbClr val="FF0000"/>
                </a:solidFill>
              </a:rPr>
              <a:t>základné časti má strom?</a:t>
            </a:r>
            <a:endParaRPr lang="sk-SK" sz="3600" dirty="0">
              <a:solidFill>
                <a:srgbClr val="FF0000"/>
              </a:solidFill>
            </a:endParaRPr>
          </a:p>
        </p:txBody>
      </p:sp>
      <p:pic>
        <p:nvPicPr>
          <p:cNvPr id="6" name="Zástupný symbol obrázka 5" descr="strom maľovaný s koreňmi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t="7442" b="7442"/>
          <a:stretch>
            <a:fillRect/>
          </a:stretch>
        </p:blipFill>
        <p:spPr>
          <a:xfrm rot="420000">
            <a:off x="3461225" y="1198014"/>
            <a:ext cx="4617720" cy="433510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3826768" cy="5677240"/>
          </a:xfrm>
        </p:spPr>
        <p:txBody>
          <a:bodyPr>
            <a:noAutofit/>
          </a:bodyPr>
          <a:lstStyle/>
          <a:p>
            <a:r>
              <a:rPr lang="sk-SK" sz="3600" dirty="0" smtClean="0">
                <a:solidFill>
                  <a:srgbClr val="FF0000"/>
                </a:solidFill>
              </a:rPr>
              <a:t>Konáre</a:t>
            </a:r>
            <a:r>
              <a:rPr lang="sk-SK" sz="3600" dirty="0" smtClean="0"/>
              <a:t> – na nich sú listy, kvety a plody</a:t>
            </a:r>
            <a:br>
              <a:rPr lang="sk-SK" sz="3600" dirty="0" smtClean="0"/>
            </a:br>
            <a:r>
              <a:rPr lang="sk-SK" sz="3600" dirty="0" smtClean="0"/>
              <a:t/>
            </a:r>
            <a:br>
              <a:rPr lang="sk-SK" sz="3600" dirty="0" smtClean="0"/>
            </a:br>
            <a:r>
              <a:rPr lang="sk-SK" sz="3600" dirty="0" smtClean="0">
                <a:solidFill>
                  <a:srgbClr val="FF0000"/>
                </a:solidFill>
              </a:rPr>
              <a:t>Kmeň</a:t>
            </a:r>
            <a:r>
              <a:rPr lang="sk-SK" sz="3600" dirty="0" smtClean="0"/>
              <a:t> – drží strom, spája konáre s koreňmi</a:t>
            </a:r>
            <a:br>
              <a:rPr lang="sk-SK" sz="3600" dirty="0" smtClean="0"/>
            </a:br>
            <a:r>
              <a:rPr lang="sk-SK" sz="3600" dirty="0" smtClean="0"/>
              <a:t/>
            </a:r>
            <a:br>
              <a:rPr lang="sk-SK" sz="3600" dirty="0" smtClean="0"/>
            </a:br>
            <a:r>
              <a:rPr lang="sk-SK" sz="3600" dirty="0" smtClean="0">
                <a:solidFill>
                  <a:srgbClr val="FF0000"/>
                </a:solidFill>
              </a:rPr>
              <a:t>Korene </a:t>
            </a:r>
            <a:r>
              <a:rPr lang="sk-SK" sz="3600" dirty="0" smtClean="0"/>
              <a:t>– čerpá živiny a dáva stabilitu</a:t>
            </a:r>
            <a:endParaRPr lang="sk-SK" sz="3600" dirty="0"/>
          </a:p>
        </p:txBody>
      </p:sp>
      <p:pic>
        <p:nvPicPr>
          <p:cNvPr id="3" name="Obrázok 2" descr="strom maľovaný s koreňm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860032" y="692696"/>
            <a:ext cx="3727301" cy="5256584"/>
          </a:xfrm>
          <a:prstGeom prst="rect">
            <a:avLst/>
          </a:prstGeom>
        </p:spPr>
      </p:pic>
      <p:sp>
        <p:nvSpPr>
          <p:cNvPr id="4" name="Šípka doprava 3"/>
          <p:cNvSpPr/>
          <p:nvPr/>
        </p:nvSpPr>
        <p:spPr>
          <a:xfrm>
            <a:off x="4427984" y="1772816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5" name="Šípka doprava 4"/>
          <p:cNvSpPr/>
          <p:nvPr/>
        </p:nvSpPr>
        <p:spPr>
          <a:xfrm>
            <a:off x="5508104" y="414908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6" name="Šípka doprava 5"/>
          <p:cNvSpPr/>
          <p:nvPr/>
        </p:nvSpPr>
        <p:spPr>
          <a:xfrm>
            <a:off x="4788024" y="5373216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4258816" cy="5533224"/>
          </a:xfrm>
        </p:spPr>
        <p:txBody>
          <a:bodyPr>
            <a:normAutofit/>
          </a:bodyPr>
          <a:lstStyle/>
          <a:p>
            <a:r>
              <a:rPr lang="sk-SK" sz="3600" dirty="0" smtClean="0">
                <a:solidFill>
                  <a:srgbClr val="FF0000"/>
                </a:solidFill>
              </a:rPr>
              <a:t>Konáre</a:t>
            </a:r>
            <a:r>
              <a:rPr lang="sk-SK" sz="3600" dirty="0" smtClean="0"/>
              <a:t> v lete nevidíme, lebo sú zakryté listami, sú vysoko a rozvetvené, práve cez ne prichádzajú živiny do listov, kvetov a plodov.</a:t>
            </a:r>
            <a:endParaRPr lang="sk-SK" sz="3600" dirty="0"/>
          </a:p>
        </p:txBody>
      </p:sp>
      <p:pic>
        <p:nvPicPr>
          <p:cNvPr id="3" name="Obrázok 2" descr="strom s obloho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88024" y="1124744"/>
            <a:ext cx="3692476" cy="24482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1700808"/>
            <a:ext cx="4258816" cy="3096344"/>
          </a:xfrm>
        </p:spPr>
        <p:txBody>
          <a:bodyPr>
            <a:normAutofit/>
          </a:bodyPr>
          <a:lstStyle/>
          <a:p>
            <a:r>
              <a:rPr lang="sk-SK" sz="3600" dirty="0" smtClean="0">
                <a:solidFill>
                  <a:srgbClr val="FF0000"/>
                </a:solidFill>
              </a:rPr>
              <a:t>Kmeň </a:t>
            </a:r>
            <a:r>
              <a:rPr lang="sk-SK" sz="3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je to, čo vidíme, čoho sa môžeme dotknúť, cez čo prúdia živiny, voda, je akoby mostom</a:t>
            </a:r>
            <a:r>
              <a:rPr lang="sk-SK" sz="3600" dirty="0" smtClean="0"/>
              <a:t>.</a:t>
            </a:r>
            <a:endParaRPr lang="sk-SK" sz="3600" dirty="0"/>
          </a:p>
        </p:txBody>
      </p:sp>
      <p:pic>
        <p:nvPicPr>
          <p:cNvPr id="3" name="Obrázok 2" descr="strom s obloho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932040" y="2132856"/>
            <a:ext cx="3692476" cy="24482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1700808"/>
            <a:ext cx="4258816" cy="3096344"/>
          </a:xfrm>
        </p:spPr>
        <p:txBody>
          <a:bodyPr>
            <a:normAutofit fontScale="90000"/>
          </a:bodyPr>
          <a:lstStyle/>
          <a:p>
            <a:r>
              <a:rPr lang="sk-SK" sz="3600" dirty="0" smtClean="0">
                <a:solidFill>
                  <a:srgbClr val="FF0000"/>
                </a:solidFill>
              </a:rPr>
              <a:t>Korene </a:t>
            </a:r>
            <a:r>
              <a:rPr lang="sk-SK" sz="3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nevidíme, lebo sú ukryté v zemi, ale práve z nich strom vyrastá, cez ne sa živí, ony mu pomáhajú pevne stáť a nedať sa vyvrátiť vetrom.</a:t>
            </a:r>
            <a:endParaRPr lang="sk-SK" sz="3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3" name="Obrázok 2" descr="strom s obloho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04048" y="3717032"/>
            <a:ext cx="3692476" cy="24482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dirty="0" smtClean="0"/>
              <a:t>Ako to súvisí s náboženstvom?</a:t>
            </a:r>
            <a:endParaRPr lang="sk-SK" dirty="0"/>
          </a:p>
        </p:txBody>
      </p:sp>
      <p:pic>
        <p:nvPicPr>
          <p:cNvPr id="3" name="Obrázok 2" descr="strom presvetlený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35696" y="2492896"/>
            <a:ext cx="5421620" cy="360784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2076840"/>
          </a:xfrm>
        </p:spPr>
        <p:txBody>
          <a:bodyPr>
            <a:noAutofit/>
          </a:bodyPr>
          <a:lstStyle/>
          <a:p>
            <a:pPr algn="ctr"/>
            <a:r>
              <a:rPr lang="sk-SK" sz="4400" dirty="0" smtClean="0">
                <a:solidFill>
                  <a:srgbClr val="C00000"/>
                </a:solidFill>
              </a:rPr>
              <a:t>Nášho Trojjediného Boha </a:t>
            </a:r>
            <a:br>
              <a:rPr lang="sk-SK" sz="4400" dirty="0" smtClean="0">
                <a:solidFill>
                  <a:srgbClr val="C00000"/>
                </a:solidFill>
              </a:rPr>
            </a:br>
            <a:r>
              <a:rPr lang="sk-SK" sz="4400" dirty="0" smtClean="0">
                <a:solidFill>
                  <a:srgbClr val="C00000"/>
                </a:solidFill>
              </a:rPr>
              <a:t>môžeme prirovnať k stromu.</a:t>
            </a:r>
            <a:endParaRPr lang="sk-SK" sz="4400" dirty="0">
              <a:solidFill>
                <a:srgbClr val="C00000"/>
              </a:solidFill>
            </a:endParaRPr>
          </a:p>
        </p:txBody>
      </p:sp>
      <p:pic>
        <p:nvPicPr>
          <p:cNvPr id="3" name="Obrázok 2" descr="strom s koreňm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635896" y="3645024"/>
            <a:ext cx="1895475" cy="24098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5245192"/>
          </a:xfrm>
        </p:spPr>
        <p:txBody>
          <a:bodyPr>
            <a:normAutofit/>
          </a:bodyPr>
          <a:lstStyle/>
          <a:p>
            <a:pPr algn="ctr"/>
            <a:r>
              <a:rPr lang="sk-SK" b="1" dirty="0" smtClean="0">
                <a:solidFill>
                  <a:srgbClr val="C00000"/>
                </a:solidFill>
              </a:rPr>
              <a:t>Ktoré sú tri Božské Osoby?</a:t>
            </a:r>
            <a:br>
              <a:rPr lang="sk-SK" b="1" dirty="0" smtClean="0">
                <a:solidFill>
                  <a:srgbClr val="C00000"/>
                </a:solidFill>
              </a:rPr>
            </a:br>
            <a:r>
              <a:rPr lang="sk-SK" b="1" dirty="0" smtClean="0">
                <a:solidFill>
                  <a:srgbClr val="C00000"/>
                </a:solidFill>
              </a:rPr>
              <a:t/>
            </a:r>
            <a:br>
              <a:rPr lang="sk-SK" b="1" dirty="0" smtClean="0">
                <a:solidFill>
                  <a:srgbClr val="C00000"/>
                </a:solidFill>
              </a:rPr>
            </a:br>
            <a:r>
              <a:rPr lang="sk-SK" b="1" dirty="0" smtClean="0">
                <a:solidFill>
                  <a:srgbClr val="C00000"/>
                </a:solidFill>
              </a:rPr>
              <a:t>Aké časti má strom?</a:t>
            </a:r>
            <a:br>
              <a:rPr lang="sk-SK" b="1" dirty="0" smtClean="0">
                <a:solidFill>
                  <a:srgbClr val="C00000"/>
                </a:solidFill>
              </a:rPr>
            </a:br>
            <a:r>
              <a:rPr lang="sk-SK" b="1" dirty="0" smtClean="0">
                <a:solidFill>
                  <a:srgbClr val="C00000"/>
                </a:solidFill>
              </a:rPr>
              <a:t/>
            </a:r>
            <a:br>
              <a:rPr lang="sk-SK" b="1" dirty="0" smtClean="0">
                <a:solidFill>
                  <a:srgbClr val="C00000"/>
                </a:solidFill>
              </a:rPr>
            </a:br>
            <a:r>
              <a:rPr lang="sk-SK" b="1" dirty="0" smtClean="0">
                <a:solidFill>
                  <a:srgbClr val="C00000"/>
                </a:solidFill>
              </a:rPr>
              <a:t>Ktorá časť sa podobá </a:t>
            </a:r>
            <a:br>
              <a:rPr lang="sk-SK" b="1" dirty="0" smtClean="0">
                <a:solidFill>
                  <a:srgbClr val="C00000"/>
                </a:solidFill>
              </a:rPr>
            </a:br>
            <a:r>
              <a:rPr lang="sk-SK" b="1" dirty="0" smtClean="0">
                <a:solidFill>
                  <a:srgbClr val="C00000"/>
                </a:solidFill>
              </a:rPr>
              <a:t>ktorej Osobe?</a:t>
            </a:r>
            <a:endParaRPr lang="sk-SK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ok">
  <a:themeElements>
    <a:clrScheme name="Odliatok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To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o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45</TotalTime>
  <Words>133</Words>
  <Application>Microsoft Office PowerPoint</Application>
  <PresentationFormat>Prezentácia na obrazovke (4:3)</PresentationFormat>
  <Paragraphs>14</Paragraphs>
  <Slides>14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14</vt:i4>
      </vt:variant>
    </vt:vector>
  </HeadingPairs>
  <TitlesOfParts>
    <vt:vector size="15" baseType="lpstr">
      <vt:lpstr>Tok</vt:lpstr>
      <vt:lpstr>Strom a jeho časti prirovnanie</vt:lpstr>
      <vt:lpstr>Aké  základné časti má strom?</vt:lpstr>
      <vt:lpstr>Konáre – na nich sú listy, kvety a plody  Kmeň – drží strom, spája konáre s koreňmi  Korene – čerpá živiny a dáva stabilitu</vt:lpstr>
      <vt:lpstr>Konáre v lete nevidíme, lebo sú zakryté listami, sú vysoko a rozvetvené, práve cez ne prichádzajú živiny do listov, kvetov a plodov.</vt:lpstr>
      <vt:lpstr>Kmeň je to, čo vidíme, čoho sa môžeme dotknúť, cez čo prúdia živiny, voda, je akoby mostom.</vt:lpstr>
      <vt:lpstr>Korene nevidíme, lebo sú ukryté v zemi, ale práve z nich strom vyrastá, cez ne sa živí, ony mu pomáhajú pevne stáť a nedať sa vyvrátiť vetrom.</vt:lpstr>
      <vt:lpstr>Ako to súvisí s náboženstvom?</vt:lpstr>
      <vt:lpstr>Nášho Trojjediného Boha  môžeme prirovnať k stromu.</vt:lpstr>
      <vt:lpstr>Ktoré sú tri Božské Osoby?  Aké časti má strom?  Ktorá časť sa podobá  ktorej Osobe?</vt:lpstr>
      <vt:lpstr>Boh Duch Svätý sa podobá konárom  Boh Syn sa podobá kmeňu  Boh Otec sa podobá koreňom</vt:lpstr>
      <vt:lpstr>Boh Otec – ako korene - nevidíme ho - z neho všetko vyrastá – je Stvoriteľ - dáva nám život a bezpečie - lepšie ho poznávame vďaka Ježišovi </vt:lpstr>
      <vt:lpstr>Boh Syn – Ježiš Kristus – ako kmeň - stal sa človekom, ktorého sa dalo vidieť, dotknúť, stal sa nám blízkym - cez neho k nám prúdi Božia láska - dáva nám spoznať Otca a posiela nám Ducha Svätého</vt:lpstr>
      <vt:lpstr>      Boh Duch Svätý – ako konáre - nevidíme ich – sú zakryté listami, nemôžeme ich chytiť – sú vysoko  - privádza do konkrétnosti nášho života Božiu lásku, Ježišovo učenie, dáva nám silu, múdrosť a radosť uskutočňovať ho - pomáha nám byť v kontakte so Synom a Otcom – modliť sa </vt:lpstr>
      <vt:lpstr>V mene  Otca  i Syna  i Ducha Svätého.  Amen.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Strom a jeho časti prirovnanie</dc:title>
  <dc:creator>fma@outlook.sk</dc:creator>
  <cp:lastModifiedBy>fma@outlook.sk</cp:lastModifiedBy>
  <cp:revision>5</cp:revision>
  <dcterms:created xsi:type="dcterms:W3CDTF">2020-05-20T07:30:42Z</dcterms:created>
  <dcterms:modified xsi:type="dcterms:W3CDTF">2020-05-20T08:15:55Z</dcterms:modified>
</cp:coreProperties>
</file>