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custDataLst>
    <p:tags r:id="rId54"/>
  </p:custData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369A"/>
    <a:srgbClr val="EAAAE5"/>
    <a:srgbClr val="8C24AC"/>
    <a:srgbClr val="852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>
        <p:scale>
          <a:sx n="70" d="100"/>
          <a:sy n="70" d="100"/>
        </p:scale>
        <p:origin x="-132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761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123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9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6861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961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25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333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136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266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995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675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C847E-06D0-4377-9C58-B9750A57CA82}" type="datetimeFigureOut">
              <a:rPr lang="sk-SK" smtClean="0"/>
              <a:t>17. 4. 2020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B0077-4317-490E-A234-4A735A6B59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565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18" Type="http://schemas.openxmlformats.org/officeDocument/2006/relationships/slide" Target="slide32.xml"/><Relationship Id="rId26" Type="http://schemas.openxmlformats.org/officeDocument/2006/relationships/slide" Target="slide50.xml"/><Relationship Id="rId3" Type="http://schemas.openxmlformats.org/officeDocument/2006/relationships/slide" Target="slide2.xml"/><Relationship Id="rId21" Type="http://schemas.openxmlformats.org/officeDocument/2006/relationships/slide" Target="slide40.xml"/><Relationship Id="rId7" Type="http://schemas.openxmlformats.org/officeDocument/2006/relationships/slide" Target="slide14.xml"/><Relationship Id="rId12" Type="http://schemas.openxmlformats.org/officeDocument/2006/relationships/slide" Target="slide24.xml"/><Relationship Id="rId17" Type="http://schemas.openxmlformats.org/officeDocument/2006/relationships/slide" Target="slide34.xml"/><Relationship Id="rId25" Type="http://schemas.openxmlformats.org/officeDocument/2006/relationships/slide" Target="slide48.xml"/><Relationship Id="rId2" Type="http://schemas.openxmlformats.org/officeDocument/2006/relationships/slide" Target="slide4.xml"/><Relationship Id="rId16" Type="http://schemas.openxmlformats.org/officeDocument/2006/relationships/slide" Target="slide30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24" Type="http://schemas.openxmlformats.org/officeDocument/2006/relationships/slide" Target="slide46.xml"/><Relationship Id="rId5" Type="http://schemas.openxmlformats.org/officeDocument/2006/relationships/slide" Target="slide8.xml"/><Relationship Id="rId15" Type="http://schemas.openxmlformats.org/officeDocument/2006/relationships/slide" Target="slide28.xml"/><Relationship Id="rId23" Type="http://schemas.openxmlformats.org/officeDocument/2006/relationships/slide" Target="slide42.xml"/><Relationship Id="rId10" Type="http://schemas.openxmlformats.org/officeDocument/2006/relationships/slide" Target="slide18.xml"/><Relationship Id="rId19" Type="http://schemas.openxmlformats.org/officeDocument/2006/relationships/slide" Target="slide36.xml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6.xml"/><Relationship Id="rId22" Type="http://schemas.openxmlformats.org/officeDocument/2006/relationships/slide" Target="slide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ený obdélník 7">
            <a:hlinkClick r:id="rId2" action="ppaction://hlinksldjump"/>
          </p:cNvPr>
          <p:cNvSpPr/>
          <p:nvPr/>
        </p:nvSpPr>
        <p:spPr>
          <a:xfrm>
            <a:off x="24385" y="2310384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200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9" name="Zaoblený obdélník 8">
            <a:hlinkClick r:id="rId3" action="ppaction://hlinksldjump"/>
          </p:cNvPr>
          <p:cNvSpPr/>
          <p:nvPr/>
        </p:nvSpPr>
        <p:spPr>
          <a:xfrm>
            <a:off x="24360" y="1167384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100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10" name="Zaoblený obdélník 9">
            <a:hlinkClick r:id="rId4" action="ppaction://hlinksldjump"/>
          </p:cNvPr>
          <p:cNvSpPr/>
          <p:nvPr/>
        </p:nvSpPr>
        <p:spPr>
          <a:xfrm>
            <a:off x="24383" y="3453384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300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11" name="Zaoblený obdélník 10">
            <a:hlinkClick r:id="rId5" action="ppaction://hlinksldjump"/>
          </p:cNvPr>
          <p:cNvSpPr/>
          <p:nvPr/>
        </p:nvSpPr>
        <p:spPr>
          <a:xfrm>
            <a:off x="24383" y="4596384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400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12" name="Zaoblený obdélník 11">
            <a:hlinkClick r:id="rId6" action="ppaction://hlinksldjump"/>
          </p:cNvPr>
          <p:cNvSpPr/>
          <p:nvPr/>
        </p:nvSpPr>
        <p:spPr>
          <a:xfrm>
            <a:off x="24360" y="5737500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500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24383" y="12192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 smtClean="0">
                <a:latin typeface="Ubuntu" panose="020B0504030602030204" pitchFamily="34" charset="0"/>
              </a:rPr>
              <a:t>Osoby</a:t>
            </a:r>
            <a:endParaRPr lang="sk-SK" b="1" dirty="0">
              <a:latin typeface="Ubuntu" panose="020B0504030602030204" pitchFamily="34" charset="0"/>
            </a:endParaRPr>
          </a:p>
        </p:txBody>
      </p:sp>
      <p:sp>
        <p:nvSpPr>
          <p:cNvPr id="40" name="Zaoblený obdélník 39">
            <a:hlinkClick r:id="rId7" action="ppaction://hlinksldjump"/>
          </p:cNvPr>
          <p:cNvSpPr/>
          <p:nvPr/>
        </p:nvSpPr>
        <p:spPr>
          <a:xfrm>
            <a:off x="1846315" y="2308500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200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41" name="Zaoblený obdélník 40">
            <a:hlinkClick r:id="rId8" action="ppaction://hlinksldjump"/>
          </p:cNvPr>
          <p:cNvSpPr/>
          <p:nvPr/>
        </p:nvSpPr>
        <p:spPr>
          <a:xfrm>
            <a:off x="1846290" y="1165500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100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42" name="Zaoblený obdélník 41">
            <a:hlinkClick r:id="rId9" action="ppaction://hlinksldjump"/>
          </p:cNvPr>
          <p:cNvSpPr/>
          <p:nvPr/>
        </p:nvSpPr>
        <p:spPr>
          <a:xfrm>
            <a:off x="1846313" y="3451500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300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43" name="Zaoblený obdélník 42">
            <a:hlinkClick r:id="rId10" action="ppaction://hlinksldjump"/>
          </p:cNvPr>
          <p:cNvSpPr/>
          <p:nvPr/>
        </p:nvSpPr>
        <p:spPr>
          <a:xfrm>
            <a:off x="1846313" y="4594500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400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44" name="Zaoblený obdélník 43">
            <a:hlinkClick r:id="rId11" action="ppaction://hlinksldjump"/>
          </p:cNvPr>
          <p:cNvSpPr/>
          <p:nvPr/>
        </p:nvSpPr>
        <p:spPr>
          <a:xfrm>
            <a:off x="1846290" y="5735616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500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45" name="Zaoblený obdélník 44"/>
          <p:cNvSpPr/>
          <p:nvPr/>
        </p:nvSpPr>
        <p:spPr>
          <a:xfrm>
            <a:off x="1846313" y="10308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Ubuntu" panose="020B0504030602030204" pitchFamily="34" charset="0"/>
              </a:rPr>
              <a:t>Miesta</a:t>
            </a:r>
            <a:endParaRPr lang="sk-SK" b="1" dirty="0">
              <a:latin typeface="Ubuntu" panose="020B0504030602030204" pitchFamily="34" charset="0"/>
            </a:endParaRPr>
          </a:p>
        </p:txBody>
      </p:sp>
      <p:sp>
        <p:nvSpPr>
          <p:cNvPr id="46" name="Zaoblený obdélník 45">
            <a:hlinkClick r:id="rId12" action="ppaction://hlinksldjump"/>
          </p:cNvPr>
          <p:cNvSpPr/>
          <p:nvPr/>
        </p:nvSpPr>
        <p:spPr>
          <a:xfrm>
            <a:off x="3679499" y="2308500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200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47" name="Zaoblený obdélník 46">
            <a:hlinkClick r:id="rId13" action="ppaction://hlinksldjump"/>
          </p:cNvPr>
          <p:cNvSpPr/>
          <p:nvPr/>
        </p:nvSpPr>
        <p:spPr>
          <a:xfrm>
            <a:off x="3679474" y="1165500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smtClean="0">
                <a:latin typeface="Ubuntu" panose="020B0504030602030204" pitchFamily="34" charset="0"/>
              </a:rPr>
              <a:t>100</a:t>
            </a:r>
            <a:endParaRPr lang="sk-SK" sz="2400" b="1" dirty="0">
              <a:latin typeface="Ubuntu" panose="020B0504030602030204" pitchFamily="34" charset="0"/>
            </a:endParaRPr>
          </a:p>
        </p:txBody>
      </p:sp>
      <p:sp>
        <p:nvSpPr>
          <p:cNvPr id="48" name="Zaoblený obdélník 47">
            <a:hlinkClick r:id="rId14" action="ppaction://hlinksldjump"/>
          </p:cNvPr>
          <p:cNvSpPr/>
          <p:nvPr/>
        </p:nvSpPr>
        <p:spPr>
          <a:xfrm>
            <a:off x="3679497" y="3451500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300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49" name="Zaoblený obdélník 48">
            <a:hlinkClick r:id="rId15" action="ppaction://hlinksldjump"/>
          </p:cNvPr>
          <p:cNvSpPr/>
          <p:nvPr/>
        </p:nvSpPr>
        <p:spPr>
          <a:xfrm>
            <a:off x="3679497" y="4594500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400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50" name="Zaoblený obdélník 49">
            <a:hlinkClick r:id="rId16" action="ppaction://hlinksldjump"/>
          </p:cNvPr>
          <p:cNvSpPr/>
          <p:nvPr/>
        </p:nvSpPr>
        <p:spPr>
          <a:xfrm>
            <a:off x="3679474" y="5735616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500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51" name="Zaoblený obdélník 50"/>
          <p:cNvSpPr/>
          <p:nvPr/>
        </p:nvSpPr>
        <p:spPr>
          <a:xfrm>
            <a:off x="3679497" y="10308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Ubuntu" panose="020B0504030602030204" pitchFamily="34" charset="0"/>
              </a:rPr>
              <a:t>Kto to povedal?</a:t>
            </a:r>
            <a:endParaRPr lang="sk-SK" b="1" dirty="0">
              <a:latin typeface="Ubuntu" panose="020B0504030602030204" pitchFamily="34" charset="0"/>
            </a:endParaRPr>
          </a:p>
        </p:txBody>
      </p:sp>
      <p:sp>
        <p:nvSpPr>
          <p:cNvPr id="52" name="Zaoblený obdélník 51">
            <a:hlinkClick r:id="rId17" action="ppaction://hlinksldjump"/>
          </p:cNvPr>
          <p:cNvSpPr/>
          <p:nvPr/>
        </p:nvSpPr>
        <p:spPr>
          <a:xfrm>
            <a:off x="5512683" y="2308500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200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53" name="Zaoblený obdélník 52">
            <a:hlinkClick r:id="rId18" action="ppaction://hlinksldjump"/>
          </p:cNvPr>
          <p:cNvSpPr/>
          <p:nvPr/>
        </p:nvSpPr>
        <p:spPr>
          <a:xfrm>
            <a:off x="5512658" y="1165500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100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54" name="Zaoblený obdélník 53">
            <a:hlinkClick r:id="rId19" action="ppaction://hlinksldjump"/>
          </p:cNvPr>
          <p:cNvSpPr/>
          <p:nvPr/>
        </p:nvSpPr>
        <p:spPr>
          <a:xfrm>
            <a:off x="5512681" y="3451500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300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55" name="Zaoblený obdélník 54">
            <a:hlinkClick r:id="rId20" action="ppaction://hlinksldjump"/>
          </p:cNvPr>
          <p:cNvSpPr/>
          <p:nvPr/>
        </p:nvSpPr>
        <p:spPr>
          <a:xfrm>
            <a:off x="5512681" y="4594500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400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56" name="Zaoblený obdélník 55">
            <a:hlinkClick r:id="rId21" action="ppaction://hlinksldjump"/>
          </p:cNvPr>
          <p:cNvSpPr/>
          <p:nvPr/>
        </p:nvSpPr>
        <p:spPr>
          <a:xfrm>
            <a:off x="5512658" y="5735616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500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57" name="Zaoblený obdélník 56"/>
          <p:cNvSpPr/>
          <p:nvPr/>
        </p:nvSpPr>
        <p:spPr>
          <a:xfrm>
            <a:off x="5512681" y="10308"/>
            <a:ext cx="1782000" cy="1098000"/>
          </a:xfrm>
          <a:prstGeom prst="roundRect">
            <a:avLst>
              <a:gd name="adj" fmla="val 1153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Ubuntu" panose="020B0504030602030204" pitchFamily="34" charset="0"/>
              </a:rPr>
              <a:t>Význam slov</a:t>
            </a:r>
            <a:endParaRPr lang="sk-SK" b="1" dirty="0">
              <a:latin typeface="Ubuntu" panose="020B0504030602030204" pitchFamily="34" charset="0"/>
            </a:endParaRPr>
          </a:p>
        </p:txBody>
      </p:sp>
      <p:sp>
        <p:nvSpPr>
          <p:cNvPr id="58" name="Zaoblený obdélník 57">
            <a:hlinkClick r:id="rId22" action="ppaction://hlinksldjump"/>
          </p:cNvPr>
          <p:cNvSpPr/>
          <p:nvPr/>
        </p:nvSpPr>
        <p:spPr>
          <a:xfrm>
            <a:off x="7334613" y="2308500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rgbClr val="8C24AC"/>
              </a:gs>
              <a:gs pos="50000">
                <a:srgbClr val="8525AB"/>
              </a:gs>
              <a:gs pos="100000">
                <a:srgbClr val="7030A0"/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200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59" name="Zaoblený obdélník 58">
            <a:hlinkClick r:id="rId23" action="ppaction://hlinksldjump"/>
          </p:cNvPr>
          <p:cNvSpPr/>
          <p:nvPr/>
        </p:nvSpPr>
        <p:spPr>
          <a:xfrm>
            <a:off x="7334588" y="1165500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rgbClr val="8C24AC"/>
              </a:gs>
              <a:gs pos="50000">
                <a:srgbClr val="8525AB"/>
              </a:gs>
              <a:gs pos="100000">
                <a:srgbClr val="7030A0"/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100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60" name="Zaoblený obdélník 59">
            <a:hlinkClick r:id="rId24" action="ppaction://hlinksldjump"/>
          </p:cNvPr>
          <p:cNvSpPr/>
          <p:nvPr/>
        </p:nvSpPr>
        <p:spPr>
          <a:xfrm>
            <a:off x="7334611" y="3451500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rgbClr val="8C24AC"/>
              </a:gs>
              <a:gs pos="50000">
                <a:srgbClr val="8525AB"/>
              </a:gs>
              <a:gs pos="100000">
                <a:srgbClr val="7030A0"/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300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61" name="Zaoblený obdélník 60">
            <a:hlinkClick r:id="rId25" action="ppaction://hlinksldjump"/>
          </p:cNvPr>
          <p:cNvSpPr/>
          <p:nvPr/>
        </p:nvSpPr>
        <p:spPr>
          <a:xfrm>
            <a:off x="7334611" y="4594500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rgbClr val="8C24AC"/>
              </a:gs>
              <a:gs pos="50000">
                <a:srgbClr val="8525AB"/>
              </a:gs>
              <a:gs pos="100000">
                <a:srgbClr val="7030A0"/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400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62" name="Zaoblený obdélník 61">
            <a:hlinkClick r:id="rId26" action="ppaction://hlinksldjump"/>
          </p:cNvPr>
          <p:cNvSpPr/>
          <p:nvPr/>
        </p:nvSpPr>
        <p:spPr>
          <a:xfrm>
            <a:off x="7334588" y="5735616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rgbClr val="8C24AC"/>
              </a:gs>
              <a:gs pos="50000">
                <a:srgbClr val="8525AB"/>
              </a:gs>
              <a:gs pos="100000">
                <a:srgbClr val="7030A0"/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smtClean="0">
                <a:latin typeface="Ubuntu" panose="020B0504030602030204" pitchFamily="34" charset="0"/>
              </a:rPr>
              <a:t>500</a:t>
            </a:r>
            <a:endParaRPr lang="sk-SK" sz="2400" b="1">
              <a:latin typeface="Ubuntu" panose="020B0504030602030204" pitchFamily="34" charset="0"/>
            </a:endParaRPr>
          </a:p>
        </p:txBody>
      </p:sp>
      <p:sp>
        <p:nvSpPr>
          <p:cNvPr id="63" name="Zaoblený obdélník 62"/>
          <p:cNvSpPr/>
          <p:nvPr/>
        </p:nvSpPr>
        <p:spPr>
          <a:xfrm>
            <a:off x="7334611" y="10308"/>
            <a:ext cx="1782000" cy="1098000"/>
          </a:xfrm>
          <a:prstGeom prst="roundRect">
            <a:avLst>
              <a:gd name="adj" fmla="val 11539"/>
            </a:avLst>
          </a:prstGeom>
          <a:gradFill>
            <a:gsLst>
              <a:gs pos="0">
                <a:srgbClr val="8C24AC"/>
              </a:gs>
              <a:gs pos="50000">
                <a:srgbClr val="8525AB"/>
              </a:gs>
              <a:gs pos="100000">
                <a:srgbClr val="7030A0"/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Ubuntu" panose="020B0504030602030204" pitchFamily="34" charset="0"/>
              </a:rPr>
              <a:t>Čísla</a:t>
            </a:r>
            <a:endParaRPr lang="sk-SK" b="1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0" y="6333565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Osoby  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500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Ako sa volal sluha, ktorému Peter mečom odťal ucho v </a:t>
            </a:r>
            <a:r>
              <a:rPr lang="sk-SK" dirty="0" err="1" smtClean="0">
                <a:latin typeface="Ubuntu" panose="020B0504030602030204" pitchFamily="34" charset="0"/>
              </a:rPr>
              <a:t>Getsemanskej</a:t>
            </a:r>
            <a:r>
              <a:rPr lang="sk-SK" dirty="0" smtClean="0">
                <a:latin typeface="Ubuntu" panose="020B0504030602030204" pitchFamily="34" charset="0"/>
              </a:rPr>
              <a:t> záhrade pri zajatí Ježiša?</a:t>
            </a:r>
            <a:endParaRPr lang="sk-SK" dirty="0">
              <a:latin typeface="Ubuntu" panose="020B0504030602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53" y="2605087"/>
            <a:ext cx="5166318" cy="307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6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0" y="6333565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5122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err="1" smtClean="0">
                <a:latin typeface="Ubuntu" panose="020B0504030602030204" pitchFamily="34" charset="0"/>
              </a:rPr>
              <a:t>Malchus</a:t>
            </a:r>
            <a:endParaRPr lang="sk-SK" dirty="0">
              <a:latin typeface="Ubuntu" panose="020B0504030602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9" y="2578065"/>
            <a:ext cx="5459104" cy="374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8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8" y="0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Miesta  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100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V ktorom meste</a:t>
            </a:r>
            <a:r>
              <a:rPr lang="sk-SK" dirty="0">
                <a:latin typeface="Ubuntu" panose="020B0504030602030204" pitchFamily="34" charset="0"/>
              </a:rPr>
              <a:t> premenil Ježiš vodu </a:t>
            </a:r>
            <a:r>
              <a:rPr lang="sk-SK" dirty="0" smtClean="0">
                <a:latin typeface="Ubuntu" panose="020B0504030602030204" pitchFamily="34" charset="0"/>
              </a:rPr>
              <a:t>na víno na svadbe?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13449" y="6333565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57" y="2635539"/>
            <a:ext cx="5034836" cy="339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4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8" y="0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-13449" y="6333565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err="1" smtClean="0">
                <a:latin typeface="Ubuntu" panose="020B0504030602030204" pitchFamily="34" charset="0"/>
              </a:rPr>
              <a:t>Kána</a:t>
            </a:r>
            <a:r>
              <a:rPr lang="sk-SK" dirty="0" smtClean="0">
                <a:latin typeface="Ubuntu" panose="020B0504030602030204" pitchFamily="34" charset="0"/>
              </a:rPr>
              <a:t> </a:t>
            </a:r>
            <a:r>
              <a:rPr lang="sk-SK" dirty="0" err="1" smtClean="0">
                <a:latin typeface="Ubuntu" panose="020B0504030602030204" pitchFamily="34" charset="0"/>
              </a:rPr>
              <a:t>Galilejská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6" y="2592295"/>
            <a:ext cx="78676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5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8" y="0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Miesta  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200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Čo je to </a:t>
            </a:r>
            <a:r>
              <a:rPr lang="sk-SK" dirty="0" err="1" smtClean="0">
                <a:latin typeface="Ubuntu" panose="020B0504030602030204" pitchFamily="34" charset="0"/>
              </a:rPr>
              <a:t>Lithostrotus</a:t>
            </a:r>
            <a:r>
              <a:rPr lang="sk-SK" dirty="0" smtClean="0">
                <a:latin typeface="Ubuntu" panose="020B0504030602030204" pitchFamily="34" charset="0"/>
              </a:rPr>
              <a:t> alebo po hebrejsky </a:t>
            </a:r>
            <a:r>
              <a:rPr lang="sk-SK" dirty="0" err="1" smtClean="0">
                <a:latin typeface="Ubuntu" panose="020B0504030602030204" pitchFamily="34" charset="0"/>
              </a:rPr>
              <a:t>Gabbatha</a:t>
            </a:r>
            <a:r>
              <a:rPr lang="sk-SK" dirty="0" smtClean="0">
                <a:latin typeface="Ubuntu" panose="020B0504030602030204" pitchFamily="34" charset="0"/>
              </a:rPr>
              <a:t>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13449" y="6333565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8" y="0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-13449" y="6333565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Miesto, kde stála Pilátova súdna stolica.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2"/>
          <a:stretch/>
        </p:blipFill>
        <p:spPr bwMode="auto">
          <a:xfrm>
            <a:off x="2418695" y="2459546"/>
            <a:ext cx="4477034" cy="387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84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8" y="0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Miesta  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300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Kam išiel Ježiš po svojom zmŕtvychvstaní? / Kam poslal učeníkov, aby sa tam s ním (zmŕtvychvstalým) stretli?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13449" y="6333565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524" y="2698668"/>
            <a:ext cx="2139500" cy="344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1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8" y="0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-13449" y="6333565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err="1" smtClean="0">
                <a:latin typeface="Ubuntu" panose="020B0504030602030204" pitchFamily="34" charset="0"/>
              </a:rPr>
              <a:t>Galilea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8" y="0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Kategória 2.  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400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Kde stál rybník </a:t>
            </a:r>
            <a:r>
              <a:rPr lang="sk-SK" dirty="0" err="1" smtClean="0">
                <a:latin typeface="Ubuntu" panose="020B0504030602030204" pitchFamily="34" charset="0"/>
              </a:rPr>
              <a:t>Betsata</a:t>
            </a:r>
            <a:r>
              <a:rPr lang="sk-SK" dirty="0" smtClean="0">
                <a:latin typeface="Ubuntu" panose="020B0504030602030204" pitchFamily="34" charset="0"/>
              </a:rPr>
              <a:t>, kde Ježiš uzdravil 38 roko</a:t>
            </a:r>
            <a:r>
              <a:rPr lang="sk-SK" dirty="0" smtClean="0">
                <a:latin typeface="Ubuntu" panose="020B0504030602030204" pitchFamily="34" charset="0"/>
              </a:rPr>
              <a:t>v chromého človeka?</a:t>
            </a:r>
            <a:r>
              <a:rPr lang="sk-SK" dirty="0" smtClean="0">
                <a:latin typeface="Ubuntu" panose="020B0504030602030204" pitchFamily="34" charset="0"/>
              </a:rPr>
              <a:t> 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13449" y="6333565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52" y="2425662"/>
            <a:ext cx="254491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64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8" y="0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-13449" y="6333565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V Jeruzaleme, pri Ovčej bráne.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0" y="6333565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Osoby</a:t>
            </a:r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100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03411" y="1237129"/>
            <a:ext cx="833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Kto prišiel vydať svedectvo o Slove?</a:t>
            </a:r>
            <a:endParaRPr lang="sk-SK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8" y="0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Miesta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500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Ako sa volala mesto, pri ktorom sa stretol Ježiš so Samaritánkou?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-13449" y="6333565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12" y="2482362"/>
            <a:ext cx="5715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04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8" y="0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-13449" y="6333565"/>
            <a:ext cx="9157447" cy="52756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err="1" smtClean="0">
                <a:latin typeface="Ubuntu" panose="020B0504030602030204" pitchFamily="34" charset="0"/>
              </a:rPr>
              <a:t>Sychar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48" y="2453856"/>
            <a:ext cx="4817305" cy="387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-13449" y="-1566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Kto to povedal?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100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Kto povedal: „Ja som svetlo sveta!“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0" y="6338705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25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3449" y="-1566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Ježiš Kristus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38705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53" y="2565779"/>
            <a:ext cx="387791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54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-13449" y="-1566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Kto to povedal</a:t>
            </a:r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?</a:t>
            </a:r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200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Kto kričal: „Ukrižuj ho! Ukrižuj ho!“ 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0" y="6338705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9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3449" y="-1566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Ľud zhromaždený pri súdení Ježiša pred Pilátom.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38705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95" y="2531847"/>
            <a:ext cx="5746560" cy="344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4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-13449" y="-1566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0" y="77550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Kto to povedal?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300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Kto povedal: „Je lepšie ak zomrie jeden človek za ľud“?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0" y="6338705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3449" y="-1566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err="1" smtClean="0">
                <a:latin typeface="Ubuntu" panose="020B0504030602030204" pitchFamily="34" charset="0"/>
              </a:rPr>
              <a:t>Kajfáš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38705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71" y="2663221"/>
            <a:ext cx="4859882" cy="347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7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-13449" y="-1566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Kto to povedal?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400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Kto povedal: „Prečo nepredali olej za 300 denárov?“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0" y="6338705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3449" y="-1566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Judáš </a:t>
            </a:r>
            <a:r>
              <a:rPr lang="sk-SK" dirty="0" err="1" smtClean="0">
                <a:latin typeface="Ubuntu" panose="020B0504030602030204" pitchFamily="34" charset="0"/>
              </a:rPr>
              <a:t>Iškariotský</a:t>
            </a:r>
            <a:r>
              <a:rPr lang="sk-SK" dirty="0" smtClean="0">
                <a:latin typeface="Ubuntu" panose="020B0504030602030204" pitchFamily="34" charset="0"/>
              </a:rPr>
              <a:t> 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38705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695" y="2697725"/>
            <a:ext cx="3282058" cy="328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9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0" y="6333565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5122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Ján Krstiteľ</a:t>
            </a:r>
            <a:endParaRPr lang="sk-SK" dirty="0">
              <a:latin typeface="Ubuntu" panose="020B05040306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77" y="2572106"/>
            <a:ext cx="2934269" cy="366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5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-13449" y="-1566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Kto to povedal?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500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Kto povedal: „Už som oslávil a ešte oslávim!“?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0" y="6338705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1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3449" y="-1566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Bol to hlas z neba, ktorý zaznel Ježišovi v Jeruzaleme.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38705"/>
            <a:ext cx="9157449" cy="52756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4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364" y="2784143"/>
            <a:ext cx="4155821" cy="33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28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9" y="0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Význam slov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100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Ako sa prekladá meno </a:t>
            </a:r>
            <a:r>
              <a:rPr lang="sk-SK" dirty="0" err="1" smtClean="0">
                <a:latin typeface="Ubuntu" panose="020B0504030602030204" pitchFamily="34" charset="0"/>
              </a:rPr>
              <a:t>Kéfas</a:t>
            </a:r>
            <a:r>
              <a:rPr lang="sk-SK" dirty="0" smtClean="0">
                <a:latin typeface="Ubuntu" panose="020B0504030602030204" pitchFamily="34" charset="0"/>
              </a:rPr>
              <a:t>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0" y="6338705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4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6338705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élník 9"/>
          <p:cNvSpPr/>
          <p:nvPr/>
        </p:nvSpPr>
        <p:spPr>
          <a:xfrm>
            <a:off x="-13449" y="0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Peter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62" y="2538230"/>
            <a:ext cx="28575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09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9" y="0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Význam slov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200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Čo znamená pomenovanie „</a:t>
            </a:r>
            <a:r>
              <a:rPr lang="sk-SK" dirty="0" err="1" smtClean="0">
                <a:latin typeface="Ubuntu" panose="020B0504030602030204" pitchFamily="34" charset="0"/>
              </a:rPr>
              <a:t>Rabbi</a:t>
            </a:r>
            <a:r>
              <a:rPr lang="sk-SK" dirty="0" smtClean="0">
                <a:latin typeface="Ubuntu" panose="020B0504030602030204" pitchFamily="34" charset="0"/>
              </a:rPr>
              <a:t>“?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0" y="6338705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5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6338705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élník 9"/>
          <p:cNvSpPr/>
          <p:nvPr/>
        </p:nvSpPr>
        <p:spPr>
          <a:xfrm>
            <a:off x="-13449" y="0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Učiteľ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74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9" y="0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Význam slov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300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Čo znamená názov rybníku </a:t>
            </a:r>
            <a:r>
              <a:rPr lang="sk-SK" dirty="0" err="1" smtClean="0">
                <a:latin typeface="Ubuntu" panose="020B0504030602030204" pitchFamily="34" charset="0"/>
              </a:rPr>
              <a:t>Siloe</a:t>
            </a:r>
            <a:r>
              <a:rPr lang="sk-SK" dirty="0" smtClean="0">
                <a:latin typeface="Ubuntu" panose="020B0504030602030204" pitchFamily="34" charset="0"/>
              </a:rPr>
              <a:t>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0" y="6338705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80" y="2225098"/>
            <a:ext cx="3012088" cy="401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6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6338705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élník 9"/>
          <p:cNvSpPr/>
          <p:nvPr/>
        </p:nvSpPr>
        <p:spPr>
          <a:xfrm>
            <a:off x="-13449" y="0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Poslaný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3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9" y="0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Význam slov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400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Ako sa prekladá názov Golgota?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0" y="6338705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12" y="2368062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5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6338705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élník 9"/>
          <p:cNvSpPr/>
          <p:nvPr/>
        </p:nvSpPr>
        <p:spPr>
          <a:xfrm>
            <a:off x="-13449" y="0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Lebka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1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0" y="6333565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Osoby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200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Kto prišiel za Ježišom v noci a rozprával sa s ním?</a:t>
            </a:r>
            <a:endParaRPr lang="sk-SK" dirty="0">
              <a:latin typeface="Ubuntu" panose="020B05040306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06" y="2796084"/>
            <a:ext cx="5424985" cy="271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0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3449" y="0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Význam slov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500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Čo znamená označenie Mesiáš?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0" y="6338705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49" y="2644287"/>
            <a:ext cx="45053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25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6338705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élník 9"/>
          <p:cNvSpPr/>
          <p:nvPr/>
        </p:nvSpPr>
        <p:spPr>
          <a:xfrm>
            <a:off x="-13449" y="0"/>
            <a:ext cx="9157449" cy="522872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Z hebrejského </a:t>
            </a:r>
            <a:r>
              <a:rPr lang="sk-SK" dirty="0" err="1" smtClean="0">
                <a:latin typeface="Ubuntu" panose="020B0504030602030204" pitchFamily="34" charset="0"/>
              </a:rPr>
              <a:t>Mašíach</a:t>
            </a:r>
            <a:r>
              <a:rPr lang="sk-SK" dirty="0" smtClean="0">
                <a:latin typeface="Ubuntu" panose="020B0504030602030204" pitchFamily="34" charset="0"/>
              </a:rPr>
              <a:t> - Pomazaný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84455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Čísla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100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Koľko chlebov Kristus rozmnožil?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-13449" y="6333565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320" y="2390775"/>
            <a:ext cx="4588808" cy="333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1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3449" y="6333565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5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99" y="2873706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0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Čísla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200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Za koľko dní Ježiš povedal, že postaví chrám, ktorý stavali 46 rokov?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-13449" y="6333565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53" y="2428793"/>
            <a:ext cx="5460142" cy="359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5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3449" y="6333565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Za 3 dni.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4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Čísla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300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Koľko dní bol Lazár v hrobe, kým prišiel Ježiš?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-13449" y="6333565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58" y="2646315"/>
            <a:ext cx="4817708" cy="309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3449" y="6333565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Lazár bol v hrobe 4 dni.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821" y="2463615"/>
            <a:ext cx="265078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7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Ubuntu" panose="020B0504030602030204" pitchFamily="34" charset="0"/>
              </a:rPr>
              <a:t>Čísla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400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Koľko litrov vody premenil Ježiš na víno?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-13449" y="6333565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24088"/>
            <a:ext cx="42862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47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3449" y="6333565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Premenil 80 – 120 litrov vody.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1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0" y="6333565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5122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Nikodém</a:t>
            </a:r>
            <a:endParaRPr lang="sk-SK" dirty="0">
              <a:latin typeface="Ubuntu" panose="020B05040306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34" y="2357651"/>
            <a:ext cx="5149755" cy="386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3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Čísla</a:t>
            </a:r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  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500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</a:t>
            </a:r>
            <a:r>
              <a:rPr lang="sk-SK" dirty="0" smtClean="0">
                <a:latin typeface="Ubuntu" panose="020B0504030602030204" pitchFamily="34" charset="0"/>
              </a:rPr>
              <a:t>oľko rýb chytili učeníci pri </a:t>
            </a:r>
            <a:r>
              <a:rPr lang="sk-SK" dirty="0" err="1" smtClean="0">
                <a:latin typeface="Ubuntu" panose="020B0504030602030204" pitchFamily="34" charset="0"/>
              </a:rPr>
              <a:t>Tiberiadskom</a:t>
            </a:r>
            <a:r>
              <a:rPr lang="sk-SK" dirty="0" smtClean="0">
                <a:latin typeface="Ubuntu" panose="020B0504030602030204" pitchFamily="34" charset="0"/>
              </a:rPr>
              <a:t> mori po Ježišovom vzkriesení, keď im Kristus prikázal hodiť siete na pravú stranu?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-13449" y="6333565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24" y="2996537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2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3449" y="6333565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9157449" cy="524435"/>
          </a:xfrm>
          <a:prstGeom prst="rect">
            <a:avLst/>
          </a:prstGeom>
          <a:gradFill>
            <a:gsLst>
              <a:gs pos="0">
                <a:srgbClr val="EAAAE5"/>
              </a:gs>
              <a:gs pos="50000">
                <a:srgbClr val="82369A"/>
              </a:gs>
              <a:gs pos="100000">
                <a:srgbClr val="8525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élník 10"/>
          <p:cNvSpPr/>
          <p:nvPr/>
        </p:nvSpPr>
        <p:spPr>
          <a:xfrm>
            <a:off x="819957" y="20081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153</a:t>
            </a:r>
            <a:endParaRPr lang="sk-SK" dirty="0">
              <a:latin typeface="Ubuntu" panose="020B0504030602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8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R11-32 Rafael Santi - Zázračný rybolov - ObrazyNaPlátně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25" y="2627190"/>
            <a:ext cx="5025300" cy="33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627977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smtClean="0">
                <a:latin typeface="Ubuntu" panose="020B0504030602030204" pitchFamily="34" charset="0"/>
              </a:rPr>
              <a:t>© Copyright 2014 Peter Farárik</a:t>
            </a:r>
            <a:endParaRPr lang="sk-SK" sz="1600">
              <a:latin typeface="Ubuntu" panose="020B0504030602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63" y="2169871"/>
            <a:ext cx="6102074" cy="191336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594122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smtClean="0">
                <a:latin typeface="Ubuntu" panose="020B0504030602030204" pitchFamily="34" charset="0"/>
              </a:rPr>
              <a:t>www.lepsiageografia.sk</a:t>
            </a:r>
            <a:endParaRPr lang="sk-SK" sz="160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0" y="6333565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Osoby 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300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Kto pribehol k prázdnemu hrobu, keď im Mária Magdaléna povedala, čo sa jej stalo?</a:t>
            </a:r>
            <a:endParaRPr lang="sk-SK" dirty="0">
              <a:latin typeface="Ubuntu" panose="020B0504030602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9" y="2945329"/>
            <a:ext cx="6358485" cy="308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0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0" y="6333565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5122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Šimon - Peter a Ján</a:t>
            </a:r>
            <a:endParaRPr lang="sk-SK" dirty="0">
              <a:latin typeface="Ubuntu" panose="020B050403060203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99" y="2322317"/>
            <a:ext cx="4630003" cy="384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0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0" y="6333565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http://pixabay.com/static/uploads/photo/2013/07/12/17/00/approved-151676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67" y="6025662"/>
            <a:ext cx="626086" cy="6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7236" y="64104"/>
            <a:ext cx="268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  <a:latin typeface="Ubuntu" panose="020B0504030602030204" pitchFamily="34" charset="0"/>
              </a:rPr>
              <a:t>Osoby</a:t>
            </a:r>
            <a:endParaRPr lang="sk-SK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623436" y="67697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Otázka za 400 bodov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67557" y="1855766"/>
            <a:ext cx="7674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Ktoré ženy stáli pod krížom?</a:t>
            </a:r>
            <a:endParaRPr lang="sk-SK" dirty="0">
              <a:latin typeface="Ubuntu" panose="020B0504030602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87" y="2406162"/>
            <a:ext cx="78676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51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0" y="6333565"/>
            <a:ext cx="9144000" cy="524435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1" y="7755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b="1" smtClean="0">
                <a:solidFill>
                  <a:schemeClr val="bg1"/>
                </a:solidFill>
                <a:latin typeface="Ubuntu" panose="020B0504030602030204" pitchFamily="34" charset="0"/>
              </a:rPr>
              <a:t>Odpoveď</a:t>
            </a:r>
            <a:endParaRPr lang="sk-SK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5122" name="Picture 2" descr="http://pixabay.com/static/uploads/photo/2013/07/13/10/24/glossy-157164_640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4" y="5979783"/>
            <a:ext cx="677243" cy="6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67557" y="1855766"/>
            <a:ext cx="7674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dirty="0" smtClean="0">
                <a:latin typeface="Ubuntu" panose="020B0504030602030204" pitchFamily="34" charset="0"/>
              </a:rPr>
              <a:t>Mária (Ježišova matka), sestra jeho matky, Mária </a:t>
            </a:r>
            <a:r>
              <a:rPr lang="sk-SK" dirty="0" err="1" smtClean="0">
                <a:latin typeface="Ubuntu" panose="020B0504030602030204" pitchFamily="34" charset="0"/>
              </a:rPr>
              <a:t>Kleopasova</a:t>
            </a:r>
            <a:r>
              <a:rPr lang="sk-SK" dirty="0" smtClean="0">
                <a:latin typeface="Ubuntu" panose="020B0504030602030204" pitchFamily="34" charset="0"/>
              </a:rPr>
              <a:t> a Mária Magdaléna</a:t>
            </a:r>
            <a:endParaRPr lang="sk-SK" dirty="0">
              <a:latin typeface="Ubuntu" panose="020B0504030602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6" y="2502096"/>
            <a:ext cx="4071851" cy="34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6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0dda3d6d3981786f3748c20d45d11a07438cf25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2346</TotalTime>
  <Words>579</Words>
  <Application>Microsoft Office PowerPoint</Application>
  <PresentationFormat>Prezentácia na obrazovke (4:3)</PresentationFormat>
  <Paragraphs>157</Paragraphs>
  <Slides>52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52</vt:i4>
      </vt:variant>
    </vt:vector>
  </HeadingPairs>
  <TitlesOfParts>
    <vt:vector size="53" baseType="lpstr">
      <vt:lpstr>Motiv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Peter Farárik</dc:creator>
  <cp:lastModifiedBy>Matkoooooo</cp:lastModifiedBy>
  <cp:revision>34</cp:revision>
  <dcterms:created xsi:type="dcterms:W3CDTF">2014-11-27T10:15:47Z</dcterms:created>
  <dcterms:modified xsi:type="dcterms:W3CDTF">2020-04-18T19:51:07Z</dcterms:modified>
</cp:coreProperties>
</file>