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7" r:id="rId2"/>
    <p:sldId id="258" r:id="rId3"/>
    <p:sldId id="259" r:id="rId4"/>
    <p:sldId id="260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45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71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1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2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AB48-6B81-443C-84F0-8098475CA912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E9ABD0-655E-4203-B2D8-6AEABBAE0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Metodológia biblickej katechézy</a:t>
            </a:r>
            <a:endParaRPr lang="sk-SK" sz="4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5" descr="kni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5248" y="2133600"/>
            <a:ext cx="5663330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Začať otázkou, ktorá sa týka osoby, udalosti alebo slova textu.</a:t>
            </a:r>
          </a:p>
          <a:p>
            <a:endParaRPr lang="sk-SK" sz="2800" dirty="0"/>
          </a:p>
        </p:txBody>
      </p:sp>
      <p:pic>
        <p:nvPicPr>
          <p:cNvPr id="7" name="Zástupný symbol obsahu 6" descr="question_man_thinking_standing_Activity_person_doubt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Dať k dispozícii separované verše textu a urobiť jeho rekonštrukciu.</a:t>
            </a:r>
          </a:p>
          <a:p>
            <a:endParaRPr lang="sk-SK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pic>
        <p:nvPicPr>
          <p:cNvPr id="5" name="Obrázok 4" descr="puzzle-51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2386" y="3158358"/>
            <a:ext cx="3100552" cy="3100552"/>
          </a:xfrm>
          <a:prstGeom prst="rect">
            <a:avLst/>
          </a:prstGeom>
        </p:spPr>
      </p:pic>
      <p:pic>
        <p:nvPicPr>
          <p:cNvPr id="6" name="Obrázok 5" descr="checklist-png-5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4289" y="3029607"/>
            <a:ext cx="3176751" cy="3176751"/>
          </a:xfrm>
          <a:prstGeom prst="rect">
            <a:avLst/>
          </a:prstGeom>
        </p:spPr>
      </p:pic>
      <p:sp>
        <p:nvSpPr>
          <p:cNvPr id="7" name="Šípka doprava 6"/>
          <p:cNvSpPr/>
          <p:nvPr/>
        </p:nvSpPr>
        <p:spPr>
          <a:xfrm>
            <a:off x="6632027" y="44248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Premietnuť nejakú sekvenciu z filmu (napr. Ježiš z Nazareta)</a:t>
            </a:r>
          </a:p>
          <a:p>
            <a:pPr algn="just"/>
            <a:r>
              <a:rPr lang="sk-SK" sz="2400" dirty="0" smtClean="0"/>
              <a:t>Predstaviť obraz, ktorý zachytáva nejakú udalosť z Písma.</a:t>
            </a:r>
          </a:p>
          <a:p>
            <a:pPr algn="just"/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pic>
        <p:nvPicPr>
          <p:cNvPr id="5" name="Obrázok 4" descr="img_47527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0344" y="3469714"/>
            <a:ext cx="2193257" cy="2820725"/>
          </a:xfrm>
          <a:prstGeom prst="rect">
            <a:avLst/>
          </a:prstGeom>
        </p:spPr>
      </p:pic>
      <p:pic>
        <p:nvPicPr>
          <p:cNvPr id="6" name="Obrázok 5" descr="3PASCUA - abril 19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59" y="3399018"/>
            <a:ext cx="4427817" cy="3163360"/>
          </a:xfrm>
          <a:prstGeom prst="rect">
            <a:avLst/>
          </a:prstGeom>
        </p:spPr>
      </p:pic>
      <p:sp>
        <p:nvSpPr>
          <p:cNvPr id="7" name="Šípka doprava 6"/>
          <p:cNvSpPr/>
          <p:nvPr/>
        </p:nvSpPr>
        <p:spPr>
          <a:xfrm>
            <a:off x="5297214" y="48452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Táto etapa je veľmi dôležitá! </a:t>
            </a:r>
          </a:p>
          <a:p>
            <a:pPr algn="just"/>
            <a:r>
              <a:rPr lang="sk-SK" sz="2400" dirty="0" smtClean="0"/>
              <a:t>Nakoľko je to len možné, usilujme sa správnou </a:t>
            </a:r>
            <a:r>
              <a:rPr lang="sk-SK" sz="2400" b="1" dirty="0" smtClean="0"/>
              <a:t>motiváciou</a:t>
            </a:r>
            <a:r>
              <a:rPr lang="sk-SK" sz="2400" dirty="0" smtClean="0"/>
              <a:t> vtiahnuť do práce všetkých účastníkov. </a:t>
            </a:r>
          </a:p>
          <a:p>
            <a:pPr algn="just"/>
            <a:r>
              <a:rPr lang="sk-SK" sz="2400" b="1" dirty="0" smtClean="0"/>
              <a:t>Nemali by sme sa ponáhľať</a:t>
            </a:r>
            <a:r>
              <a:rPr lang="sk-SK" sz="2400" dirty="0" smtClean="0"/>
              <a:t>, no na druhej strane je potrebné pamätať aj na ďalšie etapy činnosti.</a:t>
            </a:r>
          </a:p>
          <a:p>
            <a:pPr algn="just"/>
            <a:endParaRPr lang="sk-SK" sz="2400" dirty="0" smtClean="0"/>
          </a:p>
          <a:p>
            <a:pPr algn="just"/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</a:t>
            </a:r>
            <a:endParaRPr lang="sk-SK" dirty="0"/>
          </a:p>
        </p:txBody>
      </p:sp>
      <p:pic>
        <p:nvPicPr>
          <p:cNvPr id="5" name="Obrázok 4" descr="50-51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103" y="4206768"/>
            <a:ext cx="2154620" cy="2154620"/>
          </a:xfrm>
          <a:prstGeom prst="rect">
            <a:avLst/>
          </a:prstGeom>
        </p:spPr>
      </p:pic>
      <p:pic>
        <p:nvPicPr>
          <p:cNvPr id="7" name="Obrázok 6" descr="sands-of-time_318-6496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3490" y="4301358"/>
            <a:ext cx="2088362" cy="208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Uvedomiť si, že ide o Božie slovo, ktoré je adresované každému z nás, a nie o slovo ľudské.</a:t>
            </a:r>
          </a:p>
          <a:p>
            <a:pPr algn="just"/>
            <a:r>
              <a:rPr lang="sk-SK" sz="2400" dirty="0" smtClean="0"/>
              <a:t>Mať úctu k Božiemu slovu.</a:t>
            </a:r>
          </a:p>
          <a:p>
            <a:pPr algn="just"/>
            <a:endParaRPr lang="sk-SK" sz="2400" dirty="0" smtClean="0"/>
          </a:p>
        </p:txBody>
      </p:sp>
      <p:pic>
        <p:nvPicPr>
          <p:cNvPr id="6" name="Zástupný symbol obsahu 5" descr="7a01a388ac82cbbc3111fff728ce2e1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91375" y="2219817"/>
            <a:ext cx="4313238" cy="3589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Pripraviť list s textom Svätého písma a peknou úpravou: čistý, dekorovaný, kolorovaný, prehľadný...</a:t>
            </a:r>
            <a:endParaRPr lang="sk-SK" sz="2400" dirty="0"/>
          </a:p>
        </p:txBody>
      </p:sp>
      <p:pic>
        <p:nvPicPr>
          <p:cNvPr id="10" name="Zástupný symbol obsahu 9" descr="242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Zaobstarať si knihu Svätého Písma, ktorá má peknú povrchovú úpravu, aby sa aj takto poukázalo na veľkú hodnotu jej obsahu.</a:t>
            </a:r>
            <a:endParaRPr lang="sk-SK" sz="2400" dirty="0"/>
          </a:p>
        </p:txBody>
      </p:sp>
      <p:pic>
        <p:nvPicPr>
          <p:cNvPr id="6146" name="Picture 2" descr="Výsledok vyhľadávania obrázkov pre dopyt vzácna biblia"/>
          <p:cNvPicPr>
            <a:picLocks noChangeAspect="1" noChangeArrowheads="1"/>
          </p:cNvPicPr>
          <p:nvPr/>
        </p:nvPicPr>
        <p:blipFill>
          <a:blip r:embed="rId2" cstate="print"/>
          <a:srcRect t="9064"/>
          <a:stretch>
            <a:fillRect/>
          </a:stretch>
        </p:blipFill>
        <p:spPr bwMode="auto">
          <a:xfrm>
            <a:off x="7315199" y="2217885"/>
            <a:ext cx="4134725" cy="250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Vytvoriť atmosféru ticha, aby sa tým zvýraznila sila čítaného slova.</a:t>
            </a:r>
            <a:endParaRPr lang="sk-SK" sz="2400" dirty="0"/>
          </a:p>
        </p:txBody>
      </p:sp>
      <p:pic>
        <p:nvPicPr>
          <p:cNvPr id="7" name="Zástupný symbol obsahu 6" descr="mute_no_sound_quiet_silence_silent_sound_volume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Prečítať text liturgickým spôsobom.</a:t>
            </a:r>
          </a:p>
          <a:p>
            <a:pPr algn="just"/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4098" name="AutoShape 2" descr="Výsledok vyhľadávania obrázkov pre dopyt čítanie v kostole"/>
          <p:cNvSpPr>
            <a:spLocks noChangeAspect="1" noChangeArrowheads="1"/>
          </p:cNvSpPr>
          <p:nvPr/>
        </p:nvSpPr>
        <p:spPr bwMode="auto">
          <a:xfrm>
            <a:off x="155575" y="-906463"/>
            <a:ext cx="28575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4100" name="AutoShape 4" descr="Výsledok vyhľadávania obrázkov pre dopyt čítanie v kostole"/>
          <p:cNvSpPr>
            <a:spLocks noChangeAspect="1" noChangeArrowheads="1"/>
          </p:cNvSpPr>
          <p:nvPr/>
        </p:nvSpPr>
        <p:spPr bwMode="auto">
          <a:xfrm>
            <a:off x="155575" y="-906463"/>
            <a:ext cx="28575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8" name="Obrázok 7" descr="DSC_0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957" y="2639825"/>
            <a:ext cx="5368159" cy="356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Prečítať alebo dať prečítať text niekoľkým; s hudobným pozadím; opakovať podľa potreby niektoré slovo alebo vetu (echo); napísať niektoré verše textu na tabuľu, panel apod.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9879" y="3920359"/>
            <a:ext cx="2974355" cy="2186151"/>
          </a:xfrm>
          <a:prstGeom prst="rect">
            <a:avLst/>
          </a:prstGeom>
          <a:noFill/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50979" y="3852863"/>
            <a:ext cx="2274667" cy="2274668"/>
          </a:xfrm>
          <a:prstGeom prst="rect">
            <a:avLst/>
          </a:prstGeom>
          <a:noFill/>
        </p:spPr>
      </p:pic>
      <p:pic>
        <p:nvPicPr>
          <p:cNvPr id="7" name="Obrázok 6" descr="index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9624847" y="4035973"/>
            <a:ext cx="2052146" cy="2052146"/>
          </a:xfrm>
          <a:prstGeom prst="rect">
            <a:avLst/>
          </a:prstGeom>
        </p:spPr>
      </p:pic>
      <p:pic>
        <p:nvPicPr>
          <p:cNvPr id="8" name="Obrázok 7" descr="img_545341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989379" y="4139949"/>
            <a:ext cx="2457902" cy="196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9-5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05" b="5146"/>
          <a:stretch>
            <a:fillRect/>
          </a:stretch>
        </p:blipFill>
        <p:spPr>
          <a:xfrm>
            <a:off x="7879966" y="3363310"/>
            <a:ext cx="3778250" cy="3300249"/>
          </a:xfr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920264" y="361351"/>
            <a:ext cx="8911687" cy="3348800"/>
          </a:xfrm>
        </p:spPr>
        <p:txBody>
          <a:bodyPr wrap="square" anchor="ctr" anchorCtr="0">
            <a:normAutofit/>
          </a:bodyPr>
          <a:lstStyle/>
          <a:p>
            <a:pPr marL="914400" indent="-914400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zvnútoniť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text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Hoci vždy priamo neupozorníme na aspekt výnimočnosti tejto knihy, usilujme sa naň poukázať našimi postojmi.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</a:t>
            </a:r>
          </a:p>
        </p:txBody>
      </p:sp>
      <p:pic>
        <p:nvPicPr>
          <p:cNvPr id="5" name="Obrázok 4" descr="pope-benedict-sign-of-the-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421" y="3043252"/>
            <a:ext cx="4082284" cy="330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ôstna  obnova pre ženy 24.2.2018 Prievidza.jpg"/>
          <p:cNvPicPr>
            <a:picLocks noChangeAspect="1"/>
          </p:cNvPicPr>
          <p:nvPr/>
        </p:nvPicPr>
        <p:blipFill>
          <a:blip r:embed="rId3" cstate="print"/>
          <a:srcRect l="16667"/>
          <a:stretch>
            <a:fillRect/>
          </a:stretch>
        </p:blipFill>
        <p:spPr>
          <a:xfrm>
            <a:off x="6768662" y="3125250"/>
            <a:ext cx="4603531" cy="310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Študovať, rozoberať a osvojiť si text.</a:t>
            </a:r>
            <a:endParaRPr lang="sk-SK" sz="2800" dirty="0"/>
          </a:p>
        </p:txBody>
      </p:sp>
      <p:pic>
        <p:nvPicPr>
          <p:cNvPr id="4" name="Obrázok 3" descr="091-51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706"/>
          <a:stretch>
            <a:fillRect/>
          </a:stretch>
        </p:blipFill>
        <p:spPr>
          <a:xfrm>
            <a:off x="2102068" y="2976749"/>
            <a:ext cx="3111063" cy="2995754"/>
          </a:xfrm>
          <a:prstGeom prst="rect">
            <a:avLst/>
          </a:prstGeom>
        </p:spPr>
      </p:pic>
      <p:pic>
        <p:nvPicPr>
          <p:cNvPr id="6" name="Obrázok 5" descr="question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1731" y="3026978"/>
            <a:ext cx="2845551" cy="2845551"/>
          </a:xfrm>
          <a:prstGeom prst="rect">
            <a:avLst/>
          </a:prstGeom>
        </p:spPr>
      </p:pic>
      <p:pic>
        <p:nvPicPr>
          <p:cNvPr id="7" name="Obrázok 6" descr="b037087170d0718eedc5a5178467affb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9189" y="3113690"/>
            <a:ext cx="2637597" cy="263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Označiť osoby, objekty, činnosti, zmeny, slová apod.</a:t>
            </a:r>
          </a:p>
          <a:p>
            <a:pPr algn="just">
              <a:buNone/>
            </a:pPr>
            <a:endParaRPr lang="sk-SK" sz="24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pic>
        <p:nvPicPr>
          <p:cNvPr id="7" name="Obrázok 6" descr="office-14-51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3696" y="2974428"/>
            <a:ext cx="2924503" cy="2924503"/>
          </a:xfrm>
          <a:prstGeom prst="rect">
            <a:avLst/>
          </a:prstGeom>
        </p:spPr>
      </p:pic>
      <p:pic>
        <p:nvPicPr>
          <p:cNvPr id="8" name="Obrázok 7" descr="mouse-click-51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85" r="10112"/>
          <a:stretch>
            <a:fillRect/>
          </a:stretch>
        </p:blipFill>
        <p:spPr>
          <a:xfrm>
            <a:off x="4876800" y="3092669"/>
            <a:ext cx="2186152" cy="2806262"/>
          </a:xfrm>
          <a:prstGeom prst="rect">
            <a:avLst/>
          </a:prstGeom>
        </p:spPr>
      </p:pic>
      <p:sp>
        <p:nvSpPr>
          <p:cNvPr id="1026" name="AutoShape 2" descr="Výsledok vyhľadávania obrázkov pre dopyt underline the words icon png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28" name="AutoShape 4" descr="Výsledok vyhľadávania obrázkov pre dopyt underline the words icon png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0" name="AutoShape 6" descr="Výsledok vyhľadávania obrázkov pre dopyt underline the words icon png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36" name="Picture 12" descr="Výsledok vyhľadávania obrázkov pre dopyt underline the words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394" t="8823" r="18760" b="8298"/>
          <a:stretch>
            <a:fillRect/>
          </a:stretch>
        </p:blipFill>
        <p:spPr bwMode="auto">
          <a:xfrm>
            <a:off x="9480636" y="3177376"/>
            <a:ext cx="2070233" cy="2687397"/>
          </a:xfrm>
          <a:prstGeom prst="rect">
            <a:avLst/>
          </a:prstGeom>
          <a:noFill/>
        </p:spPr>
      </p:pic>
      <p:pic>
        <p:nvPicPr>
          <p:cNvPr id="16" name="Obrázok 15" descr="images2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6867" y="3324240"/>
            <a:ext cx="2143424" cy="214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Poukázať na hlavné témy textu.</a:t>
            </a:r>
          </a:p>
          <a:p>
            <a:r>
              <a:rPr lang="sk-SK" sz="2400" dirty="0" smtClean="0"/>
              <a:t>Vytvoriť schému textu.</a:t>
            </a:r>
          </a:p>
          <a:p>
            <a:endParaRPr lang="sk-SK" sz="2400" dirty="0"/>
          </a:p>
        </p:txBody>
      </p:sp>
      <p:pic>
        <p:nvPicPr>
          <p:cNvPr id="7" name="Zástupný symbol obsahu 6" descr="marketing-plan-2-738136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Vizualizovať text alebo urobiť jeho kaligrafiu.</a:t>
            </a:r>
            <a:endParaRPr lang="sk-SK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pic>
        <p:nvPicPr>
          <p:cNvPr id="5" name="Obrázok 4" descr="presentation-489-536753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8910" y="2619703"/>
            <a:ext cx="3920358" cy="3920358"/>
          </a:xfrm>
          <a:prstGeom prst="rect">
            <a:avLst/>
          </a:prstGeom>
        </p:spPr>
      </p:pic>
      <p:pic>
        <p:nvPicPr>
          <p:cNvPr id="44034" name="Picture 2" descr="Výsledok vyhľadávania obrázkov pre dopyt kaligram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26317" y="2695578"/>
            <a:ext cx="4932855" cy="3888551"/>
          </a:xfrm>
          <a:prstGeom prst="hear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Odhaliť štruktúru textu.</a:t>
            </a:r>
          </a:p>
          <a:p>
            <a:r>
              <a:rPr lang="sk-SK" sz="2400" dirty="0" smtClean="0"/>
              <a:t>Študovať text v </a:t>
            </a:r>
            <a:r>
              <a:rPr lang="sk-SK" sz="2400" dirty="0" err="1" smtClean="0"/>
              <a:t>synopse</a:t>
            </a:r>
            <a:r>
              <a:rPr lang="sk-SK" sz="2400" dirty="0" smtClean="0"/>
              <a:t>.</a:t>
            </a:r>
          </a:p>
          <a:p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pic>
        <p:nvPicPr>
          <p:cNvPr id="5" name="Obrázok 4" descr="images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6095" y="3071992"/>
            <a:ext cx="2784898" cy="2784898"/>
          </a:xfrm>
          <a:prstGeom prst="rect">
            <a:avLst/>
          </a:prstGeom>
        </p:spPr>
      </p:pic>
      <p:pic>
        <p:nvPicPr>
          <p:cNvPr id="6" name="Obrázok 5" descr="091-51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8771" y="2283370"/>
            <a:ext cx="4141077" cy="414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Ak sa táto etapa odmieta, vzniká </a:t>
            </a:r>
            <a:r>
              <a:rPr lang="sk-SK" sz="2400" b="1" dirty="0" smtClean="0"/>
              <a:t>riziko uzatvorenia sa </a:t>
            </a:r>
            <a:r>
              <a:rPr lang="sk-SK" sz="2400" dirty="0" smtClean="0"/>
              <a:t>do nevýraznosti alebo </a:t>
            </a:r>
            <a:r>
              <a:rPr lang="sk-SK" sz="2400" dirty="0" err="1" smtClean="0"/>
              <a:t>monotónosti</a:t>
            </a:r>
            <a:r>
              <a:rPr lang="sk-SK" sz="2400" dirty="0" smtClean="0"/>
              <a:t>, inak povedané: nepovie sa nič nové. </a:t>
            </a:r>
          </a:p>
          <a:p>
            <a:r>
              <a:rPr lang="sk-SK" sz="2400" dirty="0" smtClean="0"/>
              <a:t>Táto etapa má </a:t>
            </a:r>
            <a:r>
              <a:rPr lang="sk-SK" sz="2400" b="1" dirty="0" smtClean="0"/>
              <a:t>viesť k reálnemu obohateniu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Rozoberať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</a:t>
            </a:r>
          </a:p>
        </p:txBody>
      </p:sp>
      <p:pic>
        <p:nvPicPr>
          <p:cNvPr id="5" name="Obrázok 4" descr="accept-reject-or-renegotiate.png"/>
          <p:cNvPicPr>
            <a:picLocks noChangeAspect="1"/>
          </p:cNvPicPr>
          <p:nvPr/>
        </p:nvPicPr>
        <p:blipFill>
          <a:blip r:embed="rId2" cstate="print"/>
          <a:srcRect t="3085" b="9797"/>
          <a:stretch>
            <a:fillRect/>
          </a:stretch>
        </p:blipFill>
        <p:spPr>
          <a:xfrm>
            <a:off x="3420356" y="3729350"/>
            <a:ext cx="5681604" cy="278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Aktualizovať Božie slovo a vnímať ho ako výzvu k osobnej konverzii.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</a:t>
            </a:r>
          </a:p>
        </p:txBody>
      </p:sp>
      <p:pic>
        <p:nvPicPr>
          <p:cNvPr id="5" name="Obrázok 4" descr="images2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349" y="3342633"/>
            <a:ext cx="2196319" cy="2196319"/>
          </a:xfrm>
          <a:prstGeom prst="rect">
            <a:avLst/>
          </a:prstGeom>
        </p:spPr>
      </p:pic>
      <p:pic>
        <p:nvPicPr>
          <p:cNvPr id="6" name="Obrázok 5" descr="img_54534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1520998" y="3517964"/>
            <a:ext cx="2294856" cy="1831202"/>
          </a:xfrm>
          <a:prstGeom prst="rect">
            <a:avLst/>
          </a:prstGeom>
        </p:spPr>
      </p:pic>
      <p:sp>
        <p:nvSpPr>
          <p:cNvPr id="7" name="Šípka doprava 6"/>
          <p:cNvSpPr/>
          <p:nvPr/>
        </p:nvSpPr>
        <p:spPr>
          <a:xfrm>
            <a:off x="3783725" y="42882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 descr="Humility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9431" y="3352800"/>
            <a:ext cx="2255171" cy="2255171"/>
          </a:xfrm>
          <a:prstGeom prst="rect">
            <a:avLst/>
          </a:prstGeom>
        </p:spPr>
      </p:pic>
      <p:sp>
        <p:nvSpPr>
          <p:cNvPr id="12" name="Šípka doprava 11"/>
          <p:cNvSpPr/>
          <p:nvPr/>
        </p:nvSpPr>
        <p:spPr>
          <a:xfrm>
            <a:off x="7451836" y="4309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Upraviť priestor pre </a:t>
            </a:r>
            <a:r>
              <a:rPr lang="sk-SK" sz="2800" dirty="0" err="1" smtClean="0"/>
              <a:t>interiorizáciu</a:t>
            </a:r>
            <a:r>
              <a:rPr lang="sk-SK" sz="2800" dirty="0" smtClean="0"/>
              <a:t> (zvnútornenie).</a:t>
            </a:r>
          </a:p>
          <a:p>
            <a:pPr algn="just"/>
            <a:r>
              <a:rPr lang="sk-SK" sz="2800" dirty="0" smtClean="0"/>
              <a:t>Vytvoriť vhodnú atmosféru.</a:t>
            </a:r>
          </a:p>
          <a:p>
            <a:pPr algn="just"/>
            <a:endParaRPr lang="sk-SK" sz="2800" dirty="0"/>
          </a:p>
        </p:txBody>
      </p:sp>
      <p:pic>
        <p:nvPicPr>
          <p:cNvPr id="8" name="Zástupný symbol obsahu 7" descr="setting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4386" y="2171180"/>
            <a:ext cx="2915320" cy="2915320"/>
          </a:xfrm>
        </p:spPr>
      </p:pic>
      <p:sp>
        <p:nvSpPr>
          <p:cNvPr id="47106" name="AutoShape 2" descr="Výsledok vyhľadávania obrázkov pre dopyt settings icon png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Prerozprávať študovaný text.</a:t>
            </a:r>
          </a:p>
          <a:p>
            <a:pPr algn="just"/>
            <a:r>
              <a:rPr lang="sk-SK" sz="2400" dirty="0" smtClean="0"/>
              <a:t>Rozoberanú udalosť prerozprávať použitím slov a obrazov zo súčasnosti.</a:t>
            </a:r>
            <a:endParaRPr lang="sk-SK" sz="2400" dirty="0"/>
          </a:p>
        </p:txBody>
      </p:sp>
      <p:pic>
        <p:nvPicPr>
          <p:cNvPr id="7" name="Zástupný symbol obsahu 6" descr="676385-20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6428" y="2213222"/>
            <a:ext cx="3071407" cy="3071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Cieľ: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Nastúpiť cestu, ktorá smeruje k textu.</a:t>
            </a:r>
          </a:p>
          <a:p>
            <a:endParaRPr lang="sk-SK" sz="3600" dirty="0"/>
          </a:p>
        </p:txBody>
      </p:sp>
      <p:pic>
        <p:nvPicPr>
          <p:cNvPr id="4" name="Obrázok 3" descr="running-route-road-texture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256" y="3065643"/>
            <a:ext cx="2786743" cy="2786743"/>
          </a:xfrm>
          <a:prstGeom prst="rect">
            <a:avLst/>
          </a:prstGeom>
        </p:spPr>
      </p:pic>
      <p:pic>
        <p:nvPicPr>
          <p:cNvPr id="5" name="Obrázok 4" descr="search-for-text-bible-51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914" t="18696" r="9698" b="16433"/>
          <a:stretch>
            <a:fillRect/>
          </a:stretch>
        </p:blipFill>
        <p:spPr>
          <a:xfrm>
            <a:off x="7178565" y="3005029"/>
            <a:ext cx="3752193" cy="3027909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>
            <a:off x="6001407" y="4361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Pokúsiť sa o vyjadrenie textu cez prejav tela (gesto, pantomíma...)</a:t>
            </a:r>
            <a:endParaRPr lang="sk-SK" sz="2400" dirty="0"/>
          </a:p>
        </p:txBody>
      </p:sp>
      <p:pic>
        <p:nvPicPr>
          <p:cNvPr id="7" name="Zástupný symbol obsahu 6" descr="index4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0" y="2286794"/>
            <a:ext cx="3100552" cy="3100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Navzájom sa deliť s objavenými skutočnosťami.</a:t>
            </a:r>
            <a:endParaRPr lang="sk-SK" sz="2400" dirty="0"/>
          </a:p>
        </p:txBody>
      </p:sp>
      <p:pic>
        <p:nvPicPr>
          <p:cNvPr id="7" name="Zástupný symbol obsahu 6" descr="share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Konfrontácia so životom.</a:t>
            </a:r>
            <a:endParaRPr lang="sk-SK" sz="2400" dirty="0"/>
          </a:p>
        </p:txBody>
      </p:sp>
      <p:pic>
        <p:nvPicPr>
          <p:cNvPr id="7" name="Zástupný symbol obsahu 6" descr="42_dispute_and_arguments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1375" y="2127746"/>
            <a:ext cx="4313238" cy="3774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Vytvoriť priestor pre aplikáciu formou modlitby a ňou zakončiť stretnutie.</a:t>
            </a:r>
            <a:endParaRPr lang="sk-SK" sz="2400" dirty="0"/>
          </a:p>
        </p:txBody>
      </p:sp>
      <p:pic>
        <p:nvPicPr>
          <p:cNvPr id="7" name="Zástupný symbol obsahu 6" descr="praying-hands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Ak by sme vynechali túto etapu, zabudli by sme, že Božie slovo je živé, slovo života a je nástrojom obrátenia.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Interiorizovať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(zvnútorniť)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</a:t>
            </a:r>
          </a:p>
        </p:txBody>
      </p:sp>
      <p:pic>
        <p:nvPicPr>
          <p:cNvPr id="5" name="Obrázok 4" descr="7a01a388ac82cbbc3111fff728ce2e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697" y="3004932"/>
            <a:ext cx="3972724" cy="330652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3800" dirty="0" smtClean="0"/>
              <a:t>Autor prezentácie: </a:t>
            </a:r>
            <a:r>
              <a:rPr lang="sk-SK" sz="3800" b="1" dirty="0" smtClean="0"/>
              <a:t>Sr. </a:t>
            </a:r>
            <a:r>
              <a:rPr lang="sk-SK" sz="3800" b="1" dirty="0" err="1" smtClean="0"/>
              <a:t>Faustína</a:t>
            </a:r>
            <a:r>
              <a:rPr lang="sk-SK" sz="3800" b="1" dirty="0" smtClean="0"/>
              <a:t> </a:t>
            </a:r>
            <a:r>
              <a:rPr lang="sk-SK" sz="3800" b="1" dirty="0" err="1" smtClean="0"/>
              <a:t>Zaťková</a:t>
            </a:r>
            <a:r>
              <a:rPr lang="sk-SK" sz="3800" b="1" dirty="0" smtClean="0"/>
              <a:t>, FDC</a:t>
            </a:r>
          </a:p>
          <a:p>
            <a:pPr>
              <a:lnSpc>
                <a:spcPct val="170000"/>
              </a:lnSpc>
            </a:pPr>
            <a:r>
              <a:rPr lang="sk-SK" sz="3800" dirty="0" smtClean="0"/>
              <a:t>Spracované </a:t>
            </a:r>
            <a:r>
              <a:rPr lang="sk-SK" sz="3800" dirty="0" smtClean="0"/>
              <a:t>podľa: </a:t>
            </a:r>
            <a:r>
              <a:rPr lang="sk-SK" sz="3800" b="1" dirty="0" smtClean="0"/>
              <a:t>ThDr. Jozef </a:t>
            </a:r>
            <a:r>
              <a:rPr lang="sk-SK" sz="3800" b="1" dirty="0" err="1" smtClean="0"/>
              <a:t>Šelinga</a:t>
            </a:r>
            <a:r>
              <a:rPr lang="sk-SK" sz="3800" b="1" dirty="0" smtClean="0"/>
              <a:t>, Biblická katechéza dospievajúcej mládeže.</a:t>
            </a:r>
            <a:endParaRPr lang="sk-SK" sz="3800" b="1" dirty="0"/>
          </a:p>
        </p:txBody>
      </p:sp>
    </p:spTree>
    <p:extLst>
      <p:ext uri="{BB962C8B-B14F-4D97-AF65-F5344CB8AC3E}">
        <p14:creationId xmlns:p14="http://schemas.microsoft.com/office/powerpoint/2010/main" val="182363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/>
              <a:t>Dôležité je všímať si dve skutočnosti: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sk-SK" sz="2400" dirty="0" smtClean="0"/>
              <a:t>Žiakov viesť k vytvoreniu dispozície </a:t>
            </a:r>
            <a:r>
              <a:rPr lang="sk-SK" sz="2400" b="1" dirty="0" smtClean="0"/>
              <a:t>pre počúvanie Boha</a:t>
            </a:r>
            <a:r>
              <a:rPr lang="sk-SK" sz="2400" dirty="0" smtClean="0"/>
              <a:t>, ktorý nám hovorí. „Hovor, Pane, tvoj sluha počúva,“ vyslovil kedysi mladý Samuel (1 Sam 3,9). Otvoril si srdce Duchu Svätému a bol pripravený prijať jeho neočakávané výzvy a neustále udržiaval tento stav počúvania, aby nakoniec jasne počul Boží hlas, ktorý sa mu prihovára. To je základný postup každej opravdivej práce s Písmom svätým.</a:t>
            </a:r>
          </a:p>
        </p:txBody>
      </p:sp>
      <p:pic>
        <p:nvPicPr>
          <p:cNvPr id="8" name="Obrázok 7" descr="images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1888" y="4553950"/>
            <a:ext cx="2143424" cy="214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/>
              <a:t>Dôležité je všímať si dve skutočnosti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algn="just">
              <a:buFont typeface="+mj-lt"/>
              <a:buAutoNum type="arabicPeriod" startAt="2"/>
            </a:pPr>
            <a:r>
              <a:rPr lang="sk-SK" sz="2400" dirty="0" smtClean="0"/>
              <a:t>Mládež nie je  vždy ochotná prijať prácu s Písmom. Neustále treba </a:t>
            </a:r>
            <a:r>
              <a:rPr lang="sk-SK" sz="2400" b="1" dirty="0" smtClean="0"/>
              <a:t>vzbudzovať záujem </a:t>
            </a:r>
            <a:r>
              <a:rPr lang="sk-SK" sz="2400" dirty="0" smtClean="0"/>
              <a:t>o takýto druh práce a vytvárať vhodné podmienky, aby to bola vítaná činnosť.</a:t>
            </a:r>
          </a:p>
          <a:p>
            <a:endParaRPr lang="sk-SK" sz="2400" dirty="0"/>
          </a:p>
        </p:txBody>
      </p:sp>
      <p:pic>
        <p:nvPicPr>
          <p:cNvPr id="5" name="Zástupný symbol obsahu 4" descr="50-512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800" dirty="0" smtClean="0"/>
              <a:t>Začať s rozprávaním textu a nechať domyslieť, čo nasleduje.</a:t>
            </a:r>
          </a:p>
          <a:p>
            <a:endParaRPr lang="sk-SK" dirty="0"/>
          </a:p>
        </p:txBody>
      </p:sp>
      <p:pic>
        <p:nvPicPr>
          <p:cNvPr id="4" name="Obrázok 3" descr="676385-200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9702" y="3630607"/>
            <a:ext cx="2539683" cy="2539683"/>
          </a:xfrm>
          <a:prstGeom prst="rect">
            <a:avLst/>
          </a:prstGeom>
        </p:spPr>
      </p:pic>
      <p:pic>
        <p:nvPicPr>
          <p:cNvPr id="5" name="Obrázok 4" descr="idea-51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1433" y="3016468"/>
            <a:ext cx="3218793" cy="3218793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>
            <a:off x="6432331" y="45509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Z textu vybrať slovo za slovom, písať ich postupne na tabuľu a žiaci hádajú, o ktorú udalosť alebo príbeh ide.</a:t>
            </a:r>
          </a:p>
          <a:p>
            <a:pPr algn="just"/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pic>
        <p:nvPicPr>
          <p:cNvPr id="5" name="Obrázok 4" descr="index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5875775" y="3492554"/>
            <a:ext cx="2143125" cy="2143125"/>
          </a:xfrm>
          <a:prstGeom prst="rect">
            <a:avLst/>
          </a:prstGeom>
        </p:spPr>
      </p:pic>
      <p:pic>
        <p:nvPicPr>
          <p:cNvPr id="6" name="Obrázok 5" descr="19-512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2480441" y="3415861"/>
            <a:ext cx="2409497" cy="2409497"/>
          </a:xfrm>
          <a:prstGeom prst="rect">
            <a:avLst/>
          </a:prstGeom>
        </p:spPr>
      </p:pic>
      <p:pic>
        <p:nvPicPr>
          <p:cNvPr id="11" name="Obrázok 10" descr="checklist-png-5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00" y="3331779"/>
            <a:ext cx="2388476" cy="2388476"/>
          </a:xfrm>
          <a:prstGeom prst="rect">
            <a:avLst/>
          </a:prstGeom>
        </p:spPr>
      </p:pic>
      <p:sp>
        <p:nvSpPr>
          <p:cNvPr id="12" name="Šípka doprava 11"/>
          <p:cNvSpPr/>
          <p:nvPr/>
        </p:nvSpPr>
        <p:spPr>
          <a:xfrm>
            <a:off x="4656082" y="4183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Šípka doprava 12"/>
          <p:cNvSpPr/>
          <p:nvPr/>
        </p:nvSpPr>
        <p:spPr>
          <a:xfrm>
            <a:off x="8177049" y="41620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Rozdať text, na ktorom chýbajú niektoré slová. Tieto slová sa nachádzajú poprehadzované pod textom.</a:t>
            </a:r>
          </a:p>
          <a:p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pic>
        <p:nvPicPr>
          <p:cNvPr id="5" name="Obrázok 4" descr="e-podpis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3944" y="3134710"/>
            <a:ext cx="2953407" cy="2953407"/>
          </a:xfrm>
          <a:prstGeom prst="rect">
            <a:avLst/>
          </a:prstGeom>
        </p:spPr>
      </p:pic>
      <p:pic>
        <p:nvPicPr>
          <p:cNvPr id="7" name="Obrázok 6" descr="broadcast-icon-512px-549ee945v1_site_icon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1355493" y="3079531"/>
            <a:ext cx="3029947" cy="3029947"/>
          </a:xfrm>
          <a:prstGeom prst="rect">
            <a:avLst/>
          </a:prstGeom>
        </p:spPr>
      </p:pic>
      <p:pic>
        <p:nvPicPr>
          <p:cNvPr id="25602" name="Picture 2" descr="Výsledok vyhľadávania obrázkov pre dopyt assign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 flipH="1">
            <a:off x="8471337" y="3041049"/>
            <a:ext cx="3158905" cy="3158906"/>
          </a:xfrm>
          <a:prstGeom prst="rect">
            <a:avLst/>
          </a:prstGeom>
          <a:noFill/>
        </p:spPr>
      </p:pic>
      <p:sp>
        <p:nvSpPr>
          <p:cNvPr id="9" name="Šípka doprava 8"/>
          <p:cNvSpPr/>
          <p:nvPr/>
        </p:nvSpPr>
        <p:spPr>
          <a:xfrm>
            <a:off x="4141075" y="4593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Šípka doprava 9"/>
          <p:cNvSpPr/>
          <p:nvPr/>
        </p:nvSpPr>
        <p:spPr>
          <a:xfrm>
            <a:off x="7641022" y="45614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Dať k dispozícii „osemsmerovku“. Úlohou bude označiť udalosť, ktorú tvoria nájdené slová.</a:t>
            </a:r>
          </a:p>
          <a:p>
            <a:endParaRPr lang="sk-SK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 záujem o text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prostriedky:</a:t>
            </a:r>
            <a:endParaRPr lang="sk-SK" dirty="0"/>
          </a:p>
        </p:txBody>
      </p:sp>
      <p:pic>
        <p:nvPicPr>
          <p:cNvPr id="5" name="Obrázok 4" descr="inde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683" y="3082159"/>
            <a:ext cx="2992819" cy="299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milyTree04_16x9.potx" id="{B964823B-9989-4770-AD4F-CD518EC6023C}" vid="{1B7A11DD-A8BF-4C0B-8348-71949B7D9C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615</Words>
  <Application>Microsoft Office PowerPoint</Application>
  <PresentationFormat>Širokouhlá</PresentationFormat>
  <Paragraphs>85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Wisp</vt:lpstr>
      <vt:lpstr>Metodológia biblickej katechézy</vt:lpstr>
      <vt:lpstr> 1. Vzbudiť záujem o text 2. Prijať text 3. Rozoberať text 4. Interiorizovať (zvnútoniť) text</vt:lpstr>
      <vt:lpstr>Vzbudiť záujem o text Cieľ:</vt:lpstr>
      <vt:lpstr>Vzbudiť záujem o text Dôležité je všímať si dve skutočnosti:</vt:lpstr>
      <vt:lpstr>Vzbudiť záujem o text Dôležité je všímať si dve skutočnosti</vt:lpstr>
      <vt:lpstr>Vzbudiť záujem o text Pedagogické prostriedky:</vt:lpstr>
      <vt:lpstr>Vzbudiť záujem o text Pedagogické prostriedky:</vt:lpstr>
      <vt:lpstr>Vzbudiť záujem o text Pedagogické prostriedky:</vt:lpstr>
      <vt:lpstr>Vzbudiť záujem o text Pedagogické prostriedky:</vt:lpstr>
      <vt:lpstr>Vzbudiť záujem o text Pedagogické prostriedky:</vt:lpstr>
      <vt:lpstr>Vzbudiť záujem o text Pedagogické prostriedky:</vt:lpstr>
      <vt:lpstr>Vzbudiť záujem o text Pedagogické prostriedky:</vt:lpstr>
      <vt:lpstr>Vzbudiť záujem o text Pozor!</vt:lpstr>
      <vt:lpstr>Prijať text Cieľ</vt:lpstr>
      <vt:lpstr>Prijať text Pedagogické prostriedky</vt:lpstr>
      <vt:lpstr>Prijať text Pedagogické prostriedky</vt:lpstr>
      <vt:lpstr>Prijať text Pedagogické prostriedky</vt:lpstr>
      <vt:lpstr>Prijať text Pedagogické prostriedky</vt:lpstr>
      <vt:lpstr>Prijať text Pedagogické prostriedky</vt:lpstr>
      <vt:lpstr>Prijať text Pozor!</vt:lpstr>
      <vt:lpstr>Rozoberať text Cieľ</vt:lpstr>
      <vt:lpstr>Rozoberať text Pedagogické prostriedky</vt:lpstr>
      <vt:lpstr>Rozoberať text Pedagogické prostriedky</vt:lpstr>
      <vt:lpstr>Rozoberať text Pedagogické prostriedky</vt:lpstr>
      <vt:lpstr>Rozoberať text Pedagogické prostriedky</vt:lpstr>
      <vt:lpstr>Rozoberať text Pozor!</vt:lpstr>
      <vt:lpstr>Interiorizovať (zvnútorniť) text Cieľ</vt:lpstr>
      <vt:lpstr>Interiorizovať (zvnútorniť) text Pedagogické prostriedky</vt:lpstr>
      <vt:lpstr>Interiorizovať (zvnútorniť) text Pedagogické prostriedky</vt:lpstr>
      <vt:lpstr>Interiorizovať (zvnútorniť) text Pedagogické prostriedky</vt:lpstr>
      <vt:lpstr>Interiorizovať (zvnútorniť) text Pedagogické prostriedky</vt:lpstr>
      <vt:lpstr>Interiorizovať (zvnútorniť) text Pedagogické prostriedky</vt:lpstr>
      <vt:lpstr>Interiorizovať (zvnútorniť) text Pedagogické prostriedky</vt:lpstr>
      <vt:lpstr>Interiorizovať (zvnútorniť) text Pozor!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</dc:title>
  <dc:creator>Faustina</dc:creator>
  <cp:lastModifiedBy>Jozef Adamkovič</cp:lastModifiedBy>
  <cp:revision>91</cp:revision>
  <dcterms:created xsi:type="dcterms:W3CDTF">2014-04-17T23:05:50Z</dcterms:created>
  <dcterms:modified xsi:type="dcterms:W3CDTF">2018-09-28T09:45:10Z</dcterms:modified>
</cp:coreProperties>
</file>