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sldIdLst>
    <p:sldId id="256" r:id="rId2"/>
    <p:sldId id="259" r:id="rId3"/>
    <p:sldId id="257" r:id="rId4"/>
    <p:sldId id="264" r:id="rId5"/>
    <p:sldId id="271" r:id="rId6"/>
    <p:sldId id="263" r:id="rId7"/>
    <p:sldId id="270" r:id="rId8"/>
    <p:sldId id="269" r:id="rId9"/>
    <p:sldId id="273" r:id="rId10"/>
    <p:sldId id="272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áchel Polachová" initials="RP" lastIdx="2" clrIdx="0">
    <p:extLst>
      <p:ext uri="{19B8F6BF-5375-455C-9EA6-DF929625EA0E}">
        <p15:presenceInfo xmlns:p15="http://schemas.microsoft.com/office/powerpoint/2012/main" userId="Ráchel Polachová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5096"/>
    <a:srgbClr val="052F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660"/>
  </p:normalViewPr>
  <p:slideViewPr>
    <p:cSldViewPr snapToGrid="0">
      <p:cViewPr varScale="1">
        <p:scale>
          <a:sx n="74" d="100"/>
          <a:sy n="74" d="100"/>
        </p:scale>
        <p:origin x="4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36880-5FE4-4267-834F-6418F832D98C}" type="datetimeFigureOut">
              <a:rPr lang="sk-SK" smtClean="0"/>
              <a:t>30. 5. 2018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C3ACE-B907-4DAD-BB4C-B62B1C767F70}" type="slidenum">
              <a:rPr lang="sk-SK" smtClean="0"/>
              <a:t>‹#›</a:t>
            </a:fld>
            <a:endParaRPr lang="sk-SK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4800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36880-5FE4-4267-834F-6418F832D98C}" type="datetimeFigureOut">
              <a:rPr lang="sk-SK" smtClean="0"/>
              <a:t>30. 5. 2018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C3ACE-B907-4DAD-BB4C-B62B1C767F7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46446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36880-5FE4-4267-834F-6418F832D98C}" type="datetimeFigureOut">
              <a:rPr lang="sk-SK" smtClean="0"/>
              <a:t>30. 5. 2018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C3ACE-B907-4DAD-BB4C-B62B1C767F7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316325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36880-5FE4-4267-834F-6418F832D98C}" type="datetimeFigureOut">
              <a:rPr lang="sk-SK" smtClean="0"/>
              <a:t>30. 5. 2018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C3ACE-B907-4DAD-BB4C-B62B1C767F70}" type="slidenum">
              <a:rPr lang="sk-SK" smtClean="0"/>
              <a:t>‹#›</a:t>
            </a:fld>
            <a:endParaRPr lang="sk-SK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36385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36880-5FE4-4267-834F-6418F832D98C}" type="datetimeFigureOut">
              <a:rPr lang="sk-SK" smtClean="0"/>
              <a:t>30. 5. 2018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C3ACE-B907-4DAD-BB4C-B62B1C767F7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626363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36880-5FE4-4267-834F-6418F832D98C}" type="datetimeFigureOut">
              <a:rPr lang="sk-SK" smtClean="0"/>
              <a:t>30. 5. 2018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C3ACE-B907-4DAD-BB4C-B62B1C767F70}" type="slidenum">
              <a:rPr lang="sk-SK" smtClean="0"/>
              <a:t>‹#›</a:t>
            </a:fld>
            <a:endParaRPr lang="sk-SK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500264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36880-5FE4-4267-834F-6418F832D98C}" type="datetimeFigureOut">
              <a:rPr lang="sk-SK" smtClean="0"/>
              <a:t>30. 5. 2018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C3ACE-B907-4DAD-BB4C-B62B1C767F7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33879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36880-5FE4-4267-834F-6418F832D98C}" type="datetimeFigureOut">
              <a:rPr lang="sk-SK" smtClean="0"/>
              <a:t>30. 5. 2018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C3ACE-B907-4DAD-BB4C-B62B1C767F7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887851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36880-5FE4-4267-834F-6418F832D98C}" type="datetimeFigureOut">
              <a:rPr lang="sk-SK" smtClean="0"/>
              <a:t>30. 5. 2018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C3ACE-B907-4DAD-BB4C-B62B1C767F7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17780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36880-5FE4-4267-834F-6418F832D98C}" type="datetimeFigureOut">
              <a:rPr lang="sk-SK" smtClean="0"/>
              <a:t>30. 5. 2018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C3ACE-B907-4DAD-BB4C-B62B1C767F7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43625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36880-5FE4-4267-834F-6418F832D98C}" type="datetimeFigureOut">
              <a:rPr lang="sk-SK" smtClean="0"/>
              <a:t>30. 5. 2018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C3ACE-B907-4DAD-BB4C-B62B1C767F7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65990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36880-5FE4-4267-834F-6418F832D98C}" type="datetimeFigureOut">
              <a:rPr lang="sk-SK" smtClean="0"/>
              <a:t>30. 5. 2018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C3ACE-B907-4DAD-BB4C-B62B1C767F7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12828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36880-5FE4-4267-834F-6418F832D98C}" type="datetimeFigureOut">
              <a:rPr lang="sk-SK" smtClean="0"/>
              <a:t>30. 5. 2018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C3ACE-B907-4DAD-BB4C-B62B1C767F7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61768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36880-5FE4-4267-834F-6418F832D98C}" type="datetimeFigureOut">
              <a:rPr lang="sk-SK" smtClean="0"/>
              <a:t>30. 5. 2018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C3ACE-B907-4DAD-BB4C-B62B1C767F7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34303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36880-5FE4-4267-834F-6418F832D98C}" type="datetimeFigureOut">
              <a:rPr lang="sk-SK" smtClean="0"/>
              <a:t>30. 5. 2018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C3ACE-B907-4DAD-BB4C-B62B1C767F7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62832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36880-5FE4-4267-834F-6418F832D98C}" type="datetimeFigureOut">
              <a:rPr lang="sk-SK" smtClean="0"/>
              <a:t>30. 5. 2018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C3ACE-B907-4DAD-BB4C-B62B1C767F7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6969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36880-5FE4-4267-834F-6418F832D98C}" type="datetimeFigureOut">
              <a:rPr lang="sk-SK" smtClean="0"/>
              <a:t>30. 5. 2018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C3ACE-B907-4DAD-BB4C-B62B1C767F7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23688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DD36880-5FE4-4267-834F-6418F832D98C}" type="datetimeFigureOut">
              <a:rPr lang="sk-SK" smtClean="0"/>
              <a:t>30. 5. 2018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FBC3ACE-B907-4DAD-BB4C-B62B1C767F7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634352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  <p:sldLayoutId id="2147483984" r:id="rId12"/>
    <p:sldLayoutId id="2147483985" r:id="rId13"/>
    <p:sldLayoutId id="2147483986" r:id="rId14"/>
    <p:sldLayoutId id="2147483987" r:id="rId15"/>
    <p:sldLayoutId id="2147483988" r:id="rId16"/>
    <p:sldLayoutId id="21474839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mpc-edu.sk/.../13_ops_stancikova_dagmar_-_myslienkov" TargetMode="Externa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4" Type="http://schemas.openxmlformats.org/officeDocument/2006/relationships/hyperlink" Target="http://free-illustrations.gatag.net/tag/%E6%B5%B7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23CE0A-0646-4181-B045-FE43123BFB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3171" y="1169773"/>
            <a:ext cx="8825658" cy="2870161"/>
          </a:xfrm>
        </p:spPr>
        <p:txBody>
          <a:bodyPr anchor="b">
            <a:normAutofit/>
          </a:bodyPr>
          <a:lstStyle/>
          <a:p>
            <a:pPr algn="ctr"/>
            <a:r>
              <a:rPr lang="sk-SK" b="1" cap="none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Myšlienkové mapy v edukačnom procese</a:t>
            </a:r>
            <a:br>
              <a:rPr lang="sk-SK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r>
              <a:rPr lang="sk-SK" b="1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Téma: Kto si Bože?</a:t>
            </a:r>
            <a:endParaRPr lang="sk-SK" b="1" cap="none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55383FF-F445-451E-B785-6844FFFDCA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83171" y="4293441"/>
            <a:ext cx="8825658" cy="1234148"/>
          </a:xfrm>
        </p:spPr>
        <p:txBody>
          <a:bodyPr>
            <a:normAutofit/>
          </a:bodyPr>
          <a:lstStyle/>
          <a:p>
            <a:r>
              <a:rPr lang="sk-SK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Mgr. Andrea Polachová</a:t>
            </a:r>
          </a:p>
          <a:p>
            <a:r>
              <a:rPr lang="sk-SK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ZŠ Kúty 2018</a:t>
            </a:r>
          </a:p>
        </p:txBody>
      </p:sp>
      <p:sp>
        <p:nvSpPr>
          <p:cNvPr id="11" name="Kosočtverec 10">
            <a:extLst>
              <a:ext uri="{FF2B5EF4-FFF2-40B4-BE49-F238E27FC236}">
                <a16:creationId xmlns:a16="http://schemas.microsoft.com/office/drawing/2014/main" id="{2BADBACC-2A34-4A48-A41B-87D052CC1237}"/>
              </a:ext>
            </a:extLst>
          </p:cNvPr>
          <p:cNvSpPr/>
          <p:nvPr/>
        </p:nvSpPr>
        <p:spPr>
          <a:xfrm rot="1484086">
            <a:off x="-81494" y="-152526"/>
            <a:ext cx="1803041" cy="1782988"/>
          </a:xfrm>
          <a:prstGeom prst="diamond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a:endParaRPr>
          </a:p>
        </p:txBody>
      </p:sp>
      <p:sp>
        <p:nvSpPr>
          <p:cNvPr id="14" name="Rovnoramenný trojúhelník 13">
            <a:extLst>
              <a:ext uri="{FF2B5EF4-FFF2-40B4-BE49-F238E27FC236}">
                <a16:creationId xmlns:a16="http://schemas.microsoft.com/office/drawing/2014/main" id="{8EDD433D-70A6-4E5C-8326-9AE7E63C6AE8}"/>
              </a:ext>
            </a:extLst>
          </p:cNvPr>
          <p:cNvSpPr/>
          <p:nvPr/>
        </p:nvSpPr>
        <p:spPr>
          <a:xfrm rot="1313329">
            <a:off x="6035359" y="45549"/>
            <a:ext cx="1979054" cy="1126385"/>
          </a:xfrm>
          <a:prstGeom prst="triangl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3" name="Pětiúhelník 12">
            <a:extLst>
              <a:ext uri="{FF2B5EF4-FFF2-40B4-BE49-F238E27FC236}">
                <a16:creationId xmlns:a16="http://schemas.microsoft.com/office/drawing/2014/main" id="{9D1650E4-1D40-4CAE-B250-AD531BB60387}"/>
              </a:ext>
            </a:extLst>
          </p:cNvPr>
          <p:cNvSpPr/>
          <p:nvPr/>
        </p:nvSpPr>
        <p:spPr>
          <a:xfrm rot="1316592">
            <a:off x="9340421" y="-12742"/>
            <a:ext cx="1673922" cy="1180283"/>
          </a:xfrm>
          <a:prstGeom prst="pentagon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accent1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5" name="Pravoúhlý trojúhelník 14">
            <a:extLst>
              <a:ext uri="{FF2B5EF4-FFF2-40B4-BE49-F238E27FC236}">
                <a16:creationId xmlns:a16="http://schemas.microsoft.com/office/drawing/2014/main" id="{1CE3945A-DEC8-40CA-AF02-CBB32ECE04EA}"/>
              </a:ext>
            </a:extLst>
          </p:cNvPr>
          <p:cNvSpPr/>
          <p:nvPr/>
        </p:nvSpPr>
        <p:spPr>
          <a:xfrm rot="1007274">
            <a:off x="768771" y="4649328"/>
            <a:ext cx="2013066" cy="1588968"/>
          </a:xfrm>
          <a:prstGeom prst="rtTriangl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7" name="Vývojový diagram: sloučení 16">
            <a:extLst>
              <a:ext uri="{FF2B5EF4-FFF2-40B4-BE49-F238E27FC236}">
                <a16:creationId xmlns:a16="http://schemas.microsoft.com/office/drawing/2014/main" id="{5671363C-8D69-462A-BFA4-53E7366F6F2B}"/>
              </a:ext>
            </a:extLst>
          </p:cNvPr>
          <p:cNvSpPr/>
          <p:nvPr/>
        </p:nvSpPr>
        <p:spPr>
          <a:xfrm rot="1656239">
            <a:off x="10135673" y="4984124"/>
            <a:ext cx="1777285" cy="1352282"/>
          </a:xfrm>
          <a:prstGeom prst="flowChartMerg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Pětiúhelník 6">
            <a:extLst>
              <a:ext uri="{FF2B5EF4-FFF2-40B4-BE49-F238E27FC236}">
                <a16:creationId xmlns:a16="http://schemas.microsoft.com/office/drawing/2014/main" id="{08EF4AF9-C8AF-4026-A762-CE248497BA77}"/>
              </a:ext>
            </a:extLst>
          </p:cNvPr>
          <p:cNvSpPr/>
          <p:nvPr/>
        </p:nvSpPr>
        <p:spPr>
          <a:xfrm rot="907880">
            <a:off x="568961" y="2103379"/>
            <a:ext cx="1595146" cy="1594466"/>
          </a:xfrm>
          <a:prstGeom prst="pentagon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Rovnoramenný trojúhelník 3">
            <a:extLst>
              <a:ext uri="{FF2B5EF4-FFF2-40B4-BE49-F238E27FC236}">
                <a16:creationId xmlns:a16="http://schemas.microsoft.com/office/drawing/2014/main" id="{88FB4EA3-C51F-4557-914E-058F950713A6}"/>
              </a:ext>
            </a:extLst>
          </p:cNvPr>
          <p:cNvSpPr/>
          <p:nvPr/>
        </p:nvSpPr>
        <p:spPr>
          <a:xfrm rot="1715241">
            <a:off x="1287887" y="-24941"/>
            <a:ext cx="974833" cy="982925"/>
          </a:xfrm>
          <a:prstGeom prst="triangle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Ovál 4">
            <a:extLst>
              <a:ext uri="{FF2B5EF4-FFF2-40B4-BE49-F238E27FC236}">
                <a16:creationId xmlns:a16="http://schemas.microsoft.com/office/drawing/2014/main" id="{D9ABF24E-7884-4CC0-8124-02A4415182FE}"/>
              </a:ext>
            </a:extLst>
          </p:cNvPr>
          <p:cNvSpPr/>
          <p:nvPr/>
        </p:nvSpPr>
        <p:spPr>
          <a:xfrm>
            <a:off x="7309145" y="4910515"/>
            <a:ext cx="1996226" cy="1871629"/>
          </a:xfrm>
          <a:prstGeom prst="ellips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4D9E7054-13F7-447A-9C39-7B2DF83E4D94}"/>
              </a:ext>
            </a:extLst>
          </p:cNvPr>
          <p:cNvSpPr/>
          <p:nvPr/>
        </p:nvSpPr>
        <p:spPr>
          <a:xfrm>
            <a:off x="11174238" y="3206839"/>
            <a:ext cx="629253" cy="671559"/>
          </a:xfrm>
          <a:prstGeom prst="ellips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240538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EB90296-CFE0-401D-9CA3-32966EC4F01D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8C9B4EE-7611-4ED9-B356-7BDD377C39B0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A4F266A-F2F7-47CD-8BBC-E3777E982FD2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0D69C80-8919-4A32-B897-F2A21F940574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427B072-CC5B-481B-9719-8CD4C54444B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4609862E-48F9-45AC-8D44-67A0268A793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5" y="2"/>
            <a:ext cx="12192000" cy="6858000"/>
          </a:xfrm>
          <a:prstGeom prst="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Snip Diagonal Corner Rectangle 6">
            <a:extLst>
              <a:ext uri="{FF2B5EF4-FFF2-40B4-BE49-F238E27FC236}">
                <a16:creationId xmlns:a16="http://schemas.microsoft.com/office/drawing/2014/main" id="{2D5EEA8B-2D86-4D1D-96B3-6B829030378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25" y="2"/>
            <a:ext cx="12191075" cy="6857998"/>
          </a:xfrm>
          <a:prstGeom prst="snip2DiagRect">
            <a:avLst>
              <a:gd name="adj1" fmla="val 0"/>
              <a:gd name="adj2" fmla="val 37605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20792F6-37B4-4879-93FA-707E98E84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5645" y="685799"/>
            <a:ext cx="8001000" cy="29718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cap="none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Ďakujem</a:t>
            </a:r>
            <a:r>
              <a:rPr lang="en-US" sz="4800" b="1" cap="none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sk-SK" sz="4800" b="1" cap="none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za</a:t>
            </a:r>
            <a:r>
              <a:rPr lang="en-US" sz="4800" b="1" cap="none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800" b="1" cap="none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pozornosť</a:t>
            </a:r>
            <a:endParaRPr lang="en-US" sz="4800" b="1" cap="none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Rovnoramenný trojúhelník 2">
            <a:extLst>
              <a:ext uri="{FF2B5EF4-FFF2-40B4-BE49-F238E27FC236}">
                <a16:creationId xmlns:a16="http://schemas.microsoft.com/office/drawing/2014/main" id="{A21BEFD9-6BFF-46EB-A021-DFCF88A8A5F9}"/>
              </a:ext>
            </a:extLst>
          </p:cNvPr>
          <p:cNvSpPr/>
          <p:nvPr/>
        </p:nvSpPr>
        <p:spPr>
          <a:xfrm rot="1557478">
            <a:off x="11213277" y="1219200"/>
            <a:ext cx="1060704" cy="914400"/>
          </a:xfrm>
          <a:prstGeom prst="triangl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Hvězda: pěticípá 3">
            <a:extLst>
              <a:ext uri="{FF2B5EF4-FFF2-40B4-BE49-F238E27FC236}">
                <a16:creationId xmlns:a16="http://schemas.microsoft.com/office/drawing/2014/main" id="{F36B10CC-DB1B-46D4-9224-30B2ECB94FB0}"/>
              </a:ext>
            </a:extLst>
          </p:cNvPr>
          <p:cNvSpPr/>
          <p:nvPr/>
        </p:nvSpPr>
        <p:spPr>
          <a:xfrm rot="1793623">
            <a:off x="9310984" y="1086498"/>
            <a:ext cx="914400" cy="914400"/>
          </a:xfrm>
          <a:prstGeom prst="star5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Rovnoramenný trojúhelník 4">
            <a:extLst>
              <a:ext uri="{FF2B5EF4-FFF2-40B4-BE49-F238E27FC236}">
                <a16:creationId xmlns:a16="http://schemas.microsoft.com/office/drawing/2014/main" id="{52EE4CA0-77EE-440D-B44F-87CA25599680}"/>
              </a:ext>
            </a:extLst>
          </p:cNvPr>
          <p:cNvSpPr/>
          <p:nvPr/>
        </p:nvSpPr>
        <p:spPr>
          <a:xfrm rot="20856485">
            <a:off x="10698292" y="3455512"/>
            <a:ext cx="1060704" cy="914400"/>
          </a:xfrm>
          <a:prstGeom prst="triangl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932634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F9AC98-215A-4A94-A04A-4A43B6B19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cap="none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Použité zdroje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7E2B2640-450C-478D-9507-7F7BD9A83B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hlinkClick r:id="rId2"/>
              </a:rPr>
              <a:t>https://mpc-edu.sk/.../13_ops_stancikova_dagmar_-_myslienkov</a:t>
            </a:r>
            <a:r>
              <a:rPr lang="en-US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...</a:t>
            </a:r>
            <a:endParaRPr lang="sk-SK" b="1" i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r>
              <a:rPr lang="sk-SK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ISBN 978-80-8074-380-2- JOZEF LUSCOŇ</a:t>
            </a:r>
            <a:endParaRPr lang="sk-SK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23364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10E41B-4475-4207-9D57-C206EFFF6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3429000"/>
          </a:xfrm>
        </p:spPr>
        <p:txBody>
          <a:bodyPr>
            <a:noAutofit/>
          </a:bodyPr>
          <a:lstStyle/>
          <a:p>
            <a:pPr marL="0" indent="0">
              <a:defRPr b="1">
                <a:ln w="9524">
                  <a:solidFill>
                    <a:srgbClr val="000000"/>
                  </a:solidFill>
                </a:ln>
                <a:effectLst>
                  <a:outerShdw blurRad="12700" dist="38100" dir="2700000" rotWithShape="0">
                    <a:srgbClr val="000000"/>
                  </a:outerShdw>
                </a:effectLst>
              </a:defRPr>
            </a:pPr>
            <a:r>
              <a:rPr lang="sk-SK" sz="2000" b="1" cap="none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Ciele vyučovacej hodiny:  </a:t>
            </a:r>
            <a:br>
              <a:rPr lang="sk-SK" sz="2000" b="1" cap="none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br>
              <a:rPr lang="sk-SK" sz="2000" b="1" cap="none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r>
              <a:rPr lang="sk-SK" sz="2000" b="1" cap="none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Kognitívny:  </a:t>
            </a:r>
            <a:r>
              <a:rPr lang="sk-SK" sz="2000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Objavovať rozmer Boha ako Otca, Syna, Ducha svätého. Jednoducho vysvetliť tajomstvo vykúpenia Trojjediného Boha.</a:t>
            </a:r>
            <a:br>
              <a:rPr lang="sk-SK" sz="2000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sk-SK" sz="2000" b="1" cap="none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Afektívny: </a:t>
            </a:r>
            <a:r>
              <a:rPr lang="sk-SK" sz="2000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Vnímať nekonečnú dobrotu, milosrdenstvo Boha  a cenu nášho vykúpenia.</a:t>
            </a:r>
            <a:br>
              <a:rPr lang="sk-SK" sz="2000" b="1" cap="none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r>
              <a:rPr lang="sk-SK" sz="2000" b="1" cap="none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Psychomotorický: </a:t>
            </a:r>
            <a:r>
              <a:rPr lang="sk-SK" sz="2000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Reflektovať svoj postoj k Božskej osobe Otca, Ježiša a Ducha.</a:t>
            </a:r>
            <a:br>
              <a:rPr lang="sk-SK" sz="2000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sk-SK" sz="2000" b="1" cap="none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Formy:  </a:t>
            </a:r>
            <a:r>
              <a:rPr lang="sk-SK" sz="2000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Individuálna a skupinová práca. </a:t>
            </a:r>
            <a:br>
              <a:rPr lang="sk-SK" sz="2000" b="1" cap="none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r>
              <a:rPr lang="sk-SK" sz="2000" b="1" cap="none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Metódy:  </a:t>
            </a:r>
            <a:r>
              <a:rPr lang="sk-SK" sz="2000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Myšlienková mapa, riadený rozhovor, výklad- prezentácia na IKT </a:t>
            </a:r>
            <a:br>
              <a:rPr lang="sk-SK" sz="2000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endParaRPr lang="sk-SK" sz="2000" b="1" cap="none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4A445092-9708-4BBC-9EEB-CDC6A734F9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Ročník:</a:t>
            </a:r>
            <a:r>
              <a:rPr lang="sk-SK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</a:t>
            </a:r>
            <a:br>
              <a:rPr lang="sk-SK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r>
              <a:rPr lang="sk-SK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Tematický celok: </a:t>
            </a:r>
            <a:r>
              <a:rPr lang="sk-SK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Zodpovednosť človeka</a:t>
            </a:r>
            <a:br>
              <a:rPr lang="sk-SK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sk-SK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Téma: </a:t>
            </a:r>
            <a:r>
              <a:rPr lang="sk-SK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Bože, kto si?</a:t>
            </a:r>
            <a:br>
              <a:rPr lang="sk-SK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endParaRPr lang="sk-SK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" name="Hvězda: pěticípá 3">
            <a:extLst>
              <a:ext uri="{FF2B5EF4-FFF2-40B4-BE49-F238E27FC236}">
                <a16:creationId xmlns:a16="http://schemas.microsoft.com/office/drawing/2014/main" id="{DAD57BBB-E51C-4BCF-889A-C399E8E1BD35}"/>
              </a:ext>
            </a:extLst>
          </p:cNvPr>
          <p:cNvSpPr/>
          <p:nvPr/>
        </p:nvSpPr>
        <p:spPr>
          <a:xfrm rot="834461">
            <a:off x="9774102" y="3649777"/>
            <a:ext cx="1197456" cy="1083874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Pravoúhlý trojúhelník 4">
            <a:extLst>
              <a:ext uri="{FF2B5EF4-FFF2-40B4-BE49-F238E27FC236}">
                <a16:creationId xmlns:a16="http://schemas.microsoft.com/office/drawing/2014/main" id="{49EE1F61-D874-4893-B55B-3547C7F3AA51}"/>
              </a:ext>
            </a:extLst>
          </p:cNvPr>
          <p:cNvSpPr/>
          <p:nvPr/>
        </p:nvSpPr>
        <p:spPr>
          <a:xfrm rot="20820326">
            <a:off x="11208328" y="5311937"/>
            <a:ext cx="1266692" cy="1082821"/>
          </a:xfrm>
          <a:prstGeom prst="rtTriangl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Rovnoramenný trojúhelník 5">
            <a:extLst>
              <a:ext uri="{FF2B5EF4-FFF2-40B4-BE49-F238E27FC236}">
                <a16:creationId xmlns:a16="http://schemas.microsoft.com/office/drawing/2014/main" id="{1FD70DF1-49E0-4D34-9B39-39DC2997C6BF}"/>
              </a:ext>
            </a:extLst>
          </p:cNvPr>
          <p:cNvSpPr/>
          <p:nvPr/>
        </p:nvSpPr>
        <p:spPr>
          <a:xfrm rot="861392">
            <a:off x="11423035" y="390744"/>
            <a:ext cx="1060704" cy="914400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Rovnoramenný trojúhelník 6">
            <a:extLst>
              <a:ext uri="{FF2B5EF4-FFF2-40B4-BE49-F238E27FC236}">
                <a16:creationId xmlns:a16="http://schemas.microsoft.com/office/drawing/2014/main" id="{74DCB199-7E8E-41A0-A0C3-ACE3F34D2E5A}"/>
              </a:ext>
            </a:extLst>
          </p:cNvPr>
          <p:cNvSpPr/>
          <p:nvPr/>
        </p:nvSpPr>
        <p:spPr>
          <a:xfrm rot="18082484" flipV="1">
            <a:off x="6790830" y="4873094"/>
            <a:ext cx="1778097" cy="983071"/>
          </a:xfrm>
          <a:prstGeom prst="triangle">
            <a:avLst>
              <a:gd name="adj" fmla="val 38946"/>
            </a:avLst>
          </a:prstGeom>
          <a:solidFill>
            <a:schemeClr val="bg2">
              <a:lumMod val="7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25778258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lumMod val="60000"/>
                <a:lumOff val="4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DDE191-79BE-4DC8-AA7A-3E002D943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607490">
            <a:off x="8019590" y="825701"/>
            <a:ext cx="3355318" cy="1371600"/>
          </a:xfrm>
        </p:spPr>
        <p:txBody>
          <a:bodyPr>
            <a:normAutofit/>
          </a:bodyPr>
          <a:lstStyle/>
          <a:p>
            <a:r>
              <a:rPr lang="sk-SK" sz="5400" b="1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1+1+1=3</a:t>
            </a:r>
          </a:p>
        </p:txBody>
      </p:sp>
      <p:pic>
        <p:nvPicPr>
          <p:cNvPr id="10" name="Zástupný symbol pro obsah 9">
            <a:extLst>
              <a:ext uri="{FF2B5EF4-FFF2-40B4-BE49-F238E27FC236}">
                <a16:creationId xmlns:a16="http://schemas.microsoft.com/office/drawing/2014/main" id="{DE6662B8-D2F8-47A3-AF89-52EB3BFBB5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86878" y="740727"/>
            <a:ext cx="4486655" cy="5169879"/>
          </a:xfrm>
          <a:effectLst>
            <a:glow rad="127000">
              <a:schemeClr val="bg2">
                <a:lumMod val="75000"/>
              </a:schemeClr>
            </a:glow>
          </a:effectLst>
        </p:spPr>
      </p:pic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6446CFFA-AF12-401A-8F9A-4BE730A8D4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 rot="20610058">
            <a:off x="8114195" y="3260727"/>
            <a:ext cx="3562449" cy="1469282"/>
          </a:xfrm>
        </p:spPr>
        <p:txBody>
          <a:bodyPr>
            <a:normAutofit/>
          </a:bodyPr>
          <a:lstStyle/>
          <a:p>
            <a:r>
              <a:rPr lang="sk-SK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1*1*1=1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4465D474-3370-477C-A690-9FA8E666DB25}"/>
              </a:ext>
            </a:extLst>
          </p:cNvPr>
          <p:cNvSpPr/>
          <p:nvPr/>
        </p:nvSpPr>
        <p:spPr>
          <a:xfrm>
            <a:off x="6129161" y="1635360"/>
            <a:ext cx="1236372" cy="4681470"/>
          </a:xfrm>
          <a:prstGeom prst="rect">
            <a:avLst/>
          </a:prstGeom>
          <a:scene3d>
            <a:camera prst="perspectiveContrastingRigh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J</a:t>
            </a:r>
          </a:p>
          <a:p>
            <a:pPr algn="ctr"/>
            <a:r>
              <a:rPr lang="sk-SK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E</a:t>
            </a:r>
          </a:p>
          <a:p>
            <a:pPr algn="ctr"/>
            <a:r>
              <a:rPr lang="sk-SK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Ž</a:t>
            </a:r>
          </a:p>
          <a:p>
            <a:pPr algn="ctr"/>
            <a:r>
              <a:rPr lang="sk-SK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I</a:t>
            </a:r>
          </a:p>
          <a:p>
            <a:pPr algn="ctr"/>
            <a:r>
              <a:rPr lang="sk-SK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Š</a:t>
            </a:r>
          </a:p>
          <a:p>
            <a:pPr algn="ctr"/>
            <a:endParaRPr lang="sk-SK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BA54810A-9E0F-4D23-B4E0-CC7B821BC040}"/>
              </a:ext>
            </a:extLst>
          </p:cNvPr>
          <p:cNvSpPr/>
          <p:nvPr/>
        </p:nvSpPr>
        <p:spPr>
          <a:xfrm>
            <a:off x="4835187" y="2481543"/>
            <a:ext cx="3833040" cy="1020202"/>
          </a:xfrm>
          <a:prstGeom prst="rect">
            <a:avLst/>
          </a:prstGeom>
          <a:scene3d>
            <a:camera prst="perspectiveHeroicExtremeRigh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Otec+ Syn+ Duch svätý</a:t>
            </a:r>
          </a:p>
        </p:txBody>
      </p:sp>
    </p:spTree>
    <p:extLst>
      <p:ext uri="{BB962C8B-B14F-4D97-AF65-F5344CB8AC3E}">
        <p14:creationId xmlns:p14="http://schemas.microsoft.com/office/powerpoint/2010/main" val="237830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90FE681-1E05-478A-89DC-5F7AB37CFD7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E2F21DC-5F0E-42CF-B89C-C1E25E175CB8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0783" y="1532373"/>
            <a:ext cx="0" cy="3198892"/>
          </a:xfrm>
          <a:prstGeom prst="line">
            <a:avLst/>
          </a:prstGeom>
          <a:ln w="19050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id="{F116D2AF-72DF-4B40-B946-FF4CAEA25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685799"/>
            <a:ext cx="3747111" cy="4892040"/>
          </a:xfrm>
        </p:spPr>
        <p:txBody>
          <a:bodyPr>
            <a:normAutofit/>
          </a:bodyPr>
          <a:lstStyle/>
          <a:p>
            <a:pPr algn="r"/>
            <a:r>
              <a:rPr lang="sk-SK" b="1" cap="none" dirty="0">
                <a:ln w="22225">
                  <a:solidFill>
                    <a:schemeClr val="accent2"/>
                  </a:solidFill>
                  <a:prstDash val="solid"/>
                </a:ln>
              </a:rPr>
              <a:t>Myšlienková mapa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39BF8DC-7BAD-4C4F-87AE-743CCB5C31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9962" y="685799"/>
            <a:ext cx="6288260" cy="489204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sk-SK" sz="1900" b="1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endParaRPr lang="sk-SK" sz="1900" b="1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sk-SK" sz="1900" b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Myšlienkové mapovanie má množstvo výhod, medzi ktoré patrí napríklad to, že: </a:t>
            </a:r>
          </a:p>
          <a:p>
            <a:pPr>
              <a:lnSpc>
                <a:spcPct val="90000"/>
              </a:lnSpc>
            </a:pPr>
            <a:r>
              <a:rPr lang="sk-SK" sz="19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umožňujú rozvíjať schopnosť vzájomnej komunikácie, </a:t>
            </a:r>
          </a:p>
          <a:p>
            <a:pPr>
              <a:lnSpc>
                <a:spcPct val="90000"/>
              </a:lnSpc>
            </a:pPr>
            <a:r>
              <a:rPr lang="sk-SK" sz="19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rozvíjajú tvorivosť žiakov, </a:t>
            </a:r>
          </a:p>
          <a:p>
            <a:pPr>
              <a:lnSpc>
                <a:spcPct val="90000"/>
              </a:lnSpc>
            </a:pPr>
            <a:r>
              <a:rPr lang="pl-PL" sz="19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umožňujú lepšiu koncentráciu na daný problém, </a:t>
            </a:r>
          </a:p>
          <a:p>
            <a:pPr>
              <a:lnSpc>
                <a:spcPct val="90000"/>
              </a:lnSpc>
            </a:pPr>
            <a:r>
              <a:rPr lang="sk-SK" sz="19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napomáhajú k usporiadaniu a zorganizovaniu si myšlienok a faktov, </a:t>
            </a:r>
          </a:p>
          <a:p>
            <a:pPr>
              <a:lnSpc>
                <a:spcPct val="90000"/>
              </a:lnSpc>
            </a:pPr>
            <a:r>
              <a:rPr lang="sk-SK" sz="19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pomáhajú zlepšiť a zrýchliť učenie sa, </a:t>
            </a:r>
          </a:p>
          <a:p>
            <a:pPr>
              <a:lnSpc>
                <a:spcPct val="90000"/>
              </a:lnSpc>
            </a:pPr>
            <a:r>
              <a:rPr lang="sk-SK" sz="19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zvyšujú množstvo zapamätaných vedomostí, </a:t>
            </a:r>
          </a:p>
          <a:p>
            <a:pPr>
              <a:lnSpc>
                <a:spcPct val="90000"/>
              </a:lnSpc>
            </a:pPr>
            <a:r>
              <a:rPr lang="sk-SK" sz="19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zabezpečujú efektívnejšie učenie. </a:t>
            </a:r>
          </a:p>
          <a:p>
            <a:pPr>
              <a:lnSpc>
                <a:spcPct val="90000"/>
              </a:lnSpc>
            </a:pPr>
            <a:endParaRPr lang="sk-SK" sz="1900" b="1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endParaRPr lang="sk-SK" sz="19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152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A7B44C-4AD5-49E7-BF43-8E12E4A87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285" y="5372685"/>
            <a:ext cx="8928327" cy="1057144"/>
          </a:xfrm>
        </p:spPr>
        <p:txBody>
          <a:bodyPr>
            <a:normAutofit fontScale="90000"/>
          </a:bodyPr>
          <a:lstStyle/>
          <a:p>
            <a:br>
              <a:rPr lang="sk-SK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r>
              <a:rPr lang="sk-SK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Myšlienková mapa</a:t>
            </a:r>
            <a:br>
              <a:rPr lang="sk-SK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r>
              <a:rPr lang="sk-SK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Trojjediný Boh – Otec, Syn a Duch Svätý </a:t>
            </a:r>
            <a:br>
              <a:rPr lang="sk-SK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endParaRPr lang="sk-SK" dirty="0"/>
          </a:p>
        </p:txBody>
      </p:sp>
      <p:sp>
        <p:nvSpPr>
          <p:cNvPr id="8" name="Zástupný symbol pro obsah 7">
            <a:extLst>
              <a:ext uri="{FF2B5EF4-FFF2-40B4-BE49-F238E27FC236}">
                <a16:creationId xmlns:a16="http://schemas.microsoft.com/office/drawing/2014/main" id="{6F0A315A-9ADB-4C95-9B34-37F6768709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43" y="203200"/>
            <a:ext cx="9263289" cy="5169484"/>
          </a:xfrm>
        </p:spPr>
        <p:txBody>
          <a:bodyPr/>
          <a:lstStyle/>
          <a:p>
            <a:pPr marL="0" indent="0">
              <a:buNone/>
            </a:pPr>
            <a:endParaRPr lang="sk-SK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E9C2D9E-C2F9-4C87-BD23-AD924F6C14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39" y="203200"/>
            <a:ext cx="9263289" cy="5169484"/>
          </a:xfrm>
          <a:prstGeom prst="rect">
            <a:avLst/>
          </a:prstGeom>
        </p:spPr>
      </p:pic>
      <p:pic>
        <p:nvPicPr>
          <p:cNvPr id="7" name="Zástupný symbol pro obsah 5">
            <a:extLst>
              <a:ext uri="{FF2B5EF4-FFF2-40B4-BE49-F238E27FC236}">
                <a16:creationId xmlns:a16="http://schemas.microsoft.com/office/drawing/2014/main" id="{50BDDA39-2315-46D7-9943-28AE3BB6D7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575" y="595994"/>
            <a:ext cx="2638425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8691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512F9CB-A1A0-4043-A103-F6A4B94B695A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DBE6588-EE16-4389-857C-86A156D49E5D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7FD48D2-B0A7-413D-B947-AA55AC1296D5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BE668D0-D906-4EEE-B32F-8C028624B837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1DE67A3-B8F6-4CFD-A8E0-D15200F23152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991E317B-75E3-4171-A07A-B263C1D6DCA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Snip Diagonal Corner Rectangle 6">
            <a:extLst>
              <a:ext uri="{FF2B5EF4-FFF2-40B4-BE49-F238E27FC236}">
                <a16:creationId xmlns:a16="http://schemas.microsoft.com/office/drawing/2014/main" id="{4A9B19C2-B29A-4924-9E7E-6FBF17F5854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000" y="620722"/>
            <a:ext cx="6418778" cy="5286838"/>
          </a:xfrm>
          <a:prstGeom prst="snip2DiagRect">
            <a:avLst>
              <a:gd name="adj1" fmla="val 10973"/>
              <a:gd name="adj2" fmla="val 0"/>
            </a:avLst>
          </a:prstGeom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4C85634-D5F5-4047-8F35-F4B1F50AB1A7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224BF71-948F-411D-AA79-8B2315715197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434B4526-E715-4199-A597-CD757CB4A026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5E295A6-48D5-4F9E-A32C-5D87EAA5E7E7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E10BF5B3-9260-4D36-BB24-07BC414B9D49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AAE0C886-FA2E-4E7C-BC00-8397AAEC865E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Obrázek 3">
            <a:extLst>
              <a:ext uri="{FF2B5EF4-FFF2-40B4-BE49-F238E27FC236}">
                <a16:creationId xmlns:a16="http://schemas.microsoft.com/office/drawing/2014/main" id="{9FDCF626-A96F-40D8-A2FE-FB421A417B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8" b="-1"/>
          <a:stretch/>
        </p:blipFill>
        <p:spPr>
          <a:xfrm>
            <a:off x="1101217" y="1731204"/>
            <a:ext cx="5450437" cy="3065873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5559BBB-E937-4B16-9772-64FB458BF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2710" y="628617"/>
            <a:ext cx="3971902" cy="302898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sk-SK" sz="3700" b="1" cap="none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V prvej časti si zadefinujeme prvú Božskú osobu- Boha Otca</a:t>
            </a:r>
          </a:p>
        </p:txBody>
      </p:sp>
    </p:spTree>
    <p:extLst>
      <p:ext uri="{BB962C8B-B14F-4D97-AF65-F5344CB8AC3E}">
        <p14:creationId xmlns:p14="http://schemas.microsoft.com/office/powerpoint/2010/main" val="14868415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F2F801-BDE4-4274-81CC-18C2A7986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cap="none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V druhej časti si zadefinujeme druhú Božskú osobu - Syna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8E510249-4A88-422F-94A5-9D4AEC65D8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1" y="731044"/>
            <a:ext cx="7487331" cy="3524250"/>
          </a:xfrm>
        </p:spPr>
      </p:pic>
      <p:pic>
        <p:nvPicPr>
          <p:cNvPr id="8" name="Obrázok 1">
            <a:extLst>
              <a:ext uri="{FF2B5EF4-FFF2-40B4-BE49-F238E27FC236}">
                <a16:creationId xmlns:a16="http://schemas.microsoft.com/office/drawing/2014/main" id="{F240AA71-3627-4518-BD1D-D8E63E68B9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0" r="10802" b="2"/>
          <a:stretch/>
        </p:blipFill>
        <p:spPr>
          <a:xfrm>
            <a:off x="8677703" y="185655"/>
            <a:ext cx="3403059" cy="3114674"/>
          </a:xfrm>
          <a:custGeom>
            <a:avLst/>
            <a:gdLst>
              <a:gd name="connsiteX0" fmla="*/ 534609 w 6245352"/>
              <a:gd name="connsiteY0" fmla="*/ 0 h 4956048"/>
              <a:gd name="connsiteX1" fmla="*/ 6245352 w 6245352"/>
              <a:gd name="connsiteY1" fmla="*/ 0 h 4956048"/>
              <a:gd name="connsiteX2" fmla="*/ 6245352 w 6245352"/>
              <a:gd name="connsiteY2" fmla="*/ 4421439 h 4956048"/>
              <a:gd name="connsiteX3" fmla="*/ 5710743 w 6245352"/>
              <a:gd name="connsiteY3" fmla="*/ 4956048 h 4956048"/>
              <a:gd name="connsiteX4" fmla="*/ 0 w 6245352"/>
              <a:gd name="connsiteY4" fmla="*/ 4956048 h 4956048"/>
              <a:gd name="connsiteX5" fmla="*/ 0 w 6245352"/>
              <a:gd name="connsiteY5" fmla="*/ 534609 h 4956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5352" h="4956048">
                <a:moveTo>
                  <a:pt x="534609" y="0"/>
                </a:moveTo>
                <a:lnTo>
                  <a:pt x="6245352" y="0"/>
                </a:lnTo>
                <a:lnTo>
                  <a:pt x="6245352" y="4421439"/>
                </a:lnTo>
                <a:lnTo>
                  <a:pt x="5710743" y="4956048"/>
                </a:lnTo>
                <a:lnTo>
                  <a:pt x="0" y="4956048"/>
                </a:lnTo>
                <a:lnTo>
                  <a:pt x="0" y="534609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22758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Ähnliches Foto">
            <a:extLst>
              <a:ext uri="{FF2B5EF4-FFF2-40B4-BE49-F238E27FC236}">
                <a16:creationId xmlns:a16="http://schemas.microsoft.com/office/drawing/2014/main" id="{DCEDB4E4-AF92-4D20-8714-B0F88271D3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8902">
            <a:off x="8690354" y="4318806"/>
            <a:ext cx="3270469" cy="2126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61882C5-43FE-4B91-8634-88E641C3F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cap="none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V tretej časti si zadefinujeme tretiu božskú osobu- ducha svätého</a:t>
            </a:r>
            <a:endParaRPr lang="sk-SK" dirty="0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C6E0A7E7-9DAF-449A-98A1-FE7C39C578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95" y="152399"/>
            <a:ext cx="11639647" cy="3947886"/>
          </a:xfrm>
        </p:spPr>
      </p:pic>
    </p:spTree>
    <p:extLst>
      <p:ext uri="{BB962C8B-B14F-4D97-AF65-F5344CB8AC3E}">
        <p14:creationId xmlns:p14="http://schemas.microsoft.com/office/powerpoint/2010/main" val="1639339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E69F03-F027-41B5-9510-A0F5317F7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193" y="4876800"/>
            <a:ext cx="10604005" cy="1407885"/>
          </a:xfrm>
        </p:spPr>
        <p:txBody>
          <a:bodyPr>
            <a:noAutofit/>
          </a:bodyPr>
          <a:lstStyle/>
          <a:p>
            <a:br>
              <a:rPr lang="sk-SK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r>
              <a:rPr lang="sk-SK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Cvičenie: V záverečnej časti správne zadefinujeme jednotlivé Božské osoby a ich osobnú prirodzenosť, v ktorej tvoria jednu podstatu.</a:t>
            </a:r>
            <a:br>
              <a:rPr lang="sk-SK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endParaRPr lang="sk-SK" sz="2400" dirty="0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33AF6F23-1C2C-4EF1-9944-36B244DEF1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24" y="283335"/>
            <a:ext cx="11372045" cy="4481848"/>
          </a:xfrm>
        </p:spPr>
      </p:pic>
    </p:spTree>
    <p:extLst>
      <p:ext uri="{BB962C8B-B14F-4D97-AF65-F5344CB8AC3E}">
        <p14:creationId xmlns:p14="http://schemas.microsoft.com/office/powerpoint/2010/main" val="3394019677"/>
      </p:ext>
    </p:extLst>
  </p:cSld>
  <p:clrMapOvr>
    <a:masterClrMapping/>
  </p:clrMapOvr>
</p:sld>
</file>

<file path=ppt/theme/theme1.xml><?xml version="1.0" encoding="utf-8"?>
<a:theme xmlns:a="http://schemas.openxmlformats.org/drawingml/2006/main" name="Řez">
  <a:themeElements>
    <a:clrScheme name="Řez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Řez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Řez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873</TotalTime>
  <Words>146</Words>
  <Application>Microsoft Office PowerPoint</Application>
  <PresentationFormat>Širokoúhlá obrazovka</PresentationFormat>
  <Paragraphs>33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4" baseType="lpstr">
      <vt:lpstr>Century Gothic</vt:lpstr>
      <vt:lpstr>Wingdings 3</vt:lpstr>
      <vt:lpstr>Řez</vt:lpstr>
      <vt:lpstr>Myšlienkové mapy v edukačnom procese Téma: Kto si Bože?</vt:lpstr>
      <vt:lpstr>Ciele vyučovacej hodiny:    Kognitívny:  Objavovať rozmer Boha ako Otca, Syna, Ducha svätého. Jednoducho vysvetliť tajomstvo vykúpenia Trojjediného Boha. Afektívny: Vnímať nekonečnú dobrotu, milosrdenstvo Boha  a cenu nášho vykúpenia. Psychomotorický: Reflektovať svoj postoj k Božskej osobe Otca, Ježiša a Ducha. Formy:  Individuálna a skupinová práca.  Metódy:  Myšlienková mapa, riadený rozhovor, výklad- prezentácia na IKT  </vt:lpstr>
      <vt:lpstr>1+1+1=3</vt:lpstr>
      <vt:lpstr>Myšlienková mapa </vt:lpstr>
      <vt:lpstr> Myšlienková mapa Trojjediný Boh – Otec, Syn a Duch Svätý  </vt:lpstr>
      <vt:lpstr>V prvej časti si zadefinujeme prvú Božskú osobu- Boha Otca</vt:lpstr>
      <vt:lpstr>V druhej časti si zadefinujeme druhú Božskú osobu - Syna</vt:lpstr>
      <vt:lpstr>V tretej časti si zadefinujeme tretiu božskú osobu- ducha svätého</vt:lpstr>
      <vt:lpstr> Cvičenie: V záverečnej časti správne zadefinujeme jednotlivé Božské osoby a ich osobnú prirodzenosť, v ktorej tvoria jednu podstatu. </vt:lpstr>
      <vt:lpstr>Ďakujem za pozornosť</vt:lpstr>
      <vt:lpstr>Použité 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Myšlienkové mapy</dc:title>
  <dc:creator>Ráchel Polachová</dc:creator>
  <cp:lastModifiedBy>Ráchel Polachová</cp:lastModifiedBy>
  <cp:revision>50</cp:revision>
  <dcterms:created xsi:type="dcterms:W3CDTF">2018-03-30T15:41:08Z</dcterms:created>
  <dcterms:modified xsi:type="dcterms:W3CDTF">2018-05-30T18:46:27Z</dcterms:modified>
</cp:coreProperties>
</file>