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74" r:id="rId6"/>
    <p:sldId id="262" r:id="rId7"/>
    <p:sldId id="267" r:id="rId8"/>
    <p:sldId id="268" r:id="rId9"/>
    <p:sldId id="275" r:id="rId10"/>
    <p:sldId id="271" r:id="rId11"/>
    <p:sldId id="276" r:id="rId12"/>
    <p:sldId id="272" r:id="rId13"/>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8A4500"/>
    <a:srgbClr val="F3540D"/>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119" d="100"/>
          <a:sy n="119" d="100"/>
        </p:scale>
        <p:origin x="124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27. 4. 2018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27. 4. 2018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27. 4. 2018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27. 4. 2018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27. 4. 2018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27. 4. 2018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27. 4. 2018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27. 4. 2018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27. 4. 2018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27. 4. 2018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27. 4. 2018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27. 4. 2018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651929" y="1309995"/>
            <a:ext cx="6388100" cy="5170646"/>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sz="1400" dirty="0" smtClean="0">
              <a:solidFill>
                <a:srgbClr val="8A4500"/>
              </a:solidFill>
              <a:effectLst/>
              <a:ea typeface="Times New Roman" panose="02020603050405020304" pitchFamily="18" charset="0"/>
            </a:endParaRPr>
          </a:p>
          <a:p>
            <a:r>
              <a:rPr lang="sk-SK" sz="1400" b="1" dirty="0" smtClean="0"/>
              <a:t>                </a:t>
            </a:r>
            <a:r>
              <a:rPr lang="sk-SK" sz="1400" b="1" dirty="0">
                <a:solidFill>
                  <a:srgbClr val="663300"/>
                </a:solidFill>
              </a:rPr>
              <a:t>1. Vyber správnu odpoveď</a:t>
            </a:r>
            <a:endParaRPr lang="sk-SK" sz="1400" dirty="0">
              <a:solidFill>
                <a:srgbClr val="663300"/>
              </a:solidFill>
            </a:endParaRPr>
          </a:p>
          <a:p>
            <a:r>
              <a:rPr lang="sk-SK" sz="1400" b="1" dirty="0"/>
              <a:t> </a:t>
            </a:r>
            <a:endParaRPr lang="sk-SK" sz="1400" dirty="0"/>
          </a:p>
          <a:p>
            <a:r>
              <a:rPr lang="sk-SK" sz="1400" dirty="0">
                <a:solidFill>
                  <a:srgbClr val="663300"/>
                </a:solidFill>
              </a:rPr>
              <a:t>Štvrtá kapitola Markovho evanjelia uvádza „A opäť začal učiť pri mori“. Koľkokrát už predtým Ježiš pri mori učil?</a:t>
            </a:r>
          </a:p>
          <a:p>
            <a:r>
              <a:rPr lang="sk-SK" sz="1400" dirty="0">
                <a:solidFill>
                  <a:srgbClr val="663300"/>
                </a:solidFill>
              </a:rPr>
              <a:t>A/ dvakrát</a:t>
            </a:r>
          </a:p>
          <a:p>
            <a:r>
              <a:rPr lang="sk-SK" sz="1400" dirty="0">
                <a:solidFill>
                  <a:srgbClr val="663300"/>
                </a:solidFill>
              </a:rPr>
              <a:t>B/ trikrát</a:t>
            </a:r>
          </a:p>
          <a:p>
            <a:r>
              <a:rPr lang="sk-SK" sz="1400" dirty="0">
                <a:solidFill>
                  <a:srgbClr val="663300"/>
                </a:solidFill>
              </a:rPr>
              <a:t>C/ </a:t>
            </a:r>
            <a:r>
              <a:rPr lang="sk-SK" sz="1400" dirty="0" smtClean="0">
                <a:solidFill>
                  <a:srgbClr val="663300"/>
                </a:solidFill>
              </a:rPr>
              <a:t>štyrikrát</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dirty="0">
                <a:solidFill>
                  <a:srgbClr val="663300"/>
                </a:solidFill>
              </a:rPr>
              <a:t>Čoho obrazom je žatva v podobenstve o zasiatom semene?</a:t>
            </a:r>
          </a:p>
          <a:p>
            <a:r>
              <a:rPr lang="sk-SK" sz="1400" dirty="0">
                <a:solidFill>
                  <a:srgbClr val="663300"/>
                </a:solidFill>
              </a:rPr>
              <a:t>A/ obrazom eucharistie</a:t>
            </a:r>
          </a:p>
          <a:p>
            <a:r>
              <a:rPr lang="sk-SK" sz="1400" dirty="0">
                <a:solidFill>
                  <a:srgbClr val="663300"/>
                </a:solidFill>
              </a:rPr>
              <a:t>B/ obrazom posledného súdu nad svetom</a:t>
            </a:r>
          </a:p>
          <a:p>
            <a:r>
              <a:rPr lang="sk-SK" sz="1400" dirty="0">
                <a:solidFill>
                  <a:srgbClr val="663300"/>
                </a:solidFill>
              </a:rPr>
              <a:t>C/ obrazom krstu</a:t>
            </a:r>
          </a:p>
          <a:p>
            <a:r>
              <a:rPr lang="sk-SK" sz="1400" b="1" dirty="0">
                <a:solidFill>
                  <a:srgbClr val="663300"/>
                </a:solidFill>
              </a:rPr>
              <a:t> </a:t>
            </a:r>
            <a:endParaRPr lang="sk-SK" sz="1400" dirty="0">
              <a:solidFill>
                <a:srgbClr val="663300"/>
              </a:solidFill>
            </a:endParaRPr>
          </a:p>
          <a:p>
            <a:r>
              <a:rPr lang="sk-SK" sz="1400" dirty="0">
                <a:solidFill>
                  <a:srgbClr val="663300"/>
                </a:solidFill>
              </a:rPr>
              <a:t>K čomu (v </a:t>
            </a:r>
            <a:r>
              <a:rPr lang="sk-SK" sz="1400" dirty="0" err="1">
                <a:solidFill>
                  <a:srgbClr val="663300"/>
                </a:solidFill>
              </a:rPr>
              <a:t>Mk</a:t>
            </a:r>
            <a:r>
              <a:rPr lang="sk-SK" sz="1400" dirty="0">
                <a:solidFill>
                  <a:srgbClr val="663300"/>
                </a:solidFill>
              </a:rPr>
              <a:t> 4) prirovnáme Božie kráľovstvo?</a:t>
            </a:r>
          </a:p>
          <a:p>
            <a:r>
              <a:rPr lang="sk-SK" sz="1400" dirty="0">
                <a:solidFill>
                  <a:srgbClr val="663300"/>
                </a:solidFill>
              </a:rPr>
              <a:t>A/ k horčičnému zrnu</a:t>
            </a:r>
          </a:p>
          <a:p>
            <a:r>
              <a:rPr lang="sk-SK" sz="1400" dirty="0">
                <a:solidFill>
                  <a:srgbClr val="663300"/>
                </a:solidFill>
              </a:rPr>
              <a:t>B/ k ovsenému </a:t>
            </a:r>
            <a:r>
              <a:rPr lang="sk-SK" sz="1400" dirty="0" smtClean="0">
                <a:solidFill>
                  <a:srgbClr val="663300"/>
                </a:solidFill>
              </a:rPr>
              <a:t>zrnu</a:t>
            </a:r>
            <a:endParaRPr lang="sk-SK" sz="1400" dirty="0">
              <a:solidFill>
                <a:srgbClr val="663300"/>
              </a:solidFill>
            </a:endParaRPr>
          </a:p>
          <a:p>
            <a:r>
              <a:rPr lang="sk-SK" sz="1400" dirty="0">
                <a:solidFill>
                  <a:srgbClr val="663300"/>
                </a:solidFill>
              </a:rPr>
              <a:t>C/ k zrnu maku</a:t>
            </a:r>
          </a:p>
          <a:p>
            <a:r>
              <a:rPr lang="sk-SK" sz="1400" b="1" dirty="0">
                <a:solidFill>
                  <a:srgbClr val="663300"/>
                </a:solidFill>
              </a:rPr>
              <a:t> </a:t>
            </a:r>
            <a:endParaRPr lang="sk-SK" sz="1400" dirty="0">
              <a:solidFill>
                <a:srgbClr val="663300"/>
              </a:solidFill>
            </a:endParaRPr>
          </a:p>
          <a:p>
            <a:r>
              <a:rPr lang="sk-SK" sz="1400" dirty="0">
                <a:solidFill>
                  <a:srgbClr val="663300"/>
                </a:solidFill>
              </a:rPr>
              <a:t>Keď Ježiš vysvetľoval podobenstvo o rozsievačovi, cituje proroka</a:t>
            </a:r>
          </a:p>
          <a:p>
            <a:r>
              <a:rPr lang="sk-SK" sz="1400" dirty="0">
                <a:solidFill>
                  <a:srgbClr val="663300"/>
                </a:solidFill>
              </a:rPr>
              <a:t>A/ Izaiáša</a:t>
            </a:r>
          </a:p>
          <a:p>
            <a:r>
              <a:rPr lang="sk-SK" sz="1400" dirty="0">
                <a:solidFill>
                  <a:srgbClr val="663300"/>
                </a:solidFill>
              </a:rPr>
              <a:t>B/ Jeremiáša</a:t>
            </a:r>
          </a:p>
          <a:p>
            <a:r>
              <a:rPr lang="sk-SK" sz="1400" dirty="0">
                <a:solidFill>
                  <a:srgbClr val="663300"/>
                </a:solidFill>
              </a:rPr>
              <a:t>C/ </a:t>
            </a:r>
            <a:r>
              <a:rPr lang="sk-SK" sz="1400" dirty="0" err="1" smtClean="0">
                <a:solidFill>
                  <a:srgbClr val="663300"/>
                </a:solidFill>
              </a:rPr>
              <a:t>Malachiáša</a:t>
            </a:r>
            <a:endParaRPr lang="sk-SK" sz="1400" dirty="0">
              <a:solidFill>
                <a:srgbClr val="663300"/>
              </a:solidFill>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
        <p:nvSpPr>
          <p:cNvPr id="11" name="Obdĺžnik 10"/>
          <p:cNvSpPr/>
          <p:nvPr/>
        </p:nvSpPr>
        <p:spPr>
          <a:xfrm>
            <a:off x="5312252" y="2568248"/>
            <a:ext cx="1509067"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pozn. k </a:t>
            </a:r>
            <a:r>
              <a:rPr lang="sk-SK" sz="1400" b="1" dirty="0" err="1">
                <a:solidFill>
                  <a:srgbClr val="8A4500"/>
                </a:solidFill>
              </a:rPr>
              <a:t>Mk</a:t>
            </a:r>
            <a:r>
              <a:rPr lang="sk-SK" sz="1400" b="1" dirty="0">
                <a:solidFill>
                  <a:srgbClr val="8A4500"/>
                </a:solidFill>
              </a:rPr>
              <a:t> 4, 1</a:t>
            </a:r>
            <a:endParaRPr lang="sk-SK" sz="1400" dirty="0">
              <a:solidFill>
                <a:srgbClr val="8A4500"/>
              </a:solidFill>
            </a:endParaRPr>
          </a:p>
        </p:txBody>
      </p:sp>
      <p:sp>
        <p:nvSpPr>
          <p:cNvPr id="12" name="Obdĺžnik 11"/>
          <p:cNvSpPr/>
          <p:nvPr/>
        </p:nvSpPr>
        <p:spPr>
          <a:xfrm>
            <a:off x="4996011" y="3722049"/>
            <a:ext cx="1825308"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pozn. k </a:t>
            </a:r>
            <a:r>
              <a:rPr lang="sk-SK" sz="1400" b="1" dirty="0" err="1">
                <a:solidFill>
                  <a:srgbClr val="8A4500"/>
                </a:solidFill>
              </a:rPr>
              <a:t>Mk</a:t>
            </a:r>
            <a:r>
              <a:rPr lang="sk-SK" sz="1400" b="1" dirty="0">
                <a:solidFill>
                  <a:srgbClr val="8A4500"/>
                </a:solidFill>
              </a:rPr>
              <a:t> 4, 26-29</a:t>
            </a:r>
            <a:endParaRPr lang="sk-SK" sz="1400" dirty="0">
              <a:solidFill>
                <a:srgbClr val="8A4500"/>
              </a:solidFill>
            </a:endParaRPr>
          </a:p>
        </p:txBody>
      </p:sp>
      <p:sp>
        <p:nvSpPr>
          <p:cNvPr id="13" name="Obdĺžnik 12"/>
          <p:cNvSpPr/>
          <p:nvPr/>
        </p:nvSpPr>
        <p:spPr>
          <a:xfrm>
            <a:off x="5794499" y="4767899"/>
            <a:ext cx="1026820"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a:t>
            </a:r>
            <a:r>
              <a:rPr lang="sk-SK" sz="1400" b="1" dirty="0" err="1">
                <a:solidFill>
                  <a:srgbClr val="8A4500"/>
                </a:solidFill>
              </a:rPr>
              <a:t>Mk</a:t>
            </a:r>
            <a:r>
              <a:rPr lang="sk-SK" sz="1400" b="1" dirty="0">
                <a:solidFill>
                  <a:srgbClr val="8A4500"/>
                </a:solidFill>
              </a:rPr>
              <a:t> 4, 31</a:t>
            </a:r>
            <a:endParaRPr lang="sk-SK" sz="1400" dirty="0">
              <a:solidFill>
                <a:srgbClr val="8A4500"/>
              </a:solidFill>
            </a:endParaRPr>
          </a:p>
        </p:txBody>
      </p:sp>
      <p:sp>
        <p:nvSpPr>
          <p:cNvPr id="14" name="Obdĺžnik 13"/>
          <p:cNvSpPr/>
          <p:nvPr/>
        </p:nvSpPr>
        <p:spPr>
          <a:xfrm>
            <a:off x="5180805" y="5815277"/>
            <a:ext cx="1640514"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pozn. k </a:t>
            </a:r>
            <a:r>
              <a:rPr lang="sk-SK" sz="1400" b="1" dirty="0" err="1">
                <a:solidFill>
                  <a:srgbClr val="8A4500"/>
                </a:solidFill>
              </a:rPr>
              <a:t>Mk</a:t>
            </a:r>
            <a:r>
              <a:rPr lang="sk-SK" sz="1400" b="1" dirty="0">
                <a:solidFill>
                  <a:srgbClr val="8A4500"/>
                </a:solidFill>
              </a:rPr>
              <a:t> 4, 12 </a:t>
            </a:r>
            <a:endParaRPr lang="sk-SK" sz="1400" dirty="0">
              <a:solidFill>
                <a:srgbClr val="8A450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296275" y="1645873"/>
            <a:ext cx="5336168" cy="4539704"/>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endParaRPr lang="sk-SK" sz="1400" b="1" u="sng" dirty="0" smtClean="0"/>
          </a:p>
          <a:p>
            <a:pPr lvl="0"/>
            <a:endParaRPr lang="sk-SK" sz="1400" b="1" u="sng" dirty="0"/>
          </a:p>
          <a:p>
            <a:pPr lvl="0" algn="just"/>
            <a:r>
              <a:rPr lang="sk-SK" sz="1200" dirty="0" smtClean="0">
                <a:solidFill>
                  <a:srgbClr val="F3540D"/>
                </a:solidFill>
                <a:latin typeface="Bernard MT Condensed" panose="02050806060905020404" pitchFamily="18" charset="0"/>
              </a:rPr>
              <a:t>Ján Zlatoústy </a:t>
            </a:r>
            <a:r>
              <a:rPr lang="sk-SK" sz="1200" dirty="0" smtClean="0">
                <a:solidFill>
                  <a:srgbClr val="002060"/>
                </a:solidFill>
              </a:rPr>
              <a:t>- Pretože </a:t>
            </a:r>
            <a:r>
              <a:rPr lang="sk-SK" sz="1200" dirty="0">
                <a:solidFill>
                  <a:srgbClr val="002060"/>
                </a:solidFill>
              </a:rPr>
              <a:t>my sme nemohli vstúpiť k nemu pre hriechy, ktoré nám zatarasovali cestu, on vyšiel k nám. Prečo vlastne rozsievač vyšiel? </a:t>
            </a:r>
            <a:r>
              <a:rPr lang="sk-SK" sz="1200" dirty="0" smtClean="0">
                <a:solidFill>
                  <a:srgbClr val="002060"/>
                </a:solidFill>
              </a:rPr>
              <a:t>Vyšiel</a:t>
            </a:r>
            <a:r>
              <a:rPr lang="sk-SK" sz="1200" dirty="0">
                <a:solidFill>
                  <a:srgbClr val="002060"/>
                </a:solidFill>
              </a:rPr>
              <a:t>, aby zúrodnil zem, aby sa o ňu staral a zasial do nej semeno viery. Rozsievač je Boh, pole označuje duše ľudí a semeno je jeho učenie. </a:t>
            </a:r>
          </a:p>
          <a:p>
            <a:pPr lvl="0" algn="just"/>
            <a:r>
              <a:rPr lang="sk-SK" sz="1200" dirty="0">
                <a:solidFill>
                  <a:srgbClr val="F3540D"/>
                </a:solidFill>
                <a:latin typeface="Bernard MT Condensed" panose="02050806060905020404" pitchFamily="18" charset="0"/>
              </a:rPr>
              <a:t>Ján </a:t>
            </a:r>
            <a:r>
              <a:rPr lang="sk-SK" sz="1200" dirty="0" smtClean="0">
                <a:solidFill>
                  <a:srgbClr val="F3540D"/>
                </a:solidFill>
                <a:latin typeface="Bernard MT Condensed" panose="02050806060905020404" pitchFamily="18" charset="0"/>
              </a:rPr>
              <a:t>Zlatoústy </a:t>
            </a:r>
            <a:r>
              <a:rPr lang="sk-SK" sz="1200" dirty="0" smtClean="0">
                <a:solidFill>
                  <a:schemeClr val="accent5">
                    <a:lumMod val="50000"/>
                  </a:schemeClr>
                </a:solidFill>
              </a:rPr>
              <a:t>-</a:t>
            </a:r>
            <a:r>
              <a:rPr lang="sk-SK" sz="1200" dirty="0" smtClean="0">
                <a:solidFill>
                  <a:srgbClr val="F3540D"/>
                </a:solidFill>
                <a:latin typeface="Bernard MT Condensed" panose="02050806060905020404" pitchFamily="18" charset="0"/>
              </a:rPr>
              <a:t> </a:t>
            </a:r>
            <a:r>
              <a:rPr lang="sk-SK" sz="1200" dirty="0" smtClean="0">
                <a:solidFill>
                  <a:srgbClr val="002060"/>
                </a:solidFill>
              </a:rPr>
              <a:t>Prečo </a:t>
            </a:r>
            <a:r>
              <a:rPr lang="sk-SK" sz="1200" dirty="0">
                <a:solidFill>
                  <a:srgbClr val="002060"/>
                </a:solidFill>
              </a:rPr>
              <a:t>časť zrna vyšla nazmar? Nebolo to pre rozsievača, ale pre zem, ktorá prijímala zrno, teda z dôvodu duše, ktorá odmietala počúvať. Ježiš vysvetľuje toto podobenstvo, aby povzbudil učeníkov. Mnohí totiž prijímali zrno a strácali ho. Nechcel, aby strácali odvahu</a:t>
            </a:r>
            <a:r>
              <a:rPr lang="sk-SK" sz="1200" dirty="0" smtClean="0">
                <a:solidFill>
                  <a:srgbClr val="002060"/>
                </a:solidFill>
              </a:rPr>
              <a:t>.</a:t>
            </a:r>
            <a:endParaRPr lang="sk-SK" sz="1200" dirty="0">
              <a:solidFill>
                <a:srgbClr val="002060"/>
              </a:solidFill>
            </a:endParaRPr>
          </a:p>
          <a:p>
            <a:pPr lvl="0" algn="just"/>
            <a:r>
              <a:rPr lang="sk-SK" sz="1200" dirty="0" err="1">
                <a:solidFill>
                  <a:srgbClr val="F3540D"/>
                </a:solidFill>
                <a:latin typeface="Bernard MT Condensed" panose="02050806060905020404" pitchFamily="18" charset="0"/>
              </a:rPr>
              <a:t>Hermas</a:t>
            </a:r>
            <a:r>
              <a:rPr lang="sk-SK" sz="1200" dirty="0">
                <a:solidFill>
                  <a:srgbClr val="002060"/>
                </a:solidFill>
              </a:rPr>
              <a:t> </a:t>
            </a:r>
            <a:r>
              <a:rPr lang="sk-SK" sz="1200" dirty="0" smtClean="0">
                <a:solidFill>
                  <a:srgbClr val="002060"/>
                </a:solidFill>
              </a:rPr>
              <a:t>- Rastliny</a:t>
            </a:r>
            <a:r>
              <a:rPr lang="sk-SK" sz="1200" dirty="0">
                <a:solidFill>
                  <a:srgbClr val="002060"/>
                </a:solidFill>
              </a:rPr>
              <a:t>, ktoré rýchlo uschli, boli vlažní veriaci. Oni majú Pána v ústach, nie však v srdci. Ich základy sú suché a nemajú silu. Majú život len podľa svojich slov, no ich skutky sú mŕtve. Duchovný život takých ľudí nie je ani živý, ani mŕtvy. Podobne je to aj s pochybujúcimi. Ako rastliny zvädnú na slnku, keď počujú o utrpení. Keď sa rýchlo obrátia, budú môcť žiť</a:t>
            </a:r>
            <a:r>
              <a:rPr lang="sk-SK" sz="1200" dirty="0" smtClean="0">
                <a:solidFill>
                  <a:srgbClr val="002060"/>
                </a:solidFill>
              </a:rPr>
              <a:t>.</a:t>
            </a:r>
            <a:endParaRPr lang="sk-SK" sz="1200" dirty="0">
              <a:solidFill>
                <a:srgbClr val="002060"/>
              </a:solidFill>
            </a:endParaRPr>
          </a:p>
          <a:p>
            <a:pPr lvl="0" algn="just"/>
            <a:r>
              <a:rPr lang="sk-SK" sz="1200" dirty="0" err="1">
                <a:solidFill>
                  <a:srgbClr val="F3540D"/>
                </a:solidFill>
                <a:latin typeface="Bernard MT Condensed" panose="02050806060905020404" pitchFamily="18" charset="0"/>
              </a:rPr>
              <a:t>Hermas</a:t>
            </a:r>
            <a:r>
              <a:rPr lang="sk-SK" sz="1200" dirty="0">
                <a:solidFill>
                  <a:srgbClr val="F3540D"/>
                </a:solidFill>
                <a:latin typeface="Bernard MT Condensed" panose="02050806060905020404" pitchFamily="18" charset="0"/>
              </a:rPr>
              <a:t> </a:t>
            </a:r>
            <a:r>
              <a:rPr lang="sk-SK" sz="1200" dirty="0" smtClean="0">
                <a:solidFill>
                  <a:srgbClr val="002060"/>
                </a:solidFill>
              </a:rPr>
              <a:t>-</a:t>
            </a:r>
            <a:r>
              <a:rPr lang="sk-SK" sz="1200" dirty="0" smtClean="0">
                <a:solidFill>
                  <a:srgbClr val="F3540D"/>
                </a:solidFill>
                <a:latin typeface="Bernard MT Condensed" panose="02050806060905020404" pitchFamily="18" charset="0"/>
              </a:rPr>
              <a:t> </a:t>
            </a:r>
            <a:r>
              <a:rPr lang="sk-SK" sz="1200" dirty="0" smtClean="0">
                <a:solidFill>
                  <a:srgbClr val="002060"/>
                </a:solidFill>
              </a:rPr>
              <a:t>Medzi </a:t>
            </a:r>
            <a:r>
              <a:rPr lang="sk-SK" sz="1200" dirty="0">
                <a:solidFill>
                  <a:srgbClr val="002060"/>
                </a:solidFill>
              </a:rPr>
              <a:t>tŕním treba vidieť bohatých ľudí, zaujatých mnohými svetskými činnosťami. Myslia len na svoje záľuby a dusia sa v svojich činnostiach. Bohatí sa veľmi váhavo pridávajú k Božím služobníkom, lebo sa obávajú ich rôznych požiadaviek. Ako je ťažko chodiť po bodľačí, tak je pre nich ťažké vojsť do nebeského kráľovstva. Aj oni však majú možnosť obrátiť sa a konať pokánie</a:t>
            </a:r>
            <a:r>
              <a:rPr lang="sk-SK" sz="1200" dirty="0" smtClean="0">
                <a:solidFill>
                  <a:srgbClr val="002060"/>
                </a:solidFill>
              </a:rPr>
              <a:t>.</a:t>
            </a:r>
            <a:endParaRPr lang="sk-SK" sz="1400" dirty="0"/>
          </a:p>
          <a:p>
            <a:pPr algn="just">
              <a:lnSpc>
                <a:spcPct val="150000"/>
              </a:lnSpc>
            </a:pPr>
            <a:endParaRPr lang="sk-SK" sz="1400" b="1" dirty="0" smtClean="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296275" y="1645873"/>
            <a:ext cx="5336168" cy="4216539"/>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endParaRPr lang="sk-SK" sz="1400" b="1" u="sng" dirty="0" smtClean="0"/>
          </a:p>
          <a:p>
            <a:pPr lvl="0"/>
            <a:endParaRPr lang="sk-SK" sz="1400" b="1" u="sng" dirty="0"/>
          </a:p>
          <a:p>
            <a:pPr algn="just"/>
            <a:r>
              <a:rPr lang="sk-SK" sz="1200" dirty="0" smtClean="0">
                <a:solidFill>
                  <a:srgbClr val="F3540D"/>
                </a:solidFill>
                <a:latin typeface="Bernard MT Condensed" panose="02050806060905020404" pitchFamily="18" charset="0"/>
              </a:rPr>
              <a:t>Ján Zlatoústy</a:t>
            </a:r>
            <a:r>
              <a:rPr lang="sk-SK" sz="1200" dirty="0" smtClean="0">
                <a:solidFill>
                  <a:srgbClr val="002060"/>
                </a:solidFill>
              </a:rPr>
              <a:t> - Aj </a:t>
            </a:r>
            <a:r>
              <a:rPr lang="sk-SK" sz="1200" dirty="0">
                <a:solidFill>
                  <a:srgbClr val="002060"/>
                </a:solidFill>
              </a:rPr>
              <a:t>keď zrno uschne, </a:t>
            </a:r>
            <a:r>
              <a:rPr lang="sk-SK" sz="1200" dirty="0" smtClean="0">
                <a:solidFill>
                  <a:srgbClr val="002060"/>
                </a:solidFill>
              </a:rPr>
              <a:t>nestane sa to </a:t>
            </a:r>
            <a:r>
              <a:rPr lang="sk-SK" sz="1200" dirty="0">
                <a:solidFill>
                  <a:srgbClr val="002060"/>
                </a:solidFill>
              </a:rPr>
              <a:t>pre horúčavu, ale preto, že nemá korene. </a:t>
            </a:r>
            <a:r>
              <a:rPr lang="sk-SK" sz="1200" dirty="0" smtClean="0">
                <a:solidFill>
                  <a:srgbClr val="002060"/>
                </a:solidFill>
              </a:rPr>
              <a:t>Keď </a:t>
            </a:r>
            <a:r>
              <a:rPr lang="sk-SK" sz="1200" dirty="0">
                <a:solidFill>
                  <a:srgbClr val="002060"/>
                </a:solidFill>
              </a:rPr>
              <a:t>je Božie slovo udusené, nie je to pre tŕnie, ale pretože ľudia dovolia tŕniu vyrásť v duši. Nie je teda potrebné dávať vinu veciam, ale ľudskej vôli</a:t>
            </a:r>
            <a:r>
              <a:rPr lang="sk-SK" sz="1200" dirty="0" smtClean="0">
                <a:solidFill>
                  <a:srgbClr val="002060"/>
                </a:solidFill>
              </a:rPr>
              <a:t>.</a:t>
            </a:r>
            <a:endParaRPr lang="sk-SK" sz="1200" dirty="0">
              <a:solidFill>
                <a:srgbClr val="002060"/>
              </a:solidFill>
            </a:endParaRPr>
          </a:p>
          <a:p>
            <a:pPr lvl="0" algn="just"/>
            <a:r>
              <a:rPr lang="sk-SK" sz="1200" dirty="0" err="1">
                <a:solidFill>
                  <a:srgbClr val="F3540D"/>
                </a:solidFill>
                <a:latin typeface="Bernard MT Condensed" panose="02050806060905020404" pitchFamily="18" charset="0"/>
              </a:rPr>
              <a:t>Atanáz</a:t>
            </a:r>
            <a:r>
              <a:rPr lang="sk-SK" sz="1200" dirty="0">
                <a:solidFill>
                  <a:srgbClr val="002060"/>
                </a:solidFill>
              </a:rPr>
              <a:t> - </a:t>
            </a:r>
            <a:r>
              <a:rPr lang="sk-SK" sz="1200" dirty="0" smtClean="0">
                <a:solidFill>
                  <a:srgbClr val="002060"/>
                </a:solidFill>
              </a:rPr>
              <a:t>Ľudia </a:t>
            </a:r>
            <a:r>
              <a:rPr lang="sk-SK" sz="1200" dirty="0">
                <a:solidFill>
                  <a:srgbClr val="002060"/>
                </a:solidFill>
              </a:rPr>
              <a:t>bez koreňa sa podobajú loďke, ktorá sa nachádza v búrlivých vodách a ocitá sa bez kormidelníka. Títo sú bez duchovných koreňov, nie sú upevnení vo viere a ľahko podliehajú v </a:t>
            </a:r>
            <a:r>
              <a:rPr lang="sk-SK" sz="1200" dirty="0" smtClean="0">
                <a:solidFill>
                  <a:srgbClr val="002060"/>
                </a:solidFill>
              </a:rPr>
              <a:t>búrkach </a:t>
            </a:r>
            <a:r>
              <a:rPr lang="sk-SK" sz="1200" dirty="0">
                <a:solidFill>
                  <a:srgbClr val="002060"/>
                </a:solidFill>
              </a:rPr>
              <a:t>a súženiach tohto života. Pre kresťanov je kormidelníkom Božie slovo, ktoré cez vlny a búrky sveta sprevádza a isto vedie veriacich v rôznych súženiach a prenasledovaniach. </a:t>
            </a:r>
            <a:endParaRPr lang="sk-SK" sz="1200" dirty="0" smtClean="0">
              <a:solidFill>
                <a:srgbClr val="002060"/>
              </a:solidFill>
            </a:endParaRPr>
          </a:p>
          <a:p>
            <a:pPr lvl="0" algn="just"/>
            <a:r>
              <a:rPr lang="sk-SK" sz="1200" dirty="0">
                <a:solidFill>
                  <a:srgbClr val="F3540D"/>
                </a:solidFill>
                <a:latin typeface="Bernard MT Condensed" panose="02050806060905020404" pitchFamily="18" charset="0"/>
              </a:rPr>
              <a:t>Ján Zlatoústy </a:t>
            </a:r>
            <a:r>
              <a:rPr lang="sk-SK" sz="1200" dirty="0" smtClean="0">
                <a:solidFill>
                  <a:srgbClr val="002060"/>
                </a:solidFill>
              </a:rPr>
              <a:t>- Pohodlnosť </a:t>
            </a:r>
            <a:r>
              <a:rPr lang="sk-SK" sz="1200" dirty="0">
                <a:solidFill>
                  <a:srgbClr val="002060"/>
                </a:solidFill>
              </a:rPr>
              <a:t>zraňuje </a:t>
            </a:r>
            <a:r>
              <a:rPr lang="sk-SK" sz="1200" dirty="0" smtClean="0">
                <a:solidFill>
                  <a:srgbClr val="002060"/>
                </a:solidFill>
              </a:rPr>
              <a:t>silnejšie </a:t>
            </a:r>
            <a:r>
              <a:rPr lang="sk-SK" sz="1200" dirty="0">
                <a:solidFill>
                  <a:srgbClr val="002060"/>
                </a:solidFill>
              </a:rPr>
              <a:t>ako tŕnie. Pohodlnosť ničí dušu viac ako starosti a prináša utrpenia na tele i na duši. Pohodlnosť je ako tŕnia, suchá a bez ovocia. Predčasne privádza do staroby, zatemňuje zmysly i myseľ, zaslepuje rozum a robí telo </a:t>
            </a:r>
            <a:r>
              <a:rPr lang="sk-SK" sz="1200" dirty="0" smtClean="0">
                <a:solidFill>
                  <a:srgbClr val="002060"/>
                </a:solidFill>
              </a:rPr>
              <a:t>malátnym. </a:t>
            </a:r>
            <a:endParaRPr lang="sk-SK" sz="1200" dirty="0">
              <a:solidFill>
                <a:srgbClr val="002060"/>
              </a:solidFill>
            </a:endParaRPr>
          </a:p>
          <a:p>
            <a:pPr algn="just"/>
            <a:r>
              <a:rPr lang="sk-SK" sz="1200" dirty="0">
                <a:solidFill>
                  <a:srgbClr val="F3540D"/>
                </a:solidFill>
                <a:latin typeface="Bernard MT Condensed" panose="02050806060905020404" pitchFamily="18" charset="0"/>
              </a:rPr>
              <a:t>Augustín</a:t>
            </a:r>
            <a:r>
              <a:rPr lang="sk-SK" sz="1200" dirty="0">
                <a:solidFill>
                  <a:srgbClr val="002060"/>
                </a:solidFill>
              </a:rPr>
              <a:t> </a:t>
            </a:r>
            <a:r>
              <a:rPr lang="sk-SK" sz="1200" dirty="0" smtClean="0">
                <a:solidFill>
                  <a:srgbClr val="002060"/>
                </a:solidFill>
              </a:rPr>
              <a:t>- Je potrebné </a:t>
            </a:r>
            <a:r>
              <a:rPr lang="sk-SK" sz="1200" dirty="0">
                <a:solidFill>
                  <a:srgbClr val="002060"/>
                </a:solidFill>
              </a:rPr>
              <a:t>zmeniť </a:t>
            </a:r>
            <a:r>
              <a:rPr lang="sk-SK" sz="1200" dirty="0" smtClean="0">
                <a:solidFill>
                  <a:srgbClr val="002060"/>
                </a:solidFill>
              </a:rPr>
              <a:t>sa, </a:t>
            </a:r>
            <a:r>
              <a:rPr lang="sk-SK" sz="1200" dirty="0">
                <a:solidFill>
                  <a:srgbClr val="002060"/>
                </a:solidFill>
              </a:rPr>
              <a:t>kým je čas. Pluhom poorať tvrdú zem, vyhádzať z poľa všetky kamene, povyťahovať tŕnie. Srdce nesmie stratiť nič z Božieho slova. Ani pole srdca by nemalo mať malú hrúbku, lebo koreň lásky sa musí zasadiť hlboko. Kresťania nesmú starosťami a pozemskými vášňami udusiť dobré semeno, ktoré sa rozsieva vďaka kňazom. V skutočnosti totiž </a:t>
            </a:r>
            <a:r>
              <a:rPr lang="sk-SK" sz="1200" i="1" dirty="0">
                <a:solidFill>
                  <a:srgbClr val="002060"/>
                </a:solidFill>
              </a:rPr>
              <a:t>Pán</a:t>
            </a:r>
            <a:r>
              <a:rPr lang="sk-SK" sz="1200" dirty="0">
                <a:solidFill>
                  <a:srgbClr val="002060"/>
                </a:solidFill>
              </a:rPr>
              <a:t> seje, jeho robotníkmi sú kňazi a poľom, ktoré pripravujú, je Boží ľud</a:t>
            </a:r>
            <a:r>
              <a:rPr lang="sk-SK" sz="1200" dirty="0" smtClean="0">
                <a:solidFill>
                  <a:srgbClr val="002060"/>
                </a:solidFill>
              </a:rPr>
              <a:t>.</a:t>
            </a:r>
            <a:endParaRPr lang="sk-SK" sz="1400" b="1" dirty="0" smtClean="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1182398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71"/>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724891" y="2279726"/>
            <a:ext cx="5440447" cy="1384995"/>
          </a:xfrm>
          <a:prstGeom prst="rect">
            <a:avLst/>
          </a:prstGeom>
        </p:spPr>
        <p:txBody>
          <a:bodyPr wrap="square">
            <a:spAutoFit/>
          </a:bodyPr>
          <a:lstStyle/>
          <a:p>
            <a:pPr lvl="0"/>
            <a:r>
              <a:rPr lang="sk-SK" sz="1200" b="1" dirty="0">
                <a:solidFill>
                  <a:srgbClr val="002060"/>
                </a:solidFill>
              </a:rPr>
              <a:t>Podobenstvo o rozsievačovi:</a:t>
            </a:r>
            <a:r>
              <a:rPr lang="sk-SK" sz="1200" dirty="0">
                <a:solidFill>
                  <a:srgbClr val="002060"/>
                </a:solidFill>
              </a:rPr>
              <a:t> KKC 546, </a:t>
            </a:r>
            <a:r>
              <a:rPr lang="sk-SK" sz="1200" dirty="0" smtClean="0">
                <a:solidFill>
                  <a:srgbClr val="002060"/>
                </a:solidFill>
              </a:rPr>
              <a:t>2707</a:t>
            </a:r>
          </a:p>
          <a:p>
            <a:pPr lvl="0"/>
            <a:endParaRPr lang="sk-SK" sz="1200" dirty="0">
              <a:solidFill>
                <a:srgbClr val="002060"/>
              </a:solidFill>
            </a:endParaRPr>
          </a:p>
          <a:p>
            <a:pPr lvl="0"/>
            <a:r>
              <a:rPr lang="sk-SK" sz="1200" b="1" dirty="0">
                <a:solidFill>
                  <a:srgbClr val="002060"/>
                </a:solidFill>
              </a:rPr>
              <a:t>Podobenstvá o </a:t>
            </a:r>
            <a:r>
              <a:rPr lang="sk-SK" sz="1200" b="1" dirty="0" smtClean="0">
                <a:solidFill>
                  <a:srgbClr val="002060"/>
                </a:solidFill>
              </a:rPr>
              <a:t>zasiatom </a:t>
            </a:r>
            <a:r>
              <a:rPr lang="sk-SK" sz="1200" b="1" dirty="0">
                <a:solidFill>
                  <a:srgbClr val="002060"/>
                </a:solidFill>
              </a:rPr>
              <a:t>semene a horčičnom zrnku:</a:t>
            </a:r>
            <a:r>
              <a:rPr lang="sk-SK" sz="1200" dirty="0">
                <a:solidFill>
                  <a:srgbClr val="002060"/>
                </a:solidFill>
              </a:rPr>
              <a:t> KKC 543-546, </a:t>
            </a:r>
            <a:r>
              <a:rPr lang="sk-SK" sz="1200" dirty="0" smtClean="0">
                <a:solidFill>
                  <a:srgbClr val="002060"/>
                </a:solidFill>
              </a:rPr>
              <a:t>2653-2654</a:t>
            </a:r>
            <a:r>
              <a:rPr lang="sk-SK" sz="1200" dirty="0">
                <a:solidFill>
                  <a:srgbClr val="002060"/>
                </a:solidFill>
              </a:rPr>
              <a:t>, </a:t>
            </a:r>
            <a:r>
              <a:rPr lang="sk-SK" sz="1200" dirty="0" smtClean="0">
                <a:solidFill>
                  <a:srgbClr val="002060"/>
                </a:solidFill>
              </a:rPr>
              <a:t>2660</a:t>
            </a:r>
          </a:p>
          <a:p>
            <a:pPr lvl="0"/>
            <a:endParaRPr lang="sk-SK" sz="1200" dirty="0">
              <a:solidFill>
                <a:srgbClr val="002060"/>
              </a:solidFill>
            </a:endParaRPr>
          </a:p>
          <a:p>
            <a:r>
              <a:rPr lang="sk-SK" sz="1200" b="1" dirty="0">
                <a:solidFill>
                  <a:srgbClr val="002060"/>
                </a:solidFill>
              </a:rPr>
              <a:t>Utíšenie búrky: </a:t>
            </a:r>
            <a:r>
              <a:rPr lang="sk-SK" sz="1200" dirty="0">
                <a:solidFill>
                  <a:srgbClr val="002060"/>
                </a:solidFill>
              </a:rPr>
              <a:t>KKC 423, 464-469 (Ježiš, pravý Boh a pravý človek</a:t>
            </a:r>
            <a:r>
              <a:rPr lang="sk-SK" sz="1200" dirty="0" smtClean="0">
                <a:solidFill>
                  <a:srgbClr val="002060"/>
                </a:solidFill>
              </a:rPr>
              <a:t>)</a:t>
            </a:r>
          </a:p>
          <a:p>
            <a:r>
              <a:rPr lang="sk-SK" sz="1200" dirty="0" smtClean="0">
                <a:solidFill>
                  <a:srgbClr val="002060"/>
                </a:solidFill>
              </a:rPr>
              <a:t>                                    671-672 </a:t>
            </a:r>
            <a:r>
              <a:rPr lang="sk-SK" sz="1200" dirty="0">
                <a:solidFill>
                  <a:srgbClr val="002060"/>
                </a:solidFill>
              </a:rPr>
              <a:t>(viera – Boží dar a odpoveď človeka</a:t>
            </a:r>
            <a:r>
              <a:rPr lang="sk-SK" sz="1200" dirty="0" smtClean="0">
                <a:solidFill>
                  <a:srgbClr val="002060"/>
                </a:solidFill>
              </a:rPr>
              <a:t>) </a:t>
            </a:r>
          </a:p>
          <a:p>
            <a:r>
              <a:rPr lang="sk-SK" sz="1200" dirty="0">
                <a:solidFill>
                  <a:srgbClr val="002060"/>
                </a:solidFill>
              </a:rPr>
              <a:t> </a:t>
            </a:r>
            <a:r>
              <a:rPr lang="sk-SK" sz="1200" dirty="0" smtClean="0">
                <a:solidFill>
                  <a:srgbClr val="002060"/>
                </a:solidFill>
              </a:rPr>
              <a:t>                                   1814-1816 </a:t>
            </a:r>
            <a:r>
              <a:rPr lang="sk-SK" sz="1200" dirty="0">
                <a:solidFill>
                  <a:srgbClr val="002060"/>
                </a:solidFill>
              </a:rPr>
              <a:t>(uchovať si vieru v ťažkostiach)</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1978662" y="5264703"/>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943018" y="1767597"/>
            <a:ext cx="6553262" cy="4185761"/>
          </a:xfrm>
          <a:prstGeom prst="rect">
            <a:avLst/>
          </a:prstGeom>
        </p:spPr>
        <p:txBody>
          <a:bodyPr wrap="square">
            <a:spAutoFit/>
          </a:bodyPr>
          <a:lstStyle/>
          <a:p>
            <a:r>
              <a:rPr lang="sk-SK" sz="1400" dirty="0" smtClean="0">
                <a:solidFill>
                  <a:srgbClr val="663300"/>
                </a:solidFill>
              </a:rPr>
              <a:t>Čo </a:t>
            </a:r>
            <a:r>
              <a:rPr lang="sk-SK" sz="1400" dirty="0">
                <a:solidFill>
                  <a:srgbClr val="663300"/>
                </a:solidFill>
              </a:rPr>
              <a:t>predstavuje zrno v podobenstve o rozsievačovi podľa Markovho evanjelia?</a:t>
            </a:r>
          </a:p>
          <a:p>
            <a:r>
              <a:rPr lang="sk-SK" sz="1400" dirty="0">
                <a:solidFill>
                  <a:srgbClr val="663300"/>
                </a:solidFill>
              </a:rPr>
              <a:t>A/ slovo</a:t>
            </a:r>
          </a:p>
          <a:p>
            <a:r>
              <a:rPr lang="sk-SK" sz="1400" dirty="0">
                <a:solidFill>
                  <a:srgbClr val="663300"/>
                </a:solidFill>
              </a:rPr>
              <a:t>B/ slovo o kráľovstve</a:t>
            </a:r>
          </a:p>
          <a:p>
            <a:r>
              <a:rPr lang="sk-SK" sz="1400" dirty="0">
                <a:solidFill>
                  <a:srgbClr val="663300"/>
                </a:solidFill>
              </a:rPr>
              <a:t>C/ Božie slovo</a:t>
            </a:r>
          </a:p>
          <a:p>
            <a:r>
              <a:rPr lang="sk-SK" sz="1400" b="1" dirty="0">
                <a:solidFill>
                  <a:srgbClr val="663300"/>
                </a:solidFill>
              </a:rPr>
              <a:t> </a:t>
            </a:r>
            <a:endParaRPr lang="sk-SK" sz="1400" dirty="0">
              <a:solidFill>
                <a:srgbClr val="663300"/>
              </a:solidFill>
            </a:endParaRPr>
          </a:p>
          <a:p>
            <a:r>
              <a:rPr lang="sk-SK" sz="1400" dirty="0">
                <a:solidFill>
                  <a:srgbClr val="663300"/>
                </a:solidFill>
              </a:rPr>
              <a:t>Čo Ježiš vyčítal učeníkom po utíšení búrky na mori?</a:t>
            </a:r>
          </a:p>
          <a:p>
            <a:r>
              <a:rPr lang="sk-SK" sz="1400" dirty="0">
                <a:solidFill>
                  <a:srgbClr val="663300"/>
                </a:solidFill>
              </a:rPr>
              <a:t>A/ neochotu</a:t>
            </a:r>
          </a:p>
          <a:p>
            <a:r>
              <a:rPr lang="sk-SK" sz="1400" dirty="0">
                <a:solidFill>
                  <a:srgbClr val="663300"/>
                </a:solidFill>
              </a:rPr>
              <a:t>B/ neveru</a:t>
            </a:r>
          </a:p>
          <a:p>
            <a:r>
              <a:rPr lang="sk-SK" sz="1400" dirty="0">
                <a:solidFill>
                  <a:srgbClr val="663300"/>
                </a:solidFill>
              </a:rPr>
              <a:t>C/ strach</a:t>
            </a:r>
          </a:p>
          <a:p>
            <a:r>
              <a:rPr lang="sk-SK" sz="1400" b="1" dirty="0">
                <a:solidFill>
                  <a:srgbClr val="663300"/>
                </a:solidFill>
              </a:rPr>
              <a:t>  </a:t>
            </a:r>
            <a:endParaRPr lang="sk-SK" sz="1400" dirty="0">
              <a:solidFill>
                <a:srgbClr val="663300"/>
              </a:solidFill>
            </a:endParaRPr>
          </a:p>
          <a:p>
            <a:r>
              <a:rPr lang="sk-SK" sz="1400" b="1" dirty="0">
                <a:solidFill>
                  <a:srgbClr val="663300"/>
                </a:solidFill>
              </a:rPr>
              <a:t>Čo tým Pán Ježiš myslel, keď povedal:</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dirty="0">
                <a:solidFill>
                  <a:srgbClr val="663300"/>
                </a:solidFill>
              </a:rPr>
              <a:t>„ ... aby sa azda neobrátili a aby sa im neodpustilo</a:t>
            </a:r>
            <a:r>
              <a:rPr lang="sk-SK" sz="1400" dirty="0" smtClean="0">
                <a:solidFill>
                  <a:srgbClr val="663300"/>
                </a:solidFill>
              </a:rPr>
              <a:t>?“</a:t>
            </a: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1943018" y="4858514"/>
            <a:ext cx="5710306" cy="1169551"/>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pPr algn="just"/>
            <a:r>
              <a:rPr lang="sk-SK" sz="1400" b="1" dirty="0">
                <a:solidFill>
                  <a:srgbClr val="8A4500"/>
                </a:solidFill>
              </a:rPr>
              <a:t>pozn. k </a:t>
            </a:r>
            <a:r>
              <a:rPr lang="sk-SK" sz="1400" b="1" dirty="0" err="1">
                <a:solidFill>
                  <a:srgbClr val="8A4500"/>
                </a:solidFill>
              </a:rPr>
              <a:t>Mk</a:t>
            </a:r>
            <a:r>
              <a:rPr lang="sk-SK" sz="1400" b="1" dirty="0">
                <a:solidFill>
                  <a:srgbClr val="8A4500"/>
                </a:solidFill>
              </a:rPr>
              <a:t> 4, 12; Nechce tým povedať, že by hovoril v podobenstvách preto, </a:t>
            </a:r>
            <a:r>
              <a:rPr lang="sk-SK" sz="1400" b="1" dirty="0" smtClean="0">
                <a:solidFill>
                  <a:srgbClr val="8A4500"/>
                </a:solidFill>
              </a:rPr>
              <a:t>aby im </a:t>
            </a:r>
            <a:r>
              <a:rPr lang="sk-SK" sz="1400" b="1" dirty="0">
                <a:solidFill>
                  <a:srgbClr val="8A4500"/>
                </a:solidFill>
              </a:rPr>
              <a:t>ľudia nerozumeli a neobrátili sa (to by sa priečilo jeho svätosti, dobrote a </a:t>
            </a:r>
            <a:r>
              <a:rPr lang="sk-SK" sz="1400" b="1" dirty="0" smtClean="0">
                <a:solidFill>
                  <a:srgbClr val="8A4500"/>
                </a:solidFill>
              </a:rPr>
              <a:t>milosrdenstvu</a:t>
            </a:r>
            <a:r>
              <a:rPr lang="sk-SK" sz="1400" b="1" dirty="0">
                <a:solidFill>
                  <a:srgbClr val="8A4500"/>
                </a:solidFill>
              </a:rPr>
              <a:t>), ale že tí, ktorí nechcú veriť a zatvrdzujú sa, sami nepriamo chcú, </a:t>
            </a:r>
            <a:r>
              <a:rPr lang="sk-SK" sz="1400" b="1" dirty="0" smtClean="0">
                <a:solidFill>
                  <a:srgbClr val="8A4500"/>
                </a:solidFill>
              </a:rPr>
              <a:t>aby </a:t>
            </a:r>
            <a:r>
              <a:rPr lang="sk-SK" sz="1400" b="1" dirty="0">
                <a:solidFill>
                  <a:srgbClr val="8A4500"/>
                </a:solidFill>
              </a:rPr>
              <a:t>jeho učenie neporozumeli a neobrátili sa, teda preto, že tieto účinky sú </a:t>
            </a:r>
            <a:r>
              <a:rPr lang="sk-SK" sz="1400" b="1" dirty="0" smtClean="0">
                <a:solidFill>
                  <a:srgbClr val="8A4500"/>
                </a:solidFill>
              </a:rPr>
              <a:t>nerozlučne </a:t>
            </a:r>
            <a:r>
              <a:rPr lang="sk-SK" sz="1400" b="1" dirty="0">
                <a:solidFill>
                  <a:srgbClr val="8A4500"/>
                </a:solidFill>
              </a:rPr>
              <a:t>spojené s ich neverou a zaťatosťou.</a:t>
            </a:r>
            <a:endParaRPr lang="sk-SK" sz="1400" dirty="0">
              <a:solidFill>
                <a:srgbClr val="8A4500"/>
              </a:solidFill>
            </a:endParaRPr>
          </a:p>
        </p:txBody>
      </p:sp>
      <p:sp>
        <p:nvSpPr>
          <p:cNvPr id="12" name="Obdĺžnik 11"/>
          <p:cNvSpPr/>
          <p:nvPr/>
        </p:nvSpPr>
        <p:spPr>
          <a:xfrm>
            <a:off x="5602894" y="3299240"/>
            <a:ext cx="1194943"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C, </a:t>
            </a:r>
            <a:r>
              <a:rPr lang="sk-SK" sz="1400" b="1" dirty="0" err="1">
                <a:solidFill>
                  <a:srgbClr val="8A4500"/>
                </a:solidFill>
              </a:rPr>
              <a:t>Mk</a:t>
            </a:r>
            <a:r>
              <a:rPr lang="sk-SK" sz="1400" b="1" dirty="0">
                <a:solidFill>
                  <a:srgbClr val="8A4500"/>
                </a:solidFill>
              </a:rPr>
              <a:t> 4, 40</a:t>
            </a:r>
            <a:endParaRPr lang="sk-SK" sz="1400" dirty="0">
              <a:solidFill>
                <a:srgbClr val="8A4500"/>
              </a:solidFill>
            </a:endParaRPr>
          </a:p>
        </p:txBody>
      </p:sp>
      <p:sp>
        <p:nvSpPr>
          <p:cNvPr id="13" name="Obdĺžnik 12"/>
          <p:cNvSpPr/>
          <p:nvPr/>
        </p:nvSpPr>
        <p:spPr>
          <a:xfrm>
            <a:off x="5533773" y="2168398"/>
            <a:ext cx="1264064"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a:t>
            </a:r>
            <a:r>
              <a:rPr lang="sk-SK" sz="1400" b="1" dirty="0" err="1">
                <a:solidFill>
                  <a:srgbClr val="8A4500"/>
                </a:solidFill>
              </a:rPr>
              <a:t>Mk</a:t>
            </a:r>
            <a:r>
              <a:rPr lang="sk-SK" sz="1400" b="1" dirty="0">
                <a:solidFill>
                  <a:srgbClr val="8A4500"/>
                </a:solidFill>
              </a:rPr>
              <a:t> 4, 13-20</a:t>
            </a:r>
            <a:endParaRPr lang="sk-SK" sz="1400" dirty="0">
              <a:solidFill>
                <a:srgbClr val="8A4500"/>
              </a:solidFill>
            </a:endParaRPr>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866827" y="1933744"/>
            <a:ext cx="5410344" cy="2677656"/>
          </a:xfrm>
          <a:prstGeom prst="rect">
            <a:avLst/>
          </a:prstGeom>
        </p:spPr>
        <p:txBody>
          <a:bodyPr wrap="square">
            <a:spAutoFit/>
          </a:bodyPr>
          <a:lstStyle/>
          <a:p>
            <a:r>
              <a:rPr lang="sk-SK" sz="1400" dirty="0">
                <a:solidFill>
                  <a:srgbClr val="663300"/>
                </a:solidFill>
              </a:rPr>
              <a:t>„Lebo kto má, tomu sa pridá, a kto nemá, tomu sa vezme aj to, čo má</a:t>
            </a:r>
            <a:r>
              <a:rPr lang="sk-SK" sz="1400" dirty="0" smtClean="0">
                <a:solidFill>
                  <a:srgbClr val="663300"/>
                </a:solidFill>
              </a:rPr>
              <a:t>.“</a:t>
            </a:r>
          </a:p>
          <a:p>
            <a:endParaRPr lang="sk-SK" sz="1400" dirty="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b="1" dirty="0" smtClean="0">
              <a:solidFill>
                <a:srgbClr val="663300"/>
              </a:solidFill>
            </a:endParaRPr>
          </a:p>
          <a:p>
            <a:endParaRPr lang="sk-SK" sz="1400" b="1" dirty="0">
              <a:solidFill>
                <a:srgbClr val="663300"/>
              </a:solidFill>
            </a:endParaRPr>
          </a:p>
          <a:p>
            <a:endParaRPr lang="sk-SK" sz="1400" b="1" dirty="0" smtClean="0">
              <a:solidFill>
                <a:srgbClr val="663300"/>
              </a:solidFill>
            </a:endParaRPr>
          </a:p>
          <a:p>
            <a:r>
              <a:rPr lang="sk-SK" sz="1400" b="1" dirty="0" smtClean="0">
                <a:solidFill>
                  <a:srgbClr val="663300"/>
                </a:solidFill>
              </a:rPr>
              <a:t>2</a:t>
            </a:r>
            <a:r>
              <a:rPr lang="sk-SK" sz="1400" b="1" dirty="0">
                <a:solidFill>
                  <a:srgbClr val="663300"/>
                </a:solidFill>
              </a:rPr>
              <a:t>. Priraď výrazy do podobenstiev</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dirty="0">
                <a:solidFill>
                  <a:srgbClr val="663300"/>
                </a:solidFill>
              </a:rPr>
              <a:t>vtáky, noc, merica, zem, konáre, verejnosť, tôňa, deň, svietnik, posteľ, kosák, byliny </a:t>
            </a:r>
            <a:endParaRPr lang="sk-SK" sz="1400" dirty="0" smtClean="0">
              <a:solidFill>
                <a:srgbClr val="663300"/>
              </a:solidFill>
            </a:endParaRPr>
          </a:p>
          <a:p>
            <a:endParaRPr lang="sk-SK" sz="1400" dirty="0">
              <a:solidFill>
                <a:srgbClr val="663300"/>
              </a:solidFill>
            </a:endParaRPr>
          </a:p>
        </p:txBody>
      </p:sp>
      <p:graphicFrame>
        <p:nvGraphicFramePr>
          <p:cNvPr id="3" name="Tabuľka 2"/>
          <p:cNvGraphicFramePr>
            <a:graphicFrameLocks noGrp="1"/>
          </p:cNvGraphicFramePr>
          <p:nvPr>
            <p:extLst>
              <p:ext uri="{D42A27DB-BD31-4B8C-83A1-F6EECF244321}">
                <p14:modId xmlns:p14="http://schemas.microsoft.com/office/powerpoint/2010/main" val="970790462"/>
              </p:ext>
            </p:extLst>
          </p:nvPr>
        </p:nvGraphicFramePr>
        <p:xfrm>
          <a:off x="1866827" y="4421026"/>
          <a:ext cx="5710306" cy="1774091"/>
        </p:xfrm>
        <a:graphic>
          <a:graphicData uri="http://schemas.openxmlformats.org/drawingml/2006/table">
            <a:tbl>
              <a:tblPr>
                <a:tableStyleId>{5C22544A-7EE6-4342-B048-85BDC9FD1C3A}</a:tableStyleId>
              </a:tblPr>
              <a:tblGrid>
                <a:gridCol w="3151114"/>
                <a:gridCol w="2559192"/>
              </a:tblGrid>
              <a:tr h="366602">
                <a:tc>
                  <a:txBody>
                    <a:bodyPr/>
                    <a:lstStyle/>
                    <a:p>
                      <a:pPr algn="ctr">
                        <a:lnSpc>
                          <a:spcPct val="115000"/>
                        </a:lnSpc>
                        <a:spcAft>
                          <a:spcPts val="0"/>
                        </a:spcAft>
                      </a:pPr>
                      <a:r>
                        <a:rPr lang="sk-SK" sz="1400" dirty="0">
                          <a:solidFill>
                            <a:srgbClr val="663300"/>
                          </a:solidFill>
                          <a:effectLst/>
                        </a:rPr>
                        <a:t>Podobenstvo o </a:t>
                      </a:r>
                      <a:r>
                        <a:rPr lang="sk-SK" sz="1400" dirty="0" smtClean="0">
                          <a:solidFill>
                            <a:srgbClr val="663300"/>
                          </a:solidFill>
                          <a:effectLst/>
                        </a:rPr>
                        <a:t>lampe </a:t>
                      </a:r>
                      <a:r>
                        <a:rPr lang="sk-SK" sz="1400" b="1" kern="1200" dirty="0" err="1" smtClean="0">
                          <a:solidFill>
                            <a:srgbClr val="8A4500"/>
                          </a:solidFill>
                          <a:effectLst/>
                          <a:latin typeface="+mn-lt"/>
                          <a:ea typeface="+mn-ea"/>
                          <a:cs typeface="+mn-cs"/>
                        </a:rPr>
                        <a:t>Mk</a:t>
                      </a:r>
                      <a:r>
                        <a:rPr lang="sk-SK" sz="1400" b="1" kern="1200" dirty="0" smtClean="0">
                          <a:solidFill>
                            <a:srgbClr val="8A4500"/>
                          </a:solidFill>
                          <a:effectLst/>
                          <a:latin typeface="+mn-lt"/>
                          <a:ea typeface="+mn-ea"/>
                          <a:cs typeface="+mn-cs"/>
                        </a:rPr>
                        <a:t> 4, 21-23</a:t>
                      </a:r>
                      <a:endParaRPr lang="sk-SK" sz="14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sk-SK" sz="1100" dirty="0">
                          <a:effectLst/>
                        </a:rPr>
                        <a:t> </a:t>
                      </a:r>
                    </a:p>
                    <a:p>
                      <a:pPr algn="ctr">
                        <a:lnSpc>
                          <a:spcPct val="115000"/>
                        </a:lnSpc>
                        <a:spcAft>
                          <a:spcPts val="0"/>
                        </a:spcAft>
                      </a:pPr>
                      <a:r>
                        <a:rPr lang="sk-SK" sz="1400" b="1" kern="1200" dirty="0" smtClean="0">
                          <a:solidFill>
                            <a:srgbClr val="8A4500"/>
                          </a:solidFill>
                          <a:effectLst/>
                          <a:latin typeface="+mn-lt"/>
                          <a:ea typeface="+mn-ea"/>
                          <a:cs typeface="+mn-cs"/>
                        </a:rPr>
                        <a:t>merica, posteľ, svietnik, verejnosť</a:t>
                      </a:r>
                      <a:r>
                        <a:rPr lang="sk-SK" sz="1400" dirty="0">
                          <a:solidFill>
                            <a:srgbClr val="8A4500"/>
                          </a:solidFill>
                          <a:effectLst/>
                        </a:rPr>
                        <a:t> </a:t>
                      </a:r>
                      <a:endParaRPr lang="sk-SK" sz="14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599849">
                <a:tc>
                  <a:txBody>
                    <a:bodyPr/>
                    <a:lstStyle/>
                    <a:p>
                      <a:pPr algn="ctr">
                        <a:lnSpc>
                          <a:spcPct val="115000"/>
                        </a:lnSpc>
                        <a:spcAft>
                          <a:spcPts val="0"/>
                        </a:spcAft>
                      </a:pPr>
                      <a:r>
                        <a:rPr lang="sk-SK" sz="1400" dirty="0" smtClean="0">
                          <a:solidFill>
                            <a:srgbClr val="663300"/>
                          </a:solidFill>
                          <a:effectLst/>
                        </a:rPr>
                        <a:t>Podobenstvo o zasiatom semene </a:t>
                      </a:r>
                    </a:p>
                    <a:p>
                      <a:pPr algn="ctr">
                        <a:lnSpc>
                          <a:spcPct val="115000"/>
                        </a:lnSpc>
                        <a:spcAft>
                          <a:spcPts val="0"/>
                        </a:spcAft>
                      </a:pPr>
                      <a:r>
                        <a:rPr lang="sk-SK" sz="1400" b="1" kern="1200" dirty="0" err="1" smtClean="0">
                          <a:solidFill>
                            <a:srgbClr val="8A4500"/>
                          </a:solidFill>
                          <a:effectLst/>
                          <a:latin typeface="+mn-lt"/>
                          <a:ea typeface="+mn-ea"/>
                          <a:cs typeface="+mn-cs"/>
                        </a:rPr>
                        <a:t>Mk</a:t>
                      </a:r>
                      <a:r>
                        <a:rPr lang="sk-SK" sz="1400" b="1" kern="1200" dirty="0" smtClean="0">
                          <a:solidFill>
                            <a:srgbClr val="8A4500"/>
                          </a:solidFill>
                          <a:effectLst/>
                          <a:latin typeface="+mn-lt"/>
                          <a:ea typeface="+mn-ea"/>
                          <a:cs typeface="+mn-cs"/>
                        </a:rPr>
                        <a:t> 4, 26-29</a:t>
                      </a:r>
                      <a:endParaRPr lang="sk-SK" sz="14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sk-SK" sz="1100" dirty="0">
                          <a:effectLst/>
                        </a:rPr>
                        <a:t> </a:t>
                      </a:r>
                    </a:p>
                    <a:p>
                      <a:pPr algn="ctr">
                        <a:lnSpc>
                          <a:spcPct val="115000"/>
                        </a:lnSpc>
                        <a:spcAft>
                          <a:spcPts val="0"/>
                        </a:spcAft>
                      </a:pPr>
                      <a:r>
                        <a:rPr lang="sk-SK" sz="1400" b="1" kern="1200" dirty="0" smtClean="0">
                          <a:solidFill>
                            <a:srgbClr val="8A4500"/>
                          </a:solidFill>
                          <a:effectLst/>
                          <a:latin typeface="+mn-lt"/>
                          <a:ea typeface="+mn-ea"/>
                          <a:cs typeface="+mn-cs"/>
                        </a:rPr>
                        <a:t>zem, noc, deň, kosák</a:t>
                      </a:r>
                      <a:r>
                        <a:rPr lang="sk-SK" sz="1400" dirty="0">
                          <a:solidFill>
                            <a:srgbClr val="8A4500"/>
                          </a:solidFill>
                          <a:effectLst/>
                        </a:rPr>
                        <a:t> </a:t>
                      </a:r>
                      <a:endParaRPr lang="sk-SK" sz="14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377673">
                <a:tc>
                  <a:txBody>
                    <a:bodyPr/>
                    <a:lstStyle/>
                    <a:p>
                      <a:pPr algn="ctr">
                        <a:lnSpc>
                          <a:spcPct val="115000"/>
                        </a:lnSpc>
                        <a:spcAft>
                          <a:spcPts val="0"/>
                        </a:spcAft>
                      </a:pPr>
                      <a:r>
                        <a:rPr lang="sk-SK" sz="1400" dirty="0">
                          <a:solidFill>
                            <a:srgbClr val="663300"/>
                          </a:solidFill>
                          <a:effectLst/>
                        </a:rPr>
                        <a:t>Podobenstvo o horčičnom </a:t>
                      </a:r>
                      <a:r>
                        <a:rPr lang="sk-SK" sz="1400" dirty="0" smtClean="0">
                          <a:solidFill>
                            <a:srgbClr val="663300"/>
                          </a:solidFill>
                          <a:effectLst/>
                        </a:rPr>
                        <a:t>zrnku </a:t>
                      </a:r>
                    </a:p>
                    <a:p>
                      <a:pPr algn="ctr">
                        <a:lnSpc>
                          <a:spcPct val="115000"/>
                        </a:lnSpc>
                        <a:spcAft>
                          <a:spcPts val="0"/>
                        </a:spcAft>
                      </a:pPr>
                      <a:r>
                        <a:rPr lang="sk-SK" sz="1400" b="1" kern="1200" dirty="0" err="1" smtClean="0">
                          <a:solidFill>
                            <a:srgbClr val="8A4500"/>
                          </a:solidFill>
                          <a:effectLst/>
                          <a:latin typeface="+mn-lt"/>
                          <a:ea typeface="+mn-ea"/>
                          <a:cs typeface="+mn-cs"/>
                        </a:rPr>
                        <a:t>Mk</a:t>
                      </a:r>
                      <a:r>
                        <a:rPr lang="sk-SK" sz="1400" b="1" kern="1200" dirty="0" smtClean="0">
                          <a:solidFill>
                            <a:srgbClr val="8A4500"/>
                          </a:solidFill>
                          <a:effectLst/>
                          <a:latin typeface="+mn-lt"/>
                          <a:ea typeface="+mn-ea"/>
                          <a:cs typeface="+mn-cs"/>
                        </a:rPr>
                        <a:t> 4, 30-32</a:t>
                      </a:r>
                      <a:endParaRPr lang="sk-SK" sz="1400"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sk-SK" sz="1100" dirty="0">
                          <a:effectLst/>
                        </a:rPr>
                        <a:t> </a:t>
                      </a:r>
                    </a:p>
                    <a:p>
                      <a:pPr algn="ctr">
                        <a:lnSpc>
                          <a:spcPct val="115000"/>
                        </a:lnSpc>
                        <a:spcAft>
                          <a:spcPts val="0"/>
                        </a:spcAft>
                      </a:pPr>
                      <a:r>
                        <a:rPr lang="sk-SK" sz="1400" b="1" kern="1200" dirty="0" smtClean="0">
                          <a:solidFill>
                            <a:srgbClr val="8A4500"/>
                          </a:solidFill>
                          <a:effectLst/>
                          <a:latin typeface="+mn-lt"/>
                          <a:ea typeface="+mn-ea"/>
                          <a:cs typeface="+mn-cs"/>
                        </a:rPr>
                        <a:t>konáre, vtáky, byliny, tôňa</a:t>
                      </a:r>
                      <a:r>
                        <a:rPr lang="sk-SK" sz="1100" dirty="0">
                          <a:effectLst/>
                        </a:rPr>
                        <a:t> </a:t>
                      </a:r>
                      <a:endParaRPr lang="sk-SK"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bl>
          </a:graphicData>
        </a:graphic>
      </p:graphicFrame>
      <p:sp>
        <p:nvSpPr>
          <p:cNvPr id="11" name="Obdĺžnik 10"/>
          <p:cNvSpPr/>
          <p:nvPr/>
        </p:nvSpPr>
        <p:spPr>
          <a:xfrm>
            <a:off x="1866827" y="2355222"/>
            <a:ext cx="5710306" cy="738664"/>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pPr algn="just"/>
            <a:r>
              <a:rPr lang="sk-SK" sz="1400" b="1" dirty="0">
                <a:solidFill>
                  <a:srgbClr val="8A4500"/>
                </a:solidFill>
              </a:rPr>
              <a:t>pozn. k </a:t>
            </a:r>
            <a:r>
              <a:rPr lang="sk-SK" sz="1400" b="1" dirty="0" err="1">
                <a:solidFill>
                  <a:srgbClr val="8A4500"/>
                </a:solidFill>
              </a:rPr>
              <a:t>Mk</a:t>
            </a:r>
            <a:r>
              <a:rPr lang="sk-SK" sz="1400" b="1" dirty="0">
                <a:solidFill>
                  <a:srgbClr val="8A4500"/>
                </a:solidFill>
              </a:rPr>
              <a:t> 4, 24-25; Kto ochotne a pohotovo počúva, ten bude hlbšie poznávať Božie kráľovstvo. Kto sa však pred Božím slovom uzaviera, ten nebude vedieť, čo má robiť ani s tým, čo počul</a:t>
            </a:r>
            <a:endParaRPr lang="sk-SK" sz="1400" dirty="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4.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16" name="Obdĺžnik 15"/>
          <p:cNvSpPr/>
          <p:nvPr/>
        </p:nvSpPr>
        <p:spPr>
          <a:xfrm>
            <a:off x="2434032" y="1461918"/>
            <a:ext cx="5050626" cy="307777"/>
          </a:xfrm>
          <a:prstGeom prst="rect">
            <a:avLst/>
          </a:prstGeom>
        </p:spPr>
        <p:txBody>
          <a:bodyPr wrap="square">
            <a:spAutoFit/>
          </a:bodyPr>
          <a:lstStyle/>
          <a:p>
            <a:r>
              <a:rPr lang="sk-SK" sz="1400" b="1" dirty="0">
                <a:solidFill>
                  <a:srgbClr val="663300"/>
                </a:solidFill>
              </a:rPr>
              <a:t>3. Doplň tabuľku na základe podobenstva o rozsievačovi:</a:t>
            </a:r>
            <a:endParaRPr lang="sk-SK" sz="1400" dirty="0">
              <a:solidFill>
                <a:srgbClr val="663300"/>
              </a:solidFill>
            </a:endParaRPr>
          </a:p>
        </p:txBody>
      </p:sp>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graphicFrame>
        <p:nvGraphicFramePr>
          <p:cNvPr id="3" name="Tabuľka 2"/>
          <p:cNvGraphicFramePr>
            <a:graphicFrameLocks noGrp="1"/>
          </p:cNvGraphicFramePr>
          <p:nvPr>
            <p:extLst>
              <p:ext uri="{D42A27DB-BD31-4B8C-83A1-F6EECF244321}">
                <p14:modId xmlns:p14="http://schemas.microsoft.com/office/powerpoint/2010/main" val="1185013607"/>
              </p:ext>
            </p:extLst>
          </p:nvPr>
        </p:nvGraphicFramePr>
        <p:xfrm>
          <a:off x="1375865" y="1955726"/>
          <a:ext cx="6400799" cy="4273797"/>
        </p:xfrm>
        <a:graphic>
          <a:graphicData uri="http://schemas.openxmlformats.org/drawingml/2006/table">
            <a:tbl>
              <a:tblPr>
                <a:tableStyleId>{5C22544A-7EE6-4342-B048-85BDC9FD1C3A}</a:tableStyleId>
              </a:tblPr>
              <a:tblGrid>
                <a:gridCol w="1688267"/>
                <a:gridCol w="2049720"/>
                <a:gridCol w="2662812"/>
              </a:tblGrid>
              <a:tr h="184381">
                <a:tc>
                  <a:txBody>
                    <a:bodyPr/>
                    <a:lstStyle/>
                    <a:p>
                      <a:pPr algn="ctr">
                        <a:lnSpc>
                          <a:spcPct val="115000"/>
                        </a:lnSpc>
                        <a:spcAft>
                          <a:spcPts val="0"/>
                        </a:spcAft>
                      </a:pPr>
                      <a:r>
                        <a:rPr lang="sk-SK" sz="1200" b="1" dirty="0">
                          <a:solidFill>
                            <a:srgbClr val="663300"/>
                          </a:solidFill>
                          <a:effectLst/>
                        </a:rPr>
                        <a:t>Kde padlo</a:t>
                      </a:r>
                      <a:endParaRPr lang="sk-SK" sz="1200" b="1"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b="1" dirty="0">
                          <a:solidFill>
                            <a:srgbClr val="663300"/>
                          </a:solidFill>
                          <a:effectLst/>
                        </a:rPr>
                        <a:t>Čo sa stalo so zrnom</a:t>
                      </a:r>
                      <a:endParaRPr lang="sk-SK" sz="1200" b="1"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b="1" dirty="0">
                          <a:solidFill>
                            <a:srgbClr val="663300"/>
                          </a:solidFill>
                          <a:effectLst/>
                        </a:rPr>
                        <a:t>Význam</a:t>
                      </a:r>
                      <a:endParaRPr lang="sk-SK" sz="1200" b="1"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36086">
                <a:tc>
                  <a:txBody>
                    <a:bodyPr/>
                    <a:lstStyle/>
                    <a:p>
                      <a:pPr algn="ctr">
                        <a:lnSpc>
                          <a:spcPct val="115000"/>
                        </a:lnSpc>
                        <a:spcAft>
                          <a:spcPts val="0"/>
                        </a:spcAft>
                      </a:pPr>
                      <a:r>
                        <a:rPr lang="sk-SK" sz="1200" b="1" kern="1200" dirty="0" smtClean="0">
                          <a:solidFill>
                            <a:srgbClr val="8A4500"/>
                          </a:solidFill>
                          <a:effectLst/>
                          <a:latin typeface="+mn-lt"/>
                          <a:ea typeface="+mn-ea"/>
                          <a:cs typeface="+mn-cs"/>
                        </a:rPr>
                        <a:t>na kraj cesty</a:t>
                      </a:r>
                      <a:r>
                        <a:rPr lang="sk-SK" sz="1200" b="1" dirty="0">
                          <a:solidFill>
                            <a:srgbClr val="663300"/>
                          </a:solidFill>
                          <a:effectLst/>
                        </a:rPr>
                        <a:t> </a:t>
                      </a:r>
                      <a:endParaRPr lang="sk-SK" sz="1200" b="1" dirty="0">
                        <a:solidFill>
                          <a:srgbClr val="663300"/>
                        </a:solidFill>
                        <a:effectLst/>
                        <a:latin typeface="Calibri" panose="020F0502020204030204" pitchFamily="34" charset="0"/>
                        <a:ea typeface="Calibri" panose="020F0502020204030204" pitchFamily="34" charset="0"/>
                      </a:endParaRPr>
                    </a:p>
                  </a:txBody>
                  <a:tcPr marL="61916" marR="619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1200" dirty="0" smtClean="0">
                        <a:solidFill>
                          <a:srgbClr val="663300"/>
                        </a:solidFill>
                        <a:effectLst/>
                      </a:endParaRPr>
                    </a:p>
                    <a:p>
                      <a:pPr algn="ctr">
                        <a:lnSpc>
                          <a:spcPct val="115000"/>
                        </a:lnSpc>
                        <a:spcAft>
                          <a:spcPts val="0"/>
                        </a:spcAft>
                      </a:pPr>
                      <a:r>
                        <a:rPr lang="sk-SK" sz="1200" dirty="0" smtClean="0">
                          <a:solidFill>
                            <a:srgbClr val="663300"/>
                          </a:solidFill>
                          <a:effectLst/>
                        </a:rPr>
                        <a:t>Prileteli </a:t>
                      </a:r>
                      <a:r>
                        <a:rPr lang="sk-SK" sz="1200" dirty="0">
                          <a:solidFill>
                            <a:srgbClr val="663300"/>
                          </a:solidFill>
                          <a:effectLst/>
                        </a:rPr>
                        <a:t>vtáky a pozobali ho</a:t>
                      </a:r>
                      <a:endParaRPr lang="sk-SK" sz="1200" dirty="0">
                        <a:solidFill>
                          <a:srgbClr val="663300"/>
                        </a:solidFill>
                        <a:effectLst/>
                        <a:latin typeface="Calibri" panose="020F0502020204030204" pitchFamily="34" charset="0"/>
                        <a:ea typeface="Calibri" panose="020F0502020204030204" pitchFamily="34" charset="0"/>
                      </a:endParaRPr>
                    </a:p>
                  </a:txBody>
                  <a:tcPr marL="61916" marR="619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800" dirty="0" smtClean="0">
                        <a:solidFill>
                          <a:srgbClr val="663300"/>
                        </a:solidFill>
                        <a:effectLst/>
                      </a:endParaRPr>
                    </a:p>
                    <a:p>
                      <a:pPr algn="ctr">
                        <a:lnSpc>
                          <a:spcPct val="115000"/>
                        </a:lnSpc>
                        <a:spcAft>
                          <a:spcPts val="0"/>
                        </a:spcAft>
                      </a:pPr>
                      <a:r>
                        <a:rPr lang="sk-SK" sz="1200" dirty="0" smtClean="0">
                          <a:solidFill>
                            <a:srgbClr val="663300"/>
                          </a:solidFill>
                          <a:effectLst/>
                        </a:rPr>
                        <a:t>Tí</a:t>
                      </a:r>
                      <a:r>
                        <a:rPr lang="sk-SK" sz="1200" dirty="0">
                          <a:solidFill>
                            <a:srgbClr val="663300"/>
                          </a:solidFill>
                          <a:effectLst/>
                        </a:rPr>
                        <a:t>, čo ho počúvajú, ale hneď prichádza satan a oberá ich o slovo zasiate do nich.</a:t>
                      </a:r>
                      <a:endParaRPr lang="sk-SK" sz="1200"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59655">
                <a:tc>
                  <a:txBody>
                    <a:bodyPr/>
                    <a:lstStyle/>
                    <a:p>
                      <a:pPr algn="ctr">
                        <a:lnSpc>
                          <a:spcPct val="115000"/>
                        </a:lnSpc>
                        <a:spcAft>
                          <a:spcPts val="0"/>
                        </a:spcAft>
                      </a:pPr>
                      <a:endParaRPr lang="sk-SK" sz="1200" dirty="0" smtClean="0">
                        <a:solidFill>
                          <a:srgbClr val="663300"/>
                        </a:solidFill>
                        <a:effectLst/>
                      </a:endParaRPr>
                    </a:p>
                    <a:p>
                      <a:pPr algn="ctr">
                        <a:lnSpc>
                          <a:spcPct val="115000"/>
                        </a:lnSpc>
                        <a:spcAft>
                          <a:spcPts val="0"/>
                        </a:spcAft>
                      </a:pPr>
                      <a:r>
                        <a:rPr lang="sk-SK" sz="1200" dirty="0" smtClean="0">
                          <a:solidFill>
                            <a:srgbClr val="663300"/>
                          </a:solidFill>
                          <a:effectLst/>
                        </a:rPr>
                        <a:t>skalnatá </a:t>
                      </a:r>
                      <a:r>
                        <a:rPr lang="sk-SK" sz="1200" dirty="0">
                          <a:solidFill>
                            <a:srgbClr val="663300"/>
                          </a:solidFill>
                          <a:effectLst/>
                        </a:rPr>
                        <a:t>pôda</a:t>
                      </a:r>
                      <a:endParaRPr lang="sk-SK" sz="1200" dirty="0">
                        <a:solidFill>
                          <a:srgbClr val="663300"/>
                        </a:solidFill>
                        <a:effectLst/>
                        <a:latin typeface="Calibri" panose="020F0502020204030204" pitchFamily="34" charset="0"/>
                        <a:ea typeface="Calibri" panose="020F0502020204030204" pitchFamily="34" charset="0"/>
                      </a:endParaRPr>
                    </a:p>
                  </a:txBody>
                  <a:tcPr marL="61916" marR="619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b="1" kern="1200" dirty="0" smtClean="0">
                          <a:solidFill>
                            <a:srgbClr val="8A4500"/>
                          </a:solidFill>
                          <a:effectLst/>
                          <a:latin typeface="+mn-lt"/>
                          <a:ea typeface="+mn-ea"/>
                          <a:cs typeface="+mn-cs"/>
                        </a:rPr>
                        <a:t>Nemalo veľa zeme a hneď vzišlo, lebo nebolo hlboko v zemi. A keď vyšlo slnko, zahorelo a pretože nemalo koreňa, uschlo.</a:t>
                      </a:r>
                      <a:r>
                        <a:rPr lang="sk-SK" sz="1200" dirty="0">
                          <a:solidFill>
                            <a:srgbClr val="8A4500"/>
                          </a:solidFill>
                          <a:effectLst/>
                        </a:rPr>
                        <a:t> </a:t>
                      </a:r>
                      <a:endParaRPr lang="sk-SK" sz="1200" dirty="0">
                        <a:solidFill>
                          <a:srgbClr val="8A4500"/>
                        </a:solidFill>
                        <a:effectLst/>
                        <a:latin typeface="Calibri" panose="020F0502020204030204" pitchFamily="34" charset="0"/>
                        <a:ea typeface="Calibri" panose="020F0502020204030204" pitchFamily="34" charset="0"/>
                      </a:endParaRPr>
                    </a:p>
                  </a:txBody>
                  <a:tcPr marL="61916" marR="619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sk-SK" sz="1200" dirty="0">
                          <a:solidFill>
                            <a:srgbClr val="8A4500"/>
                          </a:solidFill>
                          <a:effectLst/>
                        </a:rPr>
                        <a:t>Tí, čo počúvajú slovo a hneď ho s radosťou prijímajú, ale nemajú v sebe koreňa, sú chvíľkoví. Keď potom nastane pre slovo súženie alebo </a:t>
                      </a:r>
                      <a:r>
                        <a:rPr lang="sk-SK" sz="1200" dirty="0" smtClean="0">
                          <a:solidFill>
                            <a:srgbClr val="8A4500"/>
                          </a:solidFill>
                          <a:effectLst/>
                        </a:rPr>
                        <a:t>prenasledovanie</a:t>
                      </a:r>
                      <a:r>
                        <a:rPr lang="sk-SK" sz="1200" dirty="0">
                          <a:solidFill>
                            <a:srgbClr val="8A4500"/>
                          </a:solidFill>
                          <a:effectLst/>
                        </a:rPr>
                        <a:t>, hneď odpadnú.</a:t>
                      </a:r>
                      <a:endParaRPr lang="sk-SK" sz="1200" dirty="0">
                        <a:solidFill>
                          <a:srgbClr val="8A4500"/>
                        </a:solidFill>
                        <a:effectLst/>
                        <a:latin typeface="Calibri" panose="020F0502020204030204" pitchFamily="34" charset="0"/>
                        <a:ea typeface="Calibri" panose="020F0502020204030204" pitchFamily="34" charset="0"/>
                      </a:endParaRPr>
                    </a:p>
                  </a:txBody>
                  <a:tcPr marL="61916" marR="619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26496">
                <a:tc>
                  <a:txBody>
                    <a:bodyPr/>
                    <a:lstStyle/>
                    <a:p>
                      <a:pPr algn="ctr">
                        <a:lnSpc>
                          <a:spcPct val="115000"/>
                        </a:lnSpc>
                        <a:spcAft>
                          <a:spcPts val="0"/>
                        </a:spcAft>
                      </a:pPr>
                      <a:endParaRPr lang="sk-SK" sz="1200" dirty="0" smtClean="0">
                        <a:solidFill>
                          <a:srgbClr val="663300"/>
                        </a:solidFill>
                        <a:effectLst/>
                      </a:endParaRPr>
                    </a:p>
                    <a:p>
                      <a:pPr algn="ctr">
                        <a:lnSpc>
                          <a:spcPct val="115000"/>
                        </a:lnSpc>
                        <a:spcAft>
                          <a:spcPts val="0"/>
                        </a:spcAft>
                      </a:pPr>
                      <a:r>
                        <a:rPr lang="sk-SK" sz="1200" dirty="0" smtClean="0">
                          <a:solidFill>
                            <a:srgbClr val="663300"/>
                          </a:solidFill>
                          <a:effectLst/>
                        </a:rPr>
                        <a:t>do </a:t>
                      </a:r>
                      <a:r>
                        <a:rPr lang="sk-SK" sz="1200" dirty="0">
                          <a:solidFill>
                            <a:srgbClr val="663300"/>
                          </a:solidFill>
                          <a:effectLst/>
                        </a:rPr>
                        <a:t>tŕnia</a:t>
                      </a:r>
                      <a:endParaRPr lang="sk-SK" sz="1200"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endParaRPr lang="sk-SK" sz="800" dirty="0" smtClean="0">
                        <a:solidFill>
                          <a:srgbClr val="663300"/>
                        </a:solidFill>
                        <a:effectLst/>
                      </a:endParaRPr>
                    </a:p>
                    <a:p>
                      <a:pPr algn="ctr">
                        <a:lnSpc>
                          <a:spcPct val="115000"/>
                        </a:lnSpc>
                        <a:spcAft>
                          <a:spcPts val="0"/>
                        </a:spcAft>
                      </a:pPr>
                      <a:r>
                        <a:rPr lang="sk-SK" sz="1200" dirty="0" smtClean="0">
                          <a:solidFill>
                            <a:srgbClr val="663300"/>
                          </a:solidFill>
                          <a:effectLst/>
                        </a:rPr>
                        <a:t>Tŕnie </a:t>
                      </a:r>
                      <a:r>
                        <a:rPr lang="sk-SK" sz="1200" dirty="0">
                          <a:solidFill>
                            <a:srgbClr val="663300"/>
                          </a:solidFill>
                          <a:effectLst/>
                        </a:rPr>
                        <a:t>vyrástlo, udusilo ho a ono neprinieslo úrodu</a:t>
                      </a:r>
                    </a:p>
                    <a:p>
                      <a:pPr algn="ctr">
                        <a:lnSpc>
                          <a:spcPct val="115000"/>
                        </a:lnSpc>
                        <a:spcAft>
                          <a:spcPts val="0"/>
                        </a:spcAft>
                      </a:pPr>
                      <a:r>
                        <a:rPr lang="sk-SK" sz="1000" dirty="0">
                          <a:solidFill>
                            <a:srgbClr val="663300"/>
                          </a:solidFill>
                          <a:effectLst/>
                        </a:rPr>
                        <a:t>   </a:t>
                      </a:r>
                    </a:p>
                    <a:p>
                      <a:pPr algn="ctr">
                        <a:lnSpc>
                          <a:spcPct val="115000"/>
                        </a:lnSpc>
                        <a:spcAft>
                          <a:spcPts val="0"/>
                        </a:spcAft>
                      </a:pPr>
                      <a:r>
                        <a:rPr lang="sk-SK" sz="1000" dirty="0">
                          <a:solidFill>
                            <a:srgbClr val="663300"/>
                          </a:solidFill>
                          <a:effectLst/>
                        </a:rPr>
                        <a:t> </a:t>
                      </a:r>
                      <a:endParaRPr lang="sk-SK" sz="1000" dirty="0">
                        <a:solidFill>
                          <a:srgbClr val="6633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15000"/>
                        </a:lnSpc>
                        <a:spcAft>
                          <a:spcPts val="0"/>
                        </a:spcAft>
                      </a:pPr>
                      <a:r>
                        <a:rPr lang="sk-SK" sz="1200" b="1" kern="1200" dirty="0" smtClean="0">
                          <a:solidFill>
                            <a:srgbClr val="663300"/>
                          </a:solidFill>
                          <a:effectLst/>
                          <a:latin typeface="+mn-lt"/>
                          <a:ea typeface="+mn-ea"/>
                          <a:cs typeface="+mn-cs"/>
                        </a:rPr>
                        <a:t>Tí, čo počúvajú slovo, ale potom sa </a:t>
                      </a:r>
                      <a:r>
                        <a:rPr lang="sk-SK" sz="1200" b="1" kern="1200" dirty="0" err="1" smtClean="0">
                          <a:solidFill>
                            <a:srgbClr val="663300"/>
                          </a:solidFill>
                          <a:effectLst/>
                          <a:latin typeface="+mn-lt"/>
                          <a:ea typeface="+mn-ea"/>
                          <a:cs typeface="+mn-cs"/>
                        </a:rPr>
                        <a:t>vlúdia</a:t>
                      </a:r>
                      <a:r>
                        <a:rPr lang="sk-SK" sz="1200" b="1" kern="1200" dirty="0" smtClean="0">
                          <a:solidFill>
                            <a:srgbClr val="663300"/>
                          </a:solidFill>
                          <a:effectLst/>
                          <a:latin typeface="+mn-lt"/>
                          <a:ea typeface="+mn-ea"/>
                          <a:cs typeface="+mn-cs"/>
                        </a:rPr>
                        <a:t> svetské starosti, klam bohatstva a všelijaké iné žiadostivosti, slovo udusia a ostane bez úžitku.</a:t>
                      </a:r>
                      <a:endParaRPr lang="sk-SK" sz="1200" b="1" dirty="0">
                        <a:solidFill>
                          <a:srgbClr val="663300"/>
                        </a:solidFill>
                        <a:effectLst/>
                        <a:latin typeface="Calibri" panose="020F0502020204030204" pitchFamily="34" charset="0"/>
                        <a:ea typeface="Calibri" panose="020F0502020204030204" pitchFamily="34" charset="0"/>
                      </a:endParaRPr>
                    </a:p>
                  </a:txBody>
                  <a:tcPr marL="61916" marR="619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71109">
                <a:tc>
                  <a:txBody>
                    <a:bodyPr/>
                    <a:lstStyle/>
                    <a:p>
                      <a:pPr algn="ctr">
                        <a:lnSpc>
                          <a:spcPct val="115000"/>
                        </a:lnSpc>
                        <a:spcAft>
                          <a:spcPts val="0"/>
                        </a:spcAft>
                      </a:pPr>
                      <a:r>
                        <a:rPr lang="sk-SK" sz="1200" b="1" kern="1200" dirty="0" smtClean="0">
                          <a:solidFill>
                            <a:srgbClr val="8A4500"/>
                          </a:solidFill>
                          <a:effectLst/>
                          <a:latin typeface="+mn-lt"/>
                          <a:ea typeface="+mn-ea"/>
                          <a:cs typeface="+mn-cs"/>
                        </a:rPr>
                        <a:t>do dobrej zeme</a:t>
                      </a:r>
                      <a:r>
                        <a:rPr lang="sk-SK" sz="1000" dirty="0">
                          <a:solidFill>
                            <a:srgbClr val="663300"/>
                          </a:solidFill>
                          <a:effectLst/>
                        </a:rPr>
                        <a:t> </a:t>
                      </a:r>
                      <a:endParaRPr lang="sk-SK" sz="1000" dirty="0">
                        <a:solidFill>
                          <a:srgbClr val="663300"/>
                        </a:solidFill>
                        <a:effectLst/>
                        <a:latin typeface="Calibri" panose="020F0502020204030204" pitchFamily="34" charset="0"/>
                        <a:ea typeface="Calibri" panose="020F0502020204030204" pitchFamily="34" charset="0"/>
                      </a:endParaRPr>
                    </a:p>
                  </a:txBody>
                  <a:tcPr marL="61916" marR="6191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a:lnSpc>
                          <a:spcPct val="115000"/>
                        </a:lnSpc>
                        <a:spcAft>
                          <a:spcPts val="0"/>
                        </a:spcAft>
                      </a:pPr>
                      <a:endParaRPr lang="sk-SK" sz="800" dirty="0" smtClean="0">
                        <a:solidFill>
                          <a:srgbClr val="663300"/>
                        </a:solidFill>
                        <a:effectLst/>
                      </a:endParaRPr>
                    </a:p>
                    <a:p>
                      <a:pPr lvl="0" algn="ctr">
                        <a:lnSpc>
                          <a:spcPct val="115000"/>
                        </a:lnSpc>
                        <a:spcAft>
                          <a:spcPts val="0"/>
                        </a:spcAft>
                      </a:pPr>
                      <a:r>
                        <a:rPr lang="sk-SK" sz="1200" dirty="0" smtClean="0">
                          <a:solidFill>
                            <a:srgbClr val="663300"/>
                          </a:solidFill>
                          <a:effectLst/>
                        </a:rPr>
                        <a:t>Vzišli</a:t>
                      </a:r>
                      <a:r>
                        <a:rPr lang="sk-SK" sz="1200" dirty="0">
                          <a:solidFill>
                            <a:srgbClr val="663300"/>
                          </a:solidFill>
                          <a:effectLst/>
                        </a:rPr>
                        <a:t>, rástli a priniesli úrodu</a:t>
                      </a:r>
                      <a:r>
                        <a:rPr lang="sk-SK" sz="1000" dirty="0">
                          <a:solidFill>
                            <a:srgbClr val="663300"/>
                          </a:solidFill>
                          <a:effectLst/>
                        </a:rPr>
                        <a:t>.</a:t>
                      </a:r>
                    </a:p>
                    <a:p>
                      <a:pPr algn="ctr">
                        <a:lnSpc>
                          <a:spcPct val="115000"/>
                        </a:lnSpc>
                        <a:spcAft>
                          <a:spcPts val="0"/>
                        </a:spcAft>
                      </a:pPr>
                      <a:r>
                        <a:rPr lang="sk-SK" sz="1000" dirty="0">
                          <a:solidFill>
                            <a:srgbClr val="663300"/>
                          </a:solidFill>
                          <a:effectLst/>
                        </a:rPr>
                        <a:t> </a:t>
                      </a: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b="1" kern="1200" dirty="0" smtClean="0">
                          <a:solidFill>
                            <a:srgbClr val="8A4500"/>
                          </a:solidFill>
                          <a:effectLst/>
                          <a:latin typeface="+mn-lt"/>
                          <a:ea typeface="+mn-ea"/>
                          <a:cs typeface="+mn-cs"/>
                        </a:rPr>
                        <a:t>Tí, čo počúvajú slovo a prijímajú ho a prinášajú úrodu: jedno tridsaťnásobnú, druhé šesťdesiatnásobnú a iné stonásobnú.</a:t>
                      </a:r>
                      <a:r>
                        <a:rPr lang="sk-SK" sz="1200" b="1" dirty="0">
                          <a:solidFill>
                            <a:srgbClr val="8A4500"/>
                          </a:solidFill>
                          <a:effectLst/>
                        </a:rPr>
                        <a:t> </a:t>
                      </a:r>
                      <a:endParaRPr lang="sk-SK" sz="1200" b="1" dirty="0">
                        <a:solidFill>
                          <a:srgbClr val="8A4500"/>
                        </a:solidFill>
                        <a:effectLst/>
                        <a:latin typeface="Calibri" panose="020F0502020204030204" pitchFamily="34" charset="0"/>
                        <a:ea typeface="Calibri" panose="020F0502020204030204" pitchFamily="34" charset="0"/>
                      </a:endParaRPr>
                    </a:p>
                  </a:txBody>
                  <a:tcPr marL="61916" marR="6191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16" name="Obdĺžnik 15"/>
          <p:cNvSpPr/>
          <p:nvPr/>
        </p:nvSpPr>
        <p:spPr>
          <a:xfrm>
            <a:off x="1815587" y="1988989"/>
            <a:ext cx="5904857" cy="954107"/>
          </a:xfrm>
          <a:prstGeom prst="rect">
            <a:avLst/>
          </a:prstGeom>
        </p:spPr>
        <p:txBody>
          <a:bodyPr wrap="square">
            <a:spAutoFit/>
          </a:bodyPr>
          <a:lstStyle/>
          <a:p>
            <a:r>
              <a:rPr lang="sk-SK" sz="1400" dirty="0" smtClean="0"/>
              <a:t>Skús </a:t>
            </a:r>
            <a:r>
              <a:rPr lang="sk-SK" sz="1400" dirty="0"/>
              <a:t>priradiť čnosti, skrze ktoré sa môže z „neúrodnej pôdy srdca“ stať úrodná. </a:t>
            </a:r>
          </a:p>
          <a:p>
            <a:r>
              <a:rPr lang="sk-SK" sz="1400" b="1" dirty="0"/>
              <a:t>jednoduchosť, vernosť, stálosť, miernosť, viera, múdrosť, skromnosť, dôvera, </a:t>
            </a:r>
            <a:r>
              <a:rPr lang="sk-SK" sz="1400" b="1" dirty="0" smtClean="0"/>
              <a:t>vytrvalosť.</a:t>
            </a:r>
            <a:endParaRPr lang="sk-SK" sz="1400" dirty="0"/>
          </a:p>
          <a:p>
            <a:r>
              <a:rPr lang="sk-SK" sz="1400" dirty="0"/>
              <a:t>Prípadne navrhni ďalšie čnosti a aj tie zapíš do </a:t>
            </a:r>
            <a:r>
              <a:rPr lang="sk-SK" sz="1400" dirty="0" smtClean="0"/>
              <a:t>tabuľky.</a:t>
            </a:r>
            <a:endParaRPr lang="sk-SK" sz="1400" dirty="0"/>
          </a:p>
        </p:txBody>
      </p:sp>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graphicFrame>
        <p:nvGraphicFramePr>
          <p:cNvPr id="3" name="Tabuľka 2"/>
          <p:cNvGraphicFramePr>
            <a:graphicFrameLocks noGrp="1"/>
          </p:cNvGraphicFramePr>
          <p:nvPr>
            <p:extLst>
              <p:ext uri="{D42A27DB-BD31-4B8C-83A1-F6EECF244321}">
                <p14:modId xmlns:p14="http://schemas.microsoft.com/office/powerpoint/2010/main" val="4196484242"/>
              </p:ext>
            </p:extLst>
          </p:nvPr>
        </p:nvGraphicFramePr>
        <p:xfrm>
          <a:off x="1815587" y="3140977"/>
          <a:ext cx="5720330" cy="2144366"/>
        </p:xfrm>
        <a:graphic>
          <a:graphicData uri="http://schemas.openxmlformats.org/drawingml/2006/table">
            <a:tbl>
              <a:tblPr>
                <a:tableStyleId>{5C22544A-7EE6-4342-B048-85BDC9FD1C3A}</a:tableStyleId>
              </a:tblPr>
              <a:tblGrid>
                <a:gridCol w="2860165"/>
                <a:gridCol w="2860165"/>
              </a:tblGrid>
              <a:tr h="298485">
                <a:tc>
                  <a:txBody>
                    <a:bodyPr/>
                    <a:lstStyle/>
                    <a:p>
                      <a:pPr algn="ctr">
                        <a:lnSpc>
                          <a:spcPct val="115000"/>
                        </a:lnSpc>
                        <a:spcAft>
                          <a:spcPts val="0"/>
                        </a:spcAft>
                      </a:pPr>
                      <a:r>
                        <a:rPr lang="sk-SK" sz="1400" b="1" dirty="0">
                          <a:solidFill>
                            <a:srgbClr val="663300"/>
                          </a:solidFill>
                          <a:effectLst/>
                        </a:rPr>
                        <a:t>kde padlo</a:t>
                      </a:r>
                      <a:endParaRPr lang="sk-SK" sz="1400" b="1" dirty="0">
                        <a:solidFill>
                          <a:srgbClr val="663300"/>
                        </a:solidFill>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400" b="1" dirty="0">
                          <a:solidFill>
                            <a:srgbClr val="663300"/>
                          </a:solidFill>
                          <a:effectLst/>
                        </a:rPr>
                        <a:t>čnosti</a:t>
                      </a:r>
                      <a:endParaRPr lang="sk-SK" sz="1400" b="1" dirty="0">
                        <a:solidFill>
                          <a:srgbClr val="663300"/>
                        </a:solidFill>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01614">
                <a:tc>
                  <a:txBody>
                    <a:bodyPr/>
                    <a:lstStyle/>
                    <a:p>
                      <a:pPr algn="ctr">
                        <a:lnSpc>
                          <a:spcPct val="115000"/>
                        </a:lnSpc>
                        <a:spcAft>
                          <a:spcPts val="0"/>
                        </a:spcAft>
                      </a:pPr>
                      <a:endParaRPr lang="sk-SK" sz="1100" dirty="0" smtClean="0">
                        <a:solidFill>
                          <a:srgbClr val="663300"/>
                        </a:solidFill>
                        <a:effectLst/>
                      </a:endParaRPr>
                    </a:p>
                    <a:p>
                      <a:pPr algn="ctr">
                        <a:lnSpc>
                          <a:spcPct val="115000"/>
                        </a:lnSpc>
                        <a:spcAft>
                          <a:spcPts val="0"/>
                        </a:spcAft>
                      </a:pPr>
                      <a:r>
                        <a:rPr lang="sk-SK" sz="1400" dirty="0" smtClean="0">
                          <a:solidFill>
                            <a:srgbClr val="663300"/>
                          </a:solidFill>
                          <a:effectLst/>
                        </a:rPr>
                        <a:t>na </a:t>
                      </a:r>
                      <a:r>
                        <a:rPr lang="sk-SK" sz="1400" dirty="0">
                          <a:solidFill>
                            <a:srgbClr val="663300"/>
                          </a:solidFill>
                          <a:effectLst/>
                        </a:rPr>
                        <a:t>kraj cesty</a:t>
                      </a:r>
                      <a:endParaRPr lang="sk-SK" sz="1400" dirty="0">
                        <a:solidFill>
                          <a:srgbClr val="663300"/>
                        </a:solidFill>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a:solidFill>
                            <a:srgbClr val="663300"/>
                          </a:solidFill>
                          <a:effectLst/>
                        </a:rPr>
                        <a:t> </a:t>
                      </a:r>
                    </a:p>
                    <a:p>
                      <a:pPr marL="0" marR="0" lvl="0" indent="0" algn="ctr" defTabSz="914400" rtl="0" eaLnBrk="1" fontAlgn="auto" latinLnBrk="0" hangingPunct="1">
                        <a:lnSpc>
                          <a:spcPct val="115000"/>
                        </a:lnSpc>
                        <a:spcBef>
                          <a:spcPts val="0"/>
                        </a:spcBef>
                        <a:spcAft>
                          <a:spcPts val="0"/>
                        </a:spcAft>
                        <a:buClrTx/>
                        <a:buSzTx/>
                        <a:buFontTx/>
                        <a:buNone/>
                        <a:tabLst/>
                        <a:defRPr/>
                      </a:pPr>
                      <a:r>
                        <a:rPr lang="sk-SK" sz="1400" b="1" kern="1200" dirty="0" smtClean="0">
                          <a:solidFill>
                            <a:srgbClr val="8A4500"/>
                          </a:solidFill>
                          <a:effectLst/>
                          <a:latin typeface="+mn-lt"/>
                          <a:ea typeface="+mn-ea"/>
                          <a:cs typeface="+mn-cs"/>
                        </a:rPr>
                        <a:t>viera, dôvera, múdrosť</a:t>
                      </a:r>
                    </a:p>
                    <a:p>
                      <a:pPr algn="ctr">
                        <a:lnSpc>
                          <a:spcPct val="115000"/>
                        </a:lnSpc>
                        <a:spcAft>
                          <a:spcPts val="0"/>
                        </a:spcAft>
                      </a:pPr>
                      <a:r>
                        <a:rPr lang="sk-SK" sz="1100" dirty="0">
                          <a:solidFill>
                            <a:srgbClr val="663300"/>
                          </a:solidFill>
                          <a:effectLst/>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75305">
                <a:tc>
                  <a:txBody>
                    <a:bodyPr/>
                    <a:lstStyle/>
                    <a:p>
                      <a:pPr algn="ctr">
                        <a:lnSpc>
                          <a:spcPct val="115000"/>
                        </a:lnSpc>
                        <a:spcAft>
                          <a:spcPts val="0"/>
                        </a:spcAft>
                      </a:pPr>
                      <a:endParaRPr lang="sk-SK" sz="1100" dirty="0" smtClean="0">
                        <a:solidFill>
                          <a:srgbClr val="663300"/>
                        </a:solidFill>
                        <a:effectLst/>
                      </a:endParaRPr>
                    </a:p>
                    <a:p>
                      <a:pPr algn="ctr">
                        <a:lnSpc>
                          <a:spcPct val="115000"/>
                        </a:lnSpc>
                        <a:spcAft>
                          <a:spcPts val="0"/>
                        </a:spcAft>
                      </a:pPr>
                      <a:r>
                        <a:rPr lang="sk-SK" sz="1400" dirty="0" smtClean="0">
                          <a:solidFill>
                            <a:srgbClr val="663300"/>
                          </a:solidFill>
                          <a:effectLst/>
                        </a:rPr>
                        <a:t>na </a:t>
                      </a:r>
                      <a:r>
                        <a:rPr lang="sk-SK" sz="1400" dirty="0">
                          <a:solidFill>
                            <a:srgbClr val="663300"/>
                          </a:solidFill>
                          <a:effectLst/>
                        </a:rPr>
                        <a:t>skalu</a:t>
                      </a:r>
                      <a:endParaRPr lang="sk-SK" sz="1400" dirty="0">
                        <a:solidFill>
                          <a:srgbClr val="663300"/>
                        </a:solidFill>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100" dirty="0">
                          <a:solidFill>
                            <a:srgbClr val="663300"/>
                          </a:solidFill>
                          <a:effectLst/>
                        </a:rPr>
                        <a:t> </a:t>
                      </a:r>
                    </a:p>
                    <a:p>
                      <a:pPr algn="ctr">
                        <a:lnSpc>
                          <a:spcPct val="115000"/>
                        </a:lnSpc>
                        <a:spcAft>
                          <a:spcPts val="0"/>
                        </a:spcAft>
                      </a:pPr>
                      <a:r>
                        <a:rPr lang="sk-SK" sz="1400" b="1" kern="1200" dirty="0" smtClean="0">
                          <a:solidFill>
                            <a:srgbClr val="8A4500"/>
                          </a:solidFill>
                          <a:effectLst/>
                          <a:latin typeface="+mn-lt"/>
                          <a:ea typeface="+mn-ea"/>
                          <a:cs typeface="+mn-cs"/>
                        </a:rPr>
                        <a:t>vernosť, stálosť, vytrvalosť</a:t>
                      </a:r>
                      <a:r>
                        <a:rPr lang="sk-SK" sz="1100" dirty="0">
                          <a:solidFill>
                            <a:srgbClr val="663300"/>
                          </a:solidFill>
                          <a:effectLst/>
                        </a:rPr>
                        <a:t> </a:t>
                      </a:r>
                    </a:p>
                    <a:p>
                      <a:pPr>
                        <a:lnSpc>
                          <a:spcPct val="115000"/>
                        </a:lnSpc>
                        <a:spcAft>
                          <a:spcPts val="0"/>
                        </a:spcAft>
                      </a:pPr>
                      <a:r>
                        <a:rPr lang="sk-SK" sz="1100" dirty="0">
                          <a:solidFill>
                            <a:srgbClr val="663300"/>
                          </a:solidFill>
                          <a:effectLst/>
                        </a:rPr>
                        <a:t> </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8962">
                <a:tc>
                  <a:txBody>
                    <a:bodyPr/>
                    <a:lstStyle/>
                    <a:p>
                      <a:pPr algn="ctr">
                        <a:lnSpc>
                          <a:spcPct val="115000"/>
                        </a:lnSpc>
                        <a:spcAft>
                          <a:spcPts val="0"/>
                        </a:spcAft>
                      </a:pPr>
                      <a:endParaRPr lang="sk-SK" sz="1100" dirty="0" smtClean="0">
                        <a:solidFill>
                          <a:srgbClr val="663300"/>
                        </a:solidFill>
                        <a:effectLst/>
                      </a:endParaRPr>
                    </a:p>
                    <a:p>
                      <a:pPr algn="ctr">
                        <a:lnSpc>
                          <a:spcPct val="115000"/>
                        </a:lnSpc>
                        <a:spcAft>
                          <a:spcPts val="0"/>
                        </a:spcAft>
                      </a:pPr>
                      <a:r>
                        <a:rPr lang="sk-SK" sz="1400" dirty="0" smtClean="0">
                          <a:solidFill>
                            <a:srgbClr val="663300"/>
                          </a:solidFill>
                          <a:effectLst/>
                        </a:rPr>
                        <a:t>do </a:t>
                      </a:r>
                      <a:r>
                        <a:rPr lang="sk-SK" sz="1400" dirty="0">
                          <a:solidFill>
                            <a:srgbClr val="663300"/>
                          </a:solidFill>
                          <a:effectLst/>
                        </a:rPr>
                        <a:t>tŕnia</a:t>
                      </a:r>
                      <a:endParaRPr lang="sk-SK" sz="1400" dirty="0">
                        <a:solidFill>
                          <a:srgbClr val="663300"/>
                        </a:solidFill>
                        <a:effectLst/>
                        <a:latin typeface="Calibri" panose="020F0502020204030204" pitchFamily="34"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tabLst>
                          <a:tab pos="485775" algn="l"/>
                        </a:tabLst>
                      </a:pPr>
                      <a:r>
                        <a:rPr lang="sk-SK" sz="1400" b="1" kern="1200" dirty="0" smtClean="0">
                          <a:solidFill>
                            <a:srgbClr val="8A4500"/>
                          </a:solidFill>
                          <a:effectLst/>
                          <a:latin typeface="+mn-lt"/>
                          <a:ea typeface="+mn-ea"/>
                          <a:cs typeface="+mn-cs"/>
                        </a:rPr>
                        <a:t>miernosť, skromnosť, jednoduchosť</a:t>
                      </a:r>
                      <a:endParaRPr lang="sk-SK" sz="1400" b="1" dirty="0">
                        <a:solidFill>
                          <a:srgbClr val="8A45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4460765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167915" y="2395645"/>
            <a:ext cx="4888818" cy="1754326"/>
          </a:xfrm>
          <a:prstGeom prst="rect">
            <a:avLst/>
          </a:prstGeom>
        </p:spPr>
        <p:txBody>
          <a:bodyPr wrap="square">
            <a:spAutoFit/>
          </a:bodyPr>
          <a:lstStyle/>
          <a:p>
            <a:pPr lvl="0" algn="just"/>
            <a:r>
              <a:rPr lang="sk-SK" sz="1200" dirty="0" smtClean="0">
                <a:solidFill>
                  <a:srgbClr val="002060"/>
                </a:solidFill>
              </a:rPr>
              <a:t>Stáva </a:t>
            </a:r>
            <a:r>
              <a:rPr lang="sk-SK" sz="1200" dirty="0">
                <a:solidFill>
                  <a:srgbClr val="002060"/>
                </a:solidFill>
              </a:rPr>
              <a:t>sa nám, že sa ostýchame iným ľuďom hovoriť o Bohu, o jeho prísľuboch, ale aj o záväzkoch, ktoré nám z Božieho slova vyplývajú. Ježiš nás však posiela so svojím posolstvom medzi ostatných ľudí. Aj keď nejdeme do misií, máme jeho slovo odovzdať ľuďom okolo seba – v rodine, v práci, vo farnosti... Podobenstvo o rozsievačovi nám dodáva nádej: väčšina zrna vzklíči. Jeho ďalší osud sa už odvíja od postoja samotných poslucháčov. Ale táto vec nás natoľko trápiť nemusí. My vytrvalo zasievajme. Vzrast dáva Boh – ak mu človek otvorí srdce.</a:t>
            </a:r>
            <a:endParaRPr lang="sk-SK" sz="1200" dirty="0" smtClean="0">
              <a:solidFill>
                <a:srgbClr val="002060"/>
              </a:solidFill>
            </a:endParaRPr>
          </a:p>
          <a:p>
            <a:pPr lvl="0" algn="just"/>
            <a:endParaRPr lang="sk-SK" sz="1200" dirty="0">
              <a:solidFill>
                <a:srgbClr val="002060"/>
              </a:solidFill>
            </a:endParaRPr>
          </a:p>
        </p:txBody>
      </p:sp>
      <p:sp>
        <p:nvSpPr>
          <p:cNvPr id="12" name="BlokTextu 11"/>
          <p:cNvSpPr txBox="1"/>
          <p:nvPr/>
        </p:nvSpPr>
        <p:spPr>
          <a:xfrm>
            <a:off x="424792" y="2171068"/>
            <a:ext cx="2567790" cy="3970318"/>
          </a:xfrm>
          <a:prstGeom prst="rect">
            <a:avLst/>
          </a:prstGeom>
          <a:solidFill>
            <a:schemeClr val="bg1"/>
          </a:solidFill>
        </p:spPr>
        <p:txBody>
          <a:bodyPr wrap="square" rtlCol="0">
            <a:spAutoFit/>
          </a:bodyPr>
          <a:lstStyle/>
          <a:p>
            <a:pPr algn="just"/>
            <a:r>
              <a:rPr lang="sk-SK" sz="1200" b="1" dirty="0">
                <a:solidFill>
                  <a:srgbClr val="663300"/>
                </a:solidFill>
              </a:rPr>
              <a:t>A opäť začal učiť pri mori. Okolo neho sa zhromaždil veľký zástup. Preto nastúpil na loď na mori a sadol si; a celý zástup bol na brehu. </a:t>
            </a:r>
            <a:r>
              <a:rPr lang="sk-SK" sz="1200" b="1" dirty="0" smtClean="0">
                <a:solidFill>
                  <a:srgbClr val="663300"/>
                </a:solidFill>
              </a:rPr>
              <a:t>Učil </a:t>
            </a:r>
            <a:r>
              <a:rPr lang="sk-SK" sz="1200" b="1" dirty="0">
                <a:solidFill>
                  <a:srgbClr val="663300"/>
                </a:solidFill>
              </a:rPr>
              <a:t>ich veľa v podobenstvách a v svojom učení im hovoril: </a:t>
            </a:r>
            <a:r>
              <a:rPr lang="sk-SK" sz="1200" b="1" dirty="0" smtClean="0">
                <a:solidFill>
                  <a:srgbClr val="663300"/>
                </a:solidFill>
              </a:rPr>
              <a:t>„Počúvajte</a:t>
            </a:r>
            <a:r>
              <a:rPr lang="sk-SK" sz="1200" b="1" dirty="0">
                <a:solidFill>
                  <a:srgbClr val="663300"/>
                </a:solidFill>
              </a:rPr>
              <a:t>! Rozsievač vyšiel rozsievať. </a:t>
            </a:r>
            <a:r>
              <a:rPr lang="sk-SK" sz="1200" b="1" dirty="0" smtClean="0">
                <a:solidFill>
                  <a:srgbClr val="663300"/>
                </a:solidFill>
              </a:rPr>
              <a:t>Ako </a:t>
            </a:r>
            <a:r>
              <a:rPr lang="sk-SK" sz="1200" b="1" dirty="0">
                <a:solidFill>
                  <a:srgbClr val="663300"/>
                </a:solidFill>
              </a:rPr>
              <a:t>sial, jedno zrno padlo na kraj cesty; prileteli vtáky a pozobali ho: </a:t>
            </a:r>
            <a:r>
              <a:rPr lang="sk-SK" sz="1200" b="1" dirty="0" smtClean="0">
                <a:solidFill>
                  <a:srgbClr val="663300"/>
                </a:solidFill>
              </a:rPr>
              <a:t>Druhé </a:t>
            </a:r>
            <a:r>
              <a:rPr lang="sk-SK" sz="1200" b="1" dirty="0">
                <a:solidFill>
                  <a:srgbClr val="663300"/>
                </a:solidFill>
              </a:rPr>
              <a:t>padlo na skalnatú pôdu, kde nemalo veľa zeme, a hneď vzišlo, lebo nebolo hlboko v zemi; </a:t>
            </a:r>
            <a:r>
              <a:rPr lang="sk-SK" sz="1200" b="1" dirty="0" smtClean="0">
                <a:solidFill>
                  <a:srgbClr val="663300"/>
                </a:solidFill>
              </a:rPr>
              <a:t>ale </a:t>
            </a:r>
            <a:r>
              <a:rPr lang="sk-SK" sz="1200" b="1" dirty="0">
                <a:solidFill>
                  <a:srgbClr val="663300"/>
                </a:solidFill>
              </a:rPr>
              <a:t>keď vyšlo slnko, zahorelo, a pretože nemalo koreňa, uschlo</a:t>
            </a:r>
            <a:r>
              <a:rPr lang="sk-SK" sz="1200" b="1" dirty="0" smtClean="0">
                <a:solidFill>
                  <a:srgbClr val="663300"/>
                </a:solidFill>
              </a:rPr>
              <a:t>. </a:t>
            </a:r>
            <a:r>
              <a:rPr lang="sk-SK" sz="1200" b="1" dirty="0">
                <a:solidFill>
                  <a:srgbClr val="663300"/>
                </a:solidFill>
              </a:rPr>
              <a:t>Iné zasa padlo do tŕnia, ale tŕnie vyrástlo, udusilo ho a ono neprinieslo úrodu. </a:t>
            </a:r>
            <a:r>
              <a:rPr lang="sk-SK" sz="1200" b="1" dirty="0" smtClean="0">
                <a:solidFill>
                  <a:srgbClr val="663300"/>
                </a:solidFill>
              </a:rPr>
              <a:t>Iné </a:t>
            </a:r>
            <a:r>
              <a:rPr lang="sk-SK" sz="1200" b="1" dirty="0">
                <a:solidFill>
                  <a:srgbClr val="663300"/>
                </a:solidFill>
              </a:rPr>
              <a:t>zrná padli do dobrej zeme; vzišli, rástli a priniesli úrodu: jedno tridsaťnásobnú, druhé šesťdesiatnásobnú a iné stonásobnú.“ A povedal: „Kto má uši na počúvanie, nech počúva!“</a:t>
            </a:r>
            <a:r>
              <a:rPr lang="sk-SK" sz="1200" i="1" dirty="0" err="1" smtClean="0">
                <a:solidFill>
                  <a:srgbClr val="663300"/>
                </a:solidFill>
                <a:latin typeface="Franklin Gothic Medium Cond" panose="020B0606030402020204" pitchFamily="34" charset="0"/>
              </a:rPr>
              <a:t>Mk</a:t>
            </a:r>
            <a:r>
              <a:rPr lang="sk-SK" sz="1200" i="1" dirty="0" smtClean="0">
                <a:solidFill>
                  <a:srgbClr val="663300"/>
                </a:solidFill>
                <a:latin typeface="Franklin Gothic Medium Cond" panose="020B0606030402020204" pitchFamily="34" charset="0"/>
              </a:rPr>
              <a:t> 4,1-9</a:t>
            </a:r>
            <a:endParaRPr lang="sk-SK" sz="1200" i="1" dirty="0">
              <a:solidFill>
                <a:srgbClr val="6633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478816" y="1809784"/>
            <a:ext cx="4819131" cy="4708981"/>
          </a:xfrm>
          <a:prstGeom prst="rect">
            <a:avLst/>
          </a:prstGeom>
        </p:spPr>
        <p:txBody>
          <a:bodyPr wrap="square">
            <a:spAutoFit/>
          </a:bodyPr>
          <a:lstStyle/>
          <a:p>
            <a:pPr lvl="0" algn="just"/>
            <a:r>
              <a:rPr lang="sk-SK" sz="1200" dirty="0" smtClean="0">
                <a:solidFill>
                  <a:srgbClr val="002060"/>
                </a:solidFill>
              </a:rPr>
              <a:t>V</a:t>
            </a:r>
            <a:r>
              <a:rPr lang="sk-SK" sz="1200" dirty="0">
                <a:solidFill>
                  <a:srgbClr val="002060"/>
                </a:solidFill>
              </a:rPr>
              <a:t> Európe bývala v dávnych dobách úroda trojnásobná: jedno vrece zasiali, tri zobrali. V Palestíne obyčajne sedem-osemnásobná. Tridsaťnásobná úroda, to bolo trochu prehnané. Šesťdesiatnásobná úroda bol holý nezmysel. A stonásobná – hotová nemožnosť. Ale tu ide o slovo Boha, a tam sú miery iné. Na toto slovo povstal svet z ničoho, toto slovo vzbudzovalo údiv, lebo dávalo chorým zdravie, mŕtvych navracalo k životu, i k životu milosti, k životu večnému. Netrápme sa nad problémami, na ktoré v našej duši Slovo narazí. Dôverujme sile, ktorá je v ňom ukrytá.</a:t>
            </a:r>
          </a:p>
          <a:p>
            <a:pPr algn="just"/>
            <a:r>
              <a:rPr lang="sk-SK" sz="1200" dirty="0">
                <a:solidFill>
                  <a:srgbClr val="002060"/>
                </a:solidFill>
              </a:rPr>
              <a:t> </a:t>
            </a:r>
            <a:endParaRPr lang="sk-SK" sz="1200" dirty="0" smtClean="0">
              <a:solidFill>
                <a:srgbClr val="002060"/>
              </a:solidFill>
            </a:endParaRPr>
          </a:p>
          <a:p>
            <a:pPr algn="just"/>
            <a:r>
              <a:rPr lang="sk-SK" sz="1200" dirty="0" smtClean="0">
                <a:solidFill>
                  <a:srgbClr val="002060"/>
                </a:solidFill>
              </a:rPr>
              <a:t>Niektorí </a:t>
            </a:r>
            <a:r>
              <a:rPr lang="sk-SK" sz="1200" dirty="0">
                <a:solidFill>
                  <a:srgbClr val="002060"/>
                </a:solidFill>
              </a:rPr>
              <a:t>ľudia nechápu dobrú zvesť evanjelia, pretože ešte nemajú na to pripravené srdce. Boh zjavuje svoje tajomstvá tým, ktorí chcú podľa jeho slova zmeniť svoj život. Ak hovoríš ľuďom o Bohu a oni nechápu, čo vravíš, neznepokojuj sa preto. Modli sa, aby sa Duch Svätý dotkol ich srdca a premenil ho. A zároveň pros o dostatočne otvorené srdce i myseľ, aby si ty sám správne pochopil Božie slovo a podľa neho aj žil</a:t>
            </a:r>
            <a:r>
              <a:rPr lang="sk-SK" sz="1200" dirty="0" smtClean="0">
                <a:solidFill>
                  <a:srgbClr val="002060"/>
                </a:solidFill>
              </a:rPr>
              <a:t>.</a:t>
            </a:r>
          </a:p>
          <a:p>
            <a:pPr lvl="0" algn="just"/>
            <a:endParaRPr lang="sk-SK" sz="1200" dirty="0">
              <a:solidFill>
                <a:srgbClr val="002060"/>
              </a:solidFill>
            </a:endParaRPr>
          </a:p>
          <a:p>
            <a:pPr algn="just"/>
            <a:r>
              <a:rPr lang="sk-SK" sz="1200" dirty="0" smtClean="0">
                <a:solidFill>
                  <a:srgbClr val="002060"/>
                </a:solidFill>
              </a:rPr>
              <a:t>Už </a:t>
            </a:r>
            <a:r>
              <a:rPr lang="sk-SK" sz="1200" dirty="0">
                <a:solidFill>
                  <a:srgbClr val="002060"/>
                </a:solidFill>
              </a:rPr>
              <a:t>v rajskej záhrade bol satan zlodejom Božieho slova. Obral prarodičov o dôveru v pravdivosť Božej výstrahy ale aj dôveru v to, že Boh chce človeku len dobre, keď k nemu hovorí. Aj dnes nás diabol presviedča, že toto slovo nie je pre nás, ani sa nemusíme zdržiavať tým, že ho budeme poznávať. Veď aj tak ho nedokážeme uskutočniť a napokon, veľmi by nás obmedzovalo v živote. Vzopri sa tomuto hlasu! Čítaj Božie slovo sám, počúvaj ho pri liturgii, hovor o ňom v spoločenstve... A spoznáš krásu jeho prisľúbení, spoľahlivosť jeho poučení i dobrotu nášho Boha.</a:t>
            </a:r>
            <a:r>
              <a:rPr lang="sk-SK" sz="1200" dirty="0" smtClean="0">
                <a:solidFill>
                  <a:srgbClr val="002060"/>
                </a:solidFill>
              </a:rPr>
              <a:t> </a:t>
            </a:r>
            <a:endParaRPr lang="sk-SK" sz="1200" dirty="0">
              <a:solidFill>
                <a:srgbClr val="002060"/>
              </a:solidFill>
            </a:endParaRPr>
          </a:p>
          <a:p>
            <a:pPr algn="just"/>
            <a:endParaRPr lang="sk-SK" sz="1200" dirty="0">
              <a:solidFill>
                <a:srgbClr val="002060"/>
              </a:solidFill>
            </a:endParaRPr>
          </a:p>
        </p:txBody>
      </p:sp>
      <p:sp>
        <p:nvSpPr>
          <p:cNvPr id="12" name="BlokTextu 11"/>
          <p:cNvSpPr txBox="1"/>
          <p:nvPr/>
        </p:nvSpPr>
        <p:spPr>
          <a:xfrm>
            <a:off x="668018" y="2146381"/>
            <a:ext cx="2723772"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Iné zrná padli do dobrej zeme; vzišli, rástli a priniesli úrodu: jedno tridsaťnásobnú, druhé šesťdesiatnásobnú, a iné stonásobnú“.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4,8</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684269" y="4949613"/>
            <a:ext cx="2620495"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Na kraji cesty, kde sa seje slovo, sú tí, čo ho počúvajú, ale hneď prichádza satan, a oberá ich o slovo zasiate  do nich.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4, 15</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85434" y="3429000"/>
            <a:ext cx="2723772" cy="1200329"/>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On im povedal: „Vám je dané tajomstvo Božieho kráľovstva, ale tým, čo sú vonku, podáva sa všetko v podobenstvách, aby hľadeli, ale nevideli, aby počúvali, ale nechápali, aby sa azda neobrátili, a aby sa im neodpustilo.“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4,11-12</a:t>
            </a:r>
            <a:endParaRPr lang="sk-SK" sz="1200" i="1" dirty="0">
              <a:solidFill>
                <a:srgbClr val="8A4500"/>
              </a:solidFill>
              <a:latin typeface="Franklin Gothic Medium Cond" panose="020B0606030402020204" pitchFamily="34" charset="0"/>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5695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5482" y="3535756"/>
            <a:ext cx="1981589" cy="280510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05548" y="3201542"/>
            <a:ext cx="239642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802" y="538177"/>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938851" y="2436692"/>
            <a:ext cx="5269334" cy="3416320"/>
          </a:xfrm>
          <a:prstGeom prst="rect">
            <a:avLst/>
          </a:prstGeom>
        </p:spPr>
        <p:txBody>
          <a:bodyPr wrap="square">
            <a:spAutoFit/>
          </a:bodyPr>
          <a:lstStyle/>
          <a:p>
            <a:pPr lvl="0" algn="just"/>
            <a:r>
              <a:rPr lang="sk-SK" sz="1200" dirty="0" smtClean="0">
                <a:solidFill>
                  <a:srgbClr val="002060"/>
                </a:solidFill>
              </a:rPr>
              <a:t>Ľudia </a:t>
            </a:r>
            <a:r>
              <a:rPr lang="sk-SK" sz="1200" dirty="0">
                <a:solidFill>
                  <a:srgbClr val="002060"/>
                </a:solidFill>
              </a:rPr>
              <a:t>sa snažia byť veľkí a významní. Aj učeníci sa medzi sebou dohadovali, kto z nich je väčší. Ježiš sa naopak stal malým. Zriekol sa svojej rovnosti s Bohom i seba samého, aby prijal prirodzenosť sluhu, otroka (por. </a:t>
            </a:r>
            <a:r>
              <a:rPr lang="sk-SK" sz="1200" dirty="0" err="1">
                <a:solidFill>
                  <a:srgbClr val="002060"/>
                </a:solidFill>
              </a:rPr>
              <a:t>Flp</a:t>
            </a:r>
            <a:r>
              <a:rPr lang="sk-SK" sz="1200" dirty="0">
                <a:solidFill>
                  <a:srgbClr val="002060"/>
                </a:solidFill>
              </a:rPr>
              <a:t> 2,6-7). Aj Mária sa napriek svojej výnimočnosti stáva malou, znižuje sa na úroveň otrokyne (por. </a:t>
            </a:r>
            <a:r>
              <a:rPr lang="sk-SK" sz="1200" dirty="0" err="1">
                <a:solidFill>
                  <a:srgbClr val="002060"/>
                </a:solidFill>
              </a:rPr>
              <a:t>Lk</a:t>
            </a:r>
            <a:r>
              <a:rPr lang="sk-SK" sz="1200" dirty="0">
                <a:solidFill>
                  <a:srgbClr val="002060"/>
                </a:solidFill>
              </a:rPr>
              <a:t> 1,38). Kto miluje, </a:t>
            </a:r>
            <a:r>
              <a:rPr lang="sk-SK" sz="1200" dirty="0" smtClean="0">
                <a:solidFill>
                  <a:srgbClr val="002060"/>
                </a:solidFill>
              </a:rPr>
              <a:t>stáva sa malým</a:t>
            </a:r>
            <a:r>
              <a:rPr lang="sk-SK" sz="1200" dirty="0">
                <a:solidFill>
                  <a:srgbClr val="002060"/>
                </a:solidFill>
              </a:rPr>
              <a:t>, aby bolo lepšie vidieť milovaného. Zamilovanie si malosti sa stáva znamením Božích priateľov i Boha samotného (por. </a:t>
            </a:r>
            <a:r>
              <a:rPr lang="sk-SK" sz="1200" dirty="0" err="1">
                <a:solidFill>
                  <a:srgbClr val="002060"/>
                </a:solidFill>
              </a:rPr>
              <a:t>Lk</a:t>
            </a:r>
            <a:r>
              <a:rPr lang="sk-SK" sz="1200" dirty="0">
                <a:solidFill>
                  <a:srgbClr val="002060"/>
                </a:solidFill>
              </a:rPr>
              <a:t> 2,12). Obrovské rozmery naopak charakterizujú modly (por. </a:t>
            </a:r>
            <a:r>
              <a:rPr lang="sk-SK" sz="1200" dirty="0" err="1">
                <a:solidFill>
                  <a:srgbClr val="002060"/>
                </a:solidFill>
              </a:rPr>
              <a:t>Dan</a:t>
            </a:r>
            <a:r>
              <a:rPr lang="sk-SK" sz="1200" dirty="0">
                <a:solidFill>
                  <a:srgbClr val="002060"/>
                </a:solidFill>
              </a:rPr>
              <a:t> 2,31-35). Ako ty vnímaš sám seba?</a:t>
            </a:r>
          </a:p>
          <a:p>
            <a:pPr lvl="0" algn="just"/>
            <a:endParaRPr lang="sk-SK" sz="1200" dirty="0">
              <a:solidFill>
                <a:srgbClr val="002060"/>
              </a:solidFill>
            </a:endParaRPr>
          </a:p>
          <a:p>
            <a:pPr algn="just"/>
            <a:r>
              <a:rPr lang="sk-SK" sz="1200" dirty="0">
                <a:solidFill>
                  <a:srgbClr val="002060"/>
                </a:solidFill>
              </a:rPr>
              <a:t> </a:t>
            </a:r>
            <a:endParaRPr lang="sk-SK" sz="1200" dirty="0" smtClean="0">
              <a:solidFill>
                <a:srgbClr val="002060"/>
              </a:solidFill>
            </a:endParaRPr>
          </a:p>
          <a:p>
            <a:pPr algn="just"/>
            <a:r>
              <a:rPr lang="sk-SK" sz="1200" dirty="0" smtClean="0">
                <a:solidFill>
                  <a:srgbClr val="002060"/>
                </a:solidFill>
              </a:rPr>
              <a:t>Ešte </a:t>
            </a:r>
            <a:r>
              <a:rPr lang="sk-SK" sz="1200" i="1" dirty="0">
                <a:solidFill>
                  <a:srgbClr val="002060"/>
                </a:solidFill>
              </a:rPr>
              <a:t>„v ten deň“</a:t>
            </a:r>
            <a:r>
              <a:rPr lang="sk-SK" sz="1200" dirty="0">
                <a:solidFill>
                  <a:srgbClr val="002060"/>
                </a:solidFill>
              </a:rPr>
              <a:t>, keď učeníci toľko počuli o sile Slova, zlyhajú v skúške. Počuli veľa a ešte sa Božie slovo nestihlo usadiť v ich srdci. Ako keby sme videli seba samých: toľkokrát nám v ušiach znelo Ježišovo slovo, a keď máme vo svojich postojoch, že mu dôverujeme a spoliehame sa na jeho moc, naša dôvera zlyhá. Ešte stále chceme sami, svojimi silami dokázať, že všetko zvládneme. A keď spozorujeme, že je toho na nás veľa, že to nezvládame, prepadáme panike. Skúsme vtedy posilniť dôveru v Božie slovo napríklad zvolaním. „Ježišu, dôverujem ti!“</a:t>
            </a:r>
            <a:endParaRPr lang="sk-SK" sz="1200" dirty="0" smtClean="0">
              <a:solidFill>
                <a:srgbClr val="002060"/>
              </a:solidFill>
            </a:endParaRPr>
          </a:p>
          <a:p>
            <a:pPr algn="just"/>
            <a:r>
              <a:rPr lang="sk-SK" sz="1200" dirty="0">
                <a:solidFill>
                  <a:srgbClr val="002060"/>
                </a:solidFill>
              </a:rPr>
              <a:t> </a:t>
            </a:r>
          </a:p>
        </p:txBody>
      </p:sp>
      <p:sp>
        <p:nvSpPr>
          <p:cNvPr id="12" name="BlokTextu 11"/>
          <p:cNvSpPr txBox="1"/>
          <p:nvPr/>
        </p:nvSpPr>
        <p:spPr>
          <a:xfrm>
            <a:off x="578105" y="2511179"/>
            <a:ext cx="2374669"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Je ako horčičné zrnko. Keď ho sejú do zeme, je najmenšie zo všetkých semien na zemi,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4, 31</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563851" y="4369643"/>
            <a:ext cx="2374669"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V ten deň, keď sa zvečerilo, im povedal: „Prejdime na druhý breh.“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4, 35 </a:t>
            </a:r>
            <a:r>
              <a:rPr lang="sk-SK" sz="1200" i="1" dirty="0" err="1" smtClean="0">
                <a:solidFill>
                  <a:srgbClr val="8A4500"/>
                </a:solidFill>
                <a:latin typeface="Franklin Gothic Medium Cond" panose="020B0606030402020204" pitchFamily="34" charset="0"/>
              </a:rPr>
              <a:t>nn</a:t>
            </a:r>
            <a:r>
              <a:rPr lang="sk-SK" sz="1200" i="1" dirty="0" smtClean="0">
                <a:solidFill>
                  <a:srgbClr val="8A4500"/>
                </a:solidFill>
                <a:latin typeface="Franklin Gothic Medium Cond" panose="020B0606030402020204" pitchFamily="34" charset="0"/>
              </a:rPr>
              <a:t>.</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85279" y="68824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1572578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5695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5482" y="3535756"/>
            <a:ext cx="1981589" cy="280510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4</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05548" y="3201542"/>
            <a:ext cx="239642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802" y="538177"/>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938851" y="2436692"/>
            <a:ext cx="5269334" cy="3600986"/>
          </a:xfrm>
          <a:prstGeom prst="rect">
            <a:avLst/>
          </a:prstGeom>
        </p:spPr>
        <p:txBody>
          <a:bodyPr wrap="square">
            <a:spAutoFit/>
          </a:bodyPr>
          <a:lstStyle/>
          <a:p>
            <a:pPr lvl="0" algn="just"/>
            <a:r>
              <a:rPr lang="sk-SK" sz="1200" dirty="0" smtClean="0">
                <a:solidFill>
                  <a:srgbClr val="002060"/>
                </a:solidFill>
              </a:rPr>
              <a:t>Zobudili </a:t>
            </a:r>
            <a:r>
              <a:rPr lang="sk-SK" sz="1200" dirty="0">
                <a:solidFill>
                  <a:srgbClr val="002060"/>
                </a:solidFill>
              </a:rPr>
              <a:t>ho. </a:t>
            </a:r>
            <a:r>
              <a:rPr lang="sk-SK" sz="1200" i="1" dirty="0">
                <a:solidFill>
                  <a:srgbClr val="002060"/>
                </a:solidFill>
              </a:rPr>
              <a:t>„Prebuď sa, Pane, prečo spíš?“</a:t>
            </a:r>
            <a:r>
              <a:rPr lang="sk-SK" sz="1200" dirty="0">
                <a:solidFill>
                  <a:srgbClr val="002060"/>
                </a:solidFill>
              </a:rPr>
              <a:t> (Ž 44,24), volá žalmista. Nespí Pán. Spí naša viera, dôvera, nádej a v konečnom dôsledku aj láska. Príklad toho, ako sa zachovať, keď je loďka nášho života zmietaná nepriaznivými okolnosťami, nám zanechala sv. Terezka. Keď sa ona dostala do problémov vnútornej krízy, tiež sa jej zdalo, že Ježiš v loďke jej života spí. Ale Terezka sa rozhodla pre dôveru. Ježiš spí, ale ona ho budiť nebude. Vie, že vo svojej božskej </a:t>
            </a:r>
            <a:r>
              <a:rPr lang="sk-SK" sz="1200" dirty="0" err="1">
                <a:solidFill>
                  <a:srgbClr val="002060"/>
                </a:solidFill>
              </a:rPr>
              <a:t>vševedúcnosti</a:t>
            </a:r>
            <a:r>
              <a:rPr lang="sk-SK" sz="1200" dirty="0">
                <a:solidFill>
                  <a:srgbClr val="002060"/>
                </a:solidFill>
              </a:rPr>
              <a:t> vie o jej problémoch a jeho láska ju nenechá padnúť. Ako východisko z týchto ťažkostí nachádza jedno slovo: odovzdanosť. Vyspievala to v jednej básni: „Žiť z Lásky, čakať odovzdane v loďke vratkej, keď Ježiš odpočíva... Neboj sa, ja ťa nezobudím, Pane, pokojne vyčkám ... nádej sa splní jedného dňa v spáse.“ </a:t>
            </a:r>
          </a:p>
          <a:p>
            <a:pPr algn="just"/>
            <a:r>
              <a:rPr lang="sk-SK" sz="1200" dirty="0">
                <a:solidFill>
                  <a:srgbClr val="002060"/>
                </a:solidFill>
              </a:rPr>
              <a:t> </a:t>
            </a:r>
            <a:endParaRPr lang="sk-SK" sz="1200" dirty="0" smtClean="0">
              <a:solidFill>
                <a:srgbClr val="002060"/>
              </a:solidFill>
            </a:endParaRPr>
          </a:p>
          <a:p>
            <a:pPr algn="just"/>
            <a:endParaRPr lang="sk-SK" sz="1200" dirty="0">
              <a:solidFill>
                <a:srgbClr val="002060"/>
              </a:solidFill>
            </a:endParaRPr>
          </a:p>
          <a:p>
            <a:pPr algn="just"/>
            <a:r>
              <a:rPr lang="sk-SK" sz="1200" dirty="0" smtClean="0">
                <a:solidFill>
                  <a:srgbClr val="002060"/>
                </a:solidFill>
              </a:rPr>
              <a:t>Apoštoli </a:t>
            </a:r>
            <a:r>
              <a:rPr lang="sk-SK" sz="1200" dirty="0">
                <a:solidFill>
                  <a:srgbClr val="002060"/>
                </a:solidFill>
              </a:rPr>
              <a:t>už žili s Ježišom, počúvali ho, videli ho robiť veľké veci, a predsa ho podcenili. Nezišlo im na um, že sa jeho moc môže prejaviť aj v tejto búrke. Hoci je s nami Ježiš prítomný v dejinách Cirkvi už </a:t>
            </a:r>
            <a:r>
              <a:rPr lang="sk-SK" sz="1200" dirty="0" smtClean="0">
                <a:solidFill>
                  <a:srgbClr val="002060"/>
                </a:solidFill>
              </a:rPr>
              <a:t>20. </a:t>
            </a:r>
            <a:r>
              <a:rPr lang="sk-SK" sz="1200" dirty="0">
                <a:solidFill>
                  <a:srgbClr val="002060"/>
                </a:solidFill>
              </a:rPr>
              <a:t>storočí, podobne ako apoštoli aj my podceňujeme jeho moc. Nedôverujeme mu, že dokáže utíšiť búrku nášho života, či búrku vo svete alebo v Cirkvi. Apoštoli toho o Ježišovi zatiaľ až tak veľa nevedeli, ale o nás to neplatí. Naša dôvera má byť pevnejšia, než dôvera učeníkov na jazere.</a:t>
            </a:r>
            <a:endParaRPr lang="sk-SK" sz="1200" dirty="0" smtClean="0">
              <a:solidFill>
                <a:srgbClr val="002060"/>
              </a:solidFill>
            </a:endParaRPr>
          </a:p>
          <a:p>
            <a:pPr algn="just"/>
            <a:r>
              <a:rPr lang="sk-SK" sz="1200" dirty="0">
                <a:solidFill>
                  <a:srgbClr val="002060"/>
                </a:solidFill>
              </a:rPr>
              <a:t> </a:t>
            </a:r>
          </a:p>
        </p:txBody>
      </p:sp>
      <p:sp>
        <p:nvSpPr>
          <p:cNvPr id="12" name="BlokTextu 11"/>
          <p:cNvSpPr txBox="1"/>
          <p:nvPr/>
        </p:nvSpPr>
        <p:spPr>
          <a:xfrm>
            <a:off x="578105" y="2511179"/>
            <a:ext cx="2374669"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On bol v zadnej časti lode a  spal na poduške. Zobudili ho a povedali mu: „Učiteľ, nedbáš o to, že hynieme?“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4, 38</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571144" y="4771202"/>
            <a:ext cx="2374669"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Zmocnil sa ich veľký strach, a jeden druhému hovorili: „Čo myslíš, kto je to, že ho i vietor, i more poslúchajú!“</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4, 41</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85279" y="68824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3358625666"/>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1651</TotalTime>
  <Words>902</Words>
  <Application>Microsoft Office PowerPoint</Application>
  <PresentationFormat>Prezentácia na obrazovke (4:3)</PresentationFormat>
  <Paragraphs>337</Paragraphs>
  <Slides>12</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12</vt:i4>
      </vt:variant>
    </vt:vector>
  </HeadingPairs>
  <TitlesOfParts>
    <vt:vector size="20"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91</cp:revision>
  <dcterms:created xsi:type="dcterms:W3CDTF">2017-11-24T08:58:06Z</dcterms:created>
  <dcterms:modified xsi:type="dcterms:W3CDTF">2018-04-27T12:07:22Z</dcterms:modified>
</cp:coreProperties>
</file>