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5" r:id="rId3"/>
    <p:sldId id="273" r:id="rId4"/>
    <p:sldId id="266" r:id="rId5"/>
    <p:sldId id="274" r:id="rId6"/>
    <p:sldId id="275" r:id="rId7"/>
    <p:sldId id="262" r:id="rId8"/>
    <p:sldId id="267" r:id="rId9"/>
    <p:sldId id="268" r:id="rId10"/>
    <p:sldId id="271" r:id="rId11"/>
    <p:sldId id="272" r:id="rId1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a Šipošová" initials="MŠ" lastIdx="0" clrIdx="0">
    <p:extLst>
      <p:ext uri="{19B8F6BF-5375-455C-9EA6-DF929625EA0E}">
        <p15:presenceInfo xmlns:p15="http://schemas.microsoft.com/office/powerpoint/2012/main" userId="76aa0ac95723d09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F3540D"/>
    <a:srgbClr val="FCFCFC"/>
    <a:srgbClr val="8A4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4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244" y="-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27. 4. 2018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62731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27. 4. 2018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84060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27. 4. 2018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32828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27. 4. 2018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49261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27. 4. 2018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03672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27. 4. 2018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24739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27. 4. 2018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6165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27. 4. 2018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73115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27. 4. 2018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90928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27. 4. 2018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03326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27. 4. 2018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83557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2A8C9-30F7-4C69-9ED8-A4E476BA70BB}" type="datetimeFigureOut">
              <a:rPr lang="sk-SK" smtClean="0"/>
              <a:t>27. 4. 2018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51153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743" y="3429000"/>
            <a:ext cx="2109077" cy="29855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>
                <a:solidFill>
                  <a:srgbClr val="F3540D"/>
                </a:solidFill>
                <a:latin typeface="Bodoni MT Condensed" panose="02070606080606020203" pitchFamily="18" charset="0"/>
              </a:rPr>
              <a:t>3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750545" y="3094948"/>
            <a:ext cx="2289484" cy="3416320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1790700" y="1395466"/>
            <a:ext cx="63881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k-SK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sk-SK" sz="1400" dirty="0" smtClean="0">
              <a:solidFill>
                <a:srgbClr val="8A4500"/>
              </a:solidFill>
              <a:effectLst/>
              <a:ea typeface="Times New Roman" panose="02020603050405020304" pitchFamily="18" charset="0"/>
            </a:endParaRPr>
          </a:p>
          <a:p>
            <a:r>
              <a:rPr lang="sk-SK" sz="1400" b="1" dirty="0" smtClean="0"/>
              <a:t>                </a:t>
            </a:r>
            <a:r>
              <a:rPr lang="sk-SK" sz="1400" b="1" dirty="0" smtClean="0">
                <a:solidFill>
                  <a:srgbClr val="663300"/>
                </a:solidFill>
              </a:rPr>
              <a:t>1</a:t>
            </a:r>
            <a:r>
              <a:rPr lang="sk-SK" sz="1400" b="1" dirty="0">
                <a:solidFill>
                  <a:srgbClr val="663300"/>
                </a:solidFill>
              </a:rPr>
              <a:t>. Vyber správnu odpoveď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b="1" dirty="0">
                <a:solidFill>
                  <a:srgbClr val="663300"/>
                </a:solidFill>
              </a:rPr>
              <a:t> 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b="1" dirty="0">
                <a:solidFill>
                  <a:srgbClr val="663300"/>
                </a:solidFill>
              </a:rPr>
              <a:t>Na čo Ježiš ustanovil Dvanástich?</a:t>
            </a:r>
          </a:p>
          <a:p>
            <a:r>
              <a:rPr lang="sk-SK" sz="1400" dirty="0">
                <a:solidFill>
                  <a:srgbClr val="663300"/>
                </a:solidFill>
              </a:rPr>
              <a:t>A/ aby boli s ním</a:t>
            </a:r>
          </a:p>
          <a:p>
            <a:r>
              <a:rPr lang="sk-SK" sz="1400" dirty="0">
                <a:solidFill>
                  <a:srgbClr val="663300"/>
                </a:solidFill>
              </a:rPr>
              <a:t>B/ aby ich posielal kázať</a:t>
            </a:r>
          </a:p>
          <a:p>
            <a:r>
              <a:rPr lang="sk-SK" sz="1400" dirty="0">
                <a:solidFill>
                  <a:srgbClr val="663300"/>
                </a:solidFill>
              </a:rPr>
              <a:t>C/ aby ich posielal vyháňať zlých  duchov </a:t>
            </a:r>
          </a:p>
          <a:p>
            <a:r>
              <a:rPr lang="sk-SK" sz="1400" dirty="0">
                <a:solidFill>
                  <a:srgbClr val="663300"/>
                </a:solidFill>
              </a:rPr>
              <a:t> </a:t>
            </a:r>
          </a:p>
          <a:p>
            <a:r>
              <a:rPr lang="sk-SK" sz="1400" b="1" dirty="0">
                <a:solidFill>
                  <a:srgbClr val="663300"/>
                </a:solidFill>
              </a:rPr>
              <a:t>Bratom Jakubovi a Jánovi dal meno „</a:t>
            </a:r>
            <a:r>
              <a:rPr lang="sk-SK" sz="1400" b="1" dirty="0" err="1">
                <a:solidFill>
                  <a:srgbClr val="663300"/>
                </a:solidFill>
              </a:rPr>
              <a:t>Boanerges</a:t>
            </a:r>
            <a:r>
              <a:rPr lang="sk-SK" sz="1400" b="1" dirty="0">
                <a:solidFill>
                  <a:srgbClr val="663300"/>
                </a:solidFill>
              </a:rPr>
              <a:t>“- prečo alebo čo to znamená:</a:t>
            </a:r>
          </a:p>
          <a:p>
            <a:r>
              <a:rPr lang="sk-SK" sz="1400" dirty="0">
                <a:solidFill>
                  <a:srgbClr val="663300"/>
                </a:solidFill>
              </a:rPr>
              <a:t>A/ </a:t>
            </a:r>
            <a:r>
              <a:rPr lang="sk-SK" sz="1400" dirty="0" err="1">
                <a:solidFill>
                  <a:srgbClr val="663300"/>
                </a:solidFill>
              </a:rPr>
              <a:t>bené</a:t>
            </a:r>
            <a:r>
              <a:rPr lang="sk-SK" sz="1400" dirty="0">
                <a:solidFill>
                  <a:srgbClr val="663300"/>
                </a:solidFill>
              </a:rPr>
              <a:t> </a:t>
            </a:r>
            <a:r>
              <a:rPr lang="sk-SK" sz="1400" dirty="0" err="1">
                <a:solidFill>
                  <a:srgbClr val="663300"/>
                </a:solidFill>
              </a:rPr>
              <a:t>regeš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663300"/>
                </a:solidFill>
              </a:rPr>
              <a:t>B/ synovia hromu</a:t>
            </a:r>
          </a:p>
          <a:p>
            <a:r>
              <a:rPr lang="sk-SK" sz="1400" dirty="0">
                <a:solidFill>
                  <a:srgbClr val="663300"/>
                </a:solidFill>
              </a:rPr>
              <a:t>C/ pre vznetlivú </a:t>
            </a:r>
            <a:r>
              <a:rPr lang="sk-SK" sz="1400" dirty="0" smtClean="0">
                <a:solidFill>
                  <a:srgbClr val="663300"/>
                </a:solidFill>
              </a:rPr>
              <a:t>povahu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663300"/>
                </a:solidFill>
              </a:rPr>
              <a:t> </a:t>
            </a:r>
          </a:p>
          <a:p>
            <a:r>
              <a:rPr lang="sk-SK" sz="1400" b="1" dirty="0" smtClean="0">
                <a:solidFill>
                  <a:srgbClr val="663300"/>
                </a:solidFill>
              </a:rPr>
              <a:t>Kto </a:t>
            </a:r>
            <a:r>
              <a:rPr lang="sk-SK" sz="1400" b="1" dirty="0">
                <a:solidFill>
                  <a:srgbClr val="663300"/>
                </a:solidFill>
              </a:rPr>
              <a:t>sú </a:t>
            </a:r>
            <a:r>
              <a:rPr lang="sk-SK" sz="1400" b="1" dirty="0" err="1">
                <a:solidFill>
                  <a:srgbClr val="663300"/>
                </a:solidFill>
              </a:rPr>
              <a:t>herodiáni</a:t>
            </a:r>
            <a:r>
              <a:rPr lang="sk-SK" sz="1400" b="1" dirty="0">
                <a:solidFill>
                  <a:srgbClr val="663300"/>
                </a:solidFill>
              </a:rPr>
              <a:t>?</a:t>
            </a:r>
          </a:p>
          <a:p>
            <a:r>
              <a:rPr lang="sk-SK" sz="1400" dirty="0">
                <a:solidFill>
                  <a:srgbClr val="663300"/>
                </a:solidFill>
              </a:rPr>
              <a:t>A/ horlivci za </a:t>
            </a:r>
            <a:r>
              <a:rPr lang="sk-SK" sz="1400" dirty="0" err="1">
                <a:solidFill>
                  <a:srgbClr val="663300"/>
                </a:solidFill>
              </a:rPr>
              <a:t>tetrarchu</a:t>
            </a:r>
            <a:r>
              <a:rPr lang="sk-SK" sz="1400" dirty="0">
                <a:solidFill>
                  <a:srgbClr val="663300"/>
                </a:solidFill>
              </a:rPr>
              <a:t> </a:t>
            </a:r>
            <a:r>
              <a:rPr lang="sk-SK" sz="1400" dirty="0" err="1">
                <a:solidFill>
                  <a:srgbClr val="663300"/>
                </a:solidFill>
              </a:rPr>
              <a:t>Itúrei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663300"/>
                </a:solidFill>
              </a:rPr>
              <a:t>B/ horlivci za Herodesa </a:t>
            </a:r>
            <a:r>
              <a:rPr lang="sk-SK" sz="1400" dirty="0" err="1">
                <a:solidFill>
                  <a:srgbClr val="663300"/>
                </a:solidFill>
              </a:rPr>
              <a:t>Antipasa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663300"/>
                </a:solidFill>
              </a:rPr>
              <a:t>C/ horlivci za </a:t>
            </a:r>
            <a:r>
              <a:rPr lang="sk-SK" sz="1400" dirty="0" err="1">
                <a:solidFill>
                  <a:srgbClr val="663300"/>
                </a:solidFill>
              </a:rPr>
              <a:t>tetrarchu</a:t>
            </a:r>
            <a:r>
              <a:rPr lang="sk-SK" sz="1400" dirty="0">
                <a:solidFill>
                  <a:srgbClr val="663300"/>
                </a:solidFill>
              </a:rPr>
              <a:t> Galiley</a:t>
            </a:r>
          </a:p>
          <a:p>
            <a:endParaRPr lang="sk-SK" sz="1400" dirty="0">
              <a:solidFill>
                <a:srgbClr val="8A4500"/>
              </a:solidFill>
              <a:effectLst/>
              <a:ea typeface="Times New Roman" panose="02020603050405020304" pitchFamily="18" charset="0"/>
            </a:endParaRPr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800" y="553977"/>
            <a:ext cx="2476500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ĺžnik 1"/>
          <p:cNvSpPr/>
          <p:nvPr/>
        </p:nvSpPr>
        <p:spPr>
          <a:xfrm>
            <a:off x="3348261" y="682872"/>
            <a:ext cx="22188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k-SK" b="1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</a:t>
            </a:r>
            <a:r>
              <a:rPr lang="sk-SK" b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2018</a:t>
            </a:r>
            <a:endParaRPr lang="sk-SK" b="1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0" name="BlokTextu 9"/>
          <p:cNvSpPr txBox="1"/>
          <p:nvPr/>
        </p:nvSpPr>
        <p:spPr>
          <a:xfrm>
            <a:off x="2951079" y="156759"/>
            <a:ext cx="2948436" cy="307777"/>
          </a:xfrm>
          <a:prstGeom prst="rect">
            <a:avLst/>
          </a:prstGeom>
          <a:solidFill>
            <a:schemeClr val="bg1">
              <a:alpha val="27000"/>
            </a:schemeClr>
          </a:solidFill>
        </p:spPr>
        <p:txBody>
          <a:bodyPr wrap="none" rtlCol="0">
            <a:spAutoFit/>
          </a:bodyPr>
          <a:lstStyle/>
          <a:p>
            <a:r>
              <a:rPr lang="sk-SK" sz="1400" dirty="0" smtClean="0">
                <a:solidFill>
                  <a:srgbClr val="002060"/>
                </a:solidFill>
              </a:rPr>
              <a:t>Biblická súťaž Bratislavskej arcidiecézy</a:t>
            </a:r>
            <a:endParaRPr lang="sk-SK" sz="1400" dirty="0">
              <a:solidFill>
                <a:srgbClr val="002060"/>
              </a:solidFill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5373505" y="2478403"/>
            <a:ext cx="1633781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663300"/>
                </a:solidFill>
              </a:rPr>
              <a:t>A, B, C; </a:t>
            </a:r>
            <a:r>
              <a:rPr lang="sk-SK" sz="1400" b="1" dirty="0" err="1">
                <a:solidFill>
                  <a:srgbClr val="663300"/>
                </a:solidFill>
              </a:rPr>
              <a:t>Mk</a:t>
            </a:r>
            <a:r>
              <a:rPr lang="sk-SK" sz="1400" b="1" dirty="0">
                <a:solidFill>
                  <a:srgbClr val="663300"/>
                </a:solidFill>
              </a:rPr>
              <a:t> 3, 14-15</a:t>
            </a:r>
            <a:endParaRPr lang="sk-SK" sz="1400" dirty="0">
              <a:solidFill>
                <a:srgbClr val="663300"/>
              </a:solidFill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5037131" y="3673012"/>
            <a:ext cx="1970155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663300"/>
                </a:solidFill>
              </a:rPr>
              <a:t>A, B, C; pozn. k </a:t>
            </a:r>
            <a:r>
              <a:rPr lang="sk-SK" sz="1400" b="1" dirty="0" err="1">
                <a:solidFill>
                  <a:srgbClr val="663300"/>
                </a:solidFill>
              </a:rPr>
              <a:t>Mk</a:t>
            </a:r>
            <a:r>
              <a:rPr lang="sk-SK" sz="1400" b="1" dirty="0">
                <a:solidFill>
                  <a:srgbClr val="663300"/>
                </a:solidFill>
              </a:rPr>
              <a:t> 3, 17</a:t>
            </a:r>
            <a:endParaRPr lang="sk-SK" sz="1400" dirty="0">
              <a:solidFill>
                <a:srgbClr val="663300"/>
              </a:solidFill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5326248" y="4873413"/>
            <a:ext cx="1681038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663300"/>
                </a:solidFill>
              </a:rPr>
              <a:t>B, C; pozn. k </a:t>
            </a:r>
            <a:r>
              <a:rPr lang="sk-SK" sz="1400" b="1" dirty="0" err="1">
                <a:solidFill>
                  <a:srgbClr val="663300"/>
                </a:solidFill>
              </a:rPr>
              <a:t>Mk</a:t>
            </a:r>
            <a:r>
              <a:rPr lang="sk-SK" sz="1400" b="1" dirty="0">
                <a:solidFill>
                  <a:srgbClr val="663300"/>
                </a:solidFill>
              </a:rPr>
              <a:t> 3, 6</a:t>
            </a:r>
            <a:endParaRPr lang="sk-SK" sz="1400" dirty="0">
              <a:solidFill>
                <a:srgbClr val="66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066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6328"/>
            <a:ext cx="964580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125" y="3523310"/>
            <a:ext cx="2053534" cy="29069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>
                <a:solidFill>
                  <a:srgbClr val="F3540D"/>
                </a:solidFill>
                <a:latin typeface="Bodoni MT Condensed" panose="02070606080606020203" pitchFamily="18" charset="0"/>
              </a:rPr>
              <a:t>3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6025310" y="3342672"/>
            <a:ext cx="2416163" cy="3139321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0492" y="586771"/>
            <a:ext cx="2404818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1413164" y="1159383"/>
            <a:ext cx="6679606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Myšlienky </a:t>
            </a:r>
            <a:r>
              <a:rPr lang="sk-SK" sz="2400" b="1" dirty="0">
                <a:solidFill>
                  <a:srgbClr val="F3540D"/>
                </a:solidFill>
                <a:latin typeface="Bodoni MT Condensed" panose="02070606080606020203" pitchFamily="18" charset="0"/>
              </a:rPr>
              <a:t>cirkevných otcov: </a:t>
            </a:r>
            <a:endParaRPr lang="sk-SK" sz="2400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endParaRPr lang="sk-SK" sz="1400" b="1" u="sng" dirty="0" smtClean="0"/>
          </a:p>
          <a:p>
            <a:pPr lvl="0"/>
            <a:endParaRPr lang="sk-SK" sz="1400" b="1" u="sng" dirty="0"/>
          </a:p>
          <a:p>
            <a:pPr algn="just"/>
            <a:r>
              <a:rPr lang="sk-SK" sz="1200" dirty="0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Peter </a:t>
            </a:r>
            <a:r>
              <a:rPr lang="sk-SK" sz="1200" dirty="0" err="1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Chryzológ</a:t>
            </a:r>
            <a:r>
              <a:rPr lang="sk-SK" sz="1200" dirty="0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 </a:t>
            </a:r>
            <a:r>
              <a:rPr lang="sk-SK" sz="1200" dirty="0" smtClean="0">
                <a:solidFill>
                  <a:srgbClr val="002060"/>
                </a:solidFill>
              </a:rPr>
              <a:t>- </a:t>
            </a:r>
            <a:r>
              <a:rPr lang="sk-SK" sz="1200" dirty="0">
                <a:solidFill>
                  <a:srgbClr val="002060"/>
                </a:solidFill>
              </a:rPr>
              <a:t>V ochrnutom človeku treba vidieť všetkých ľudí. Ruka ochrnula pre vinu svedomia viac ako pre slabosť tela. V raji sa ruka natiahla k stromu poznania dobra a zla. Ozdravenie ruky je možné len v Kristovi. Len on ozdravuje </a:t>
            </a:r>
            <a:r>
              <a:rPr lang="sk-SK" sz="1200" dirty="0" smtClean="0">
                <a:solidFill>
                  <a:srgbClr val="002060"/>
                </a:solidFill>
              </a:rPr>
              <a:t>slabosť </a:t>
            </a:r>
            <a:r>
              <a:rPr lang="sk-SK" sz="1200" dirty="0">
                <a:solidFill>
                  <a:srgbClr val="002060"/>
                </a:solidFill>
              </a:rPr>
              <a:t>našej ochrnutej ruky, keď je pokropená jeho krvou na strome </a:t>
            </a:r>
            <a:r>
              <a:rPr lang="sk-SK" sz="1200" dirty="0" smtClean="0">
                <a:solidFill>
                  <a:srgbClr val="002060"/>
                </a:solidFill>
              </a:rPr>
              <a:t>kríža Ježiš </a:t>
            </a:r>
            <a:r>
              <a:rPr lang="sk-SK" sz="1200" dirty="0">
                <a:solidFill>
                  <a:srgbClr val="002060"/>
                </a:solidFill>
              </a:rPr>
              <a:t>sa sám ochrnutého človeka nedotýka, aby si Židia nemysleli, že dotykom porušuje príkaz o sobotnom zanechaní práce. Ježiš uprednostní slová, lebo Boh v sobotu hovoriť nezakázal. Takto bola chromá ruka uzdravená, no neboli uzdravené chromé mysle Židov, ktorí ho chceli </a:t>
            </a:r>
            <a:r>
              <a:rPr lang="sk-SK" sz="1200" dirty="0" smtClean="0">
                <a:solidFill>
                  <a:srgbClr val="002060"/>
                </a:solidFill>
              </a:rPr>
              <a:t>zahubiť.</a:t>
            </a:r>
          </a:p>
          <a:p>
            <a:pPr algn="just"/>
            <a:r>
              <a:rPr lang="sk-SK" sz="1200" dirty="0" err="1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Origenes</a:t>
            </a:r>
            <a:r>
              <a:rPr lang="sk-SK" sz="1200" dirty="0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 </a:t>
            </a:r>
            <a:r>
              <a:rPr lang="sk-SK" sz="1200" dirty="0" smtClean="0">
                <a:solidFill>
                  <a:srgbClr val="002060"/>
                </a:solidFill>
              </a:rPr>
              <a:t>- Ježiša </a:t>
            </a:r>
            <a:r>
              <a:rPr lang="sk-SK" sz="1200" dirty="0">
                <a:solidFill>
                  <a:srgbClr val="002060"/>
                </a:solidFill>
              </a:rPr>
              <a:t>sa máme dotýkať vierou. Je to lepšie, ako dotýkať sa ho rukou, bez toho, aby človek mal v sebe vieru.</a:t>
            </a:r>
          </a:p>
          <a:p>
            <a:pPr lvl="0" algn="just"/>
            <a:r>
              <a:rPr lang="sk-SK" sz="1200" dirty="0" smtClean="0">
                <a:solidFill>
                  <a:srgbClr val="002060"/>
                </a:solidFill>
              </a:rPr>
              <a:t>- Meno </a:t>
            </a:r>
            <a:r>
              <a:rPr lang="sk-SK" sz="1200" dirty="0">
                <a:solidFill>
                  <a:srgbClr val="002060"/>
                </a:solidFill>
              </a:rPr>
              <a:t>je skrátené vyjadrenie kvalít nejakej osoby. Boh mení kvalitu človeka, keď </a:t>
            </a:r>
            <a:r>
              <a:rPr lang="sk-SK" sz="1200" dirty="0" err="1">
                <a:solidFill>
                  <a:srgbClr val="002060"/>
                </a:solidFill>
              </a:rPr>
              <a:t>Abrama</a:t>
            </a:r>
            <a:r>
              <a:rPr lang="sk-SK" sz="1200" dirty="0">
                <a:solidFill>
                  <a:srgbClr val="002060"/>
                </a:solidFill>
              </a:rPr>
              <a:t> nazýva Abrahámom. Ďalej, meno </a:t>
            </a:r>
            <a:r>
              <a:rPr lang="sk-SK" sz="1200" dirty="0" err="1">
                <a:solidFill>
                  <a:srgbClr val="002060"/>
                </a:solidFill>
              </a:rPr>
              <a:t>Šavla</a:t>
            </a:r>
            <a:r>
              <a:rPr lang="sk-SK" sz="1200" dirty="0">
                <a:solidFill>
                  <a:srgbClr val="002060"/>
                </a:solidFill>
              </a:rPr>
              <a:t>, prenasledovateľa Krista, bolo zmenené na Pavol. Šimonovi mení meno na Peter. To všetko svedčí o meniteľnosti človeka. Boh však, ktorý je nemenný, nosí stále to isté meno: „Ten, ktorý je“.</a:t>
            </a:r>
          </a:p>
          <a:p>
            <a:pPr marL="171450" indent="-171450" algn="just">
              <a:buFontTx/>
              <a:buChar char="-"/>
            </a:pPr>
            <a:r>
              <a:rPr lang="sk-SK" sz="1200" dirty="0" smtClean="0">
                <a:solidFill>
                  <a:srgbClr val="002060"/>
                </a:solidFill>
              </a:rPr>
              <a:t>Duch </a:t>
            </a:r>
            <a:r>
              <a:rPr lang="sk-SK" sz="1200" dirty="0">
                <a:solidFill>
                  <a:srgbClr val="002060"/>
                </a:solidFill>
              </a:rPr>
              <a:t>prebýva v tých, ktorí žijú z viery. Ale tí, ktorí sú považovaní za hodných účasti na daroch </a:t>
            </a:r>
            <a:r>
              <a:rPr lang="sk-SK" sz="1200" dirty="0" smtClean="0">
                <a:solidFill>
                  <a:srgbClr val="002060"/>
                </a:solidFill>
              </a:rPr>
              <a:t>Ducha</a:t>
            </a:r>
          </a:p>
          <a:p>
            <a:pPr algn="just"/>
            <a:r>
              <a:rPr lang="sk-SK" sz="1200" dirty="0" smtClean="0">
                <a:solidFill>
                  <a:srgbClr val="002060"/>
                </a:solidFill>
              </a:rPr>
              <a:t>Svätého </a:t>
            </a:r>
            <a:r>
              <a:rPr lang="sk-SK" sz="1200" dirty="0">
                <a:solidFill>
                  <a:srgbClr val="002060"/>
                </a:solidFill>
              </a:rPr>
              <a:t>a neskôr sa obrátili proti nemu, sa definitívne a rozhodne obrátili chrbtom k milosti. To sú tí, ktorí sa rúhajú Duchu </a:t>
            </a:r>
            <a:r>
              <a:rPr lang="sk-SK" sz="1200" dirty="0" smtClean="0">
                <a:solidFill>
                  <a:srgbClr val="002060"/>
                </a:solidFill>
              </a:rPr>
              <a:t>Svätému.</a:t>
            </a:r>
          </a:p>
          <a:p>
            <a:pPr lvl="0" algn="just"/>
            <a:r>
              <a:rPr lang="sk-SK" sz="1200" dirty="0"/>
              <a:t> </a:t>
            </a:r>
            <a:r>
              <a:rPr lang="sk-SK" sz="1200" dirty="0" err="1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Novacián</a:t>
            </a:r>
            <a:r>
              <a:rPr lang="sk-SK" sz="1200" dirty="0" smtClean="0"/>
              <a:t> </a:t>
            </a:r>
            <a:r>
              <a:rPr lang="sk-SK" sz="1200" dirty="0" smtClean="0">
                <a:solidFill>
                  <a:srgbClr val="002060"/>
                </a:solidFill>
              </a:rPr>
              <a:t>- Pohŕdať </a:t>
            </a:r>
            <a:r>
              <a:rPr lang="sk-SK" sz="1200" dirty="0">
                <a:solidFill>
                  <a:srgbClr val="002060"/>
                </a:solidFill>
              </a:rPr>
              <a:t>Duchom Svätým znamená protirečiť základu viery a kresťanského života, pretože Duch je svedectvom o </a:t>
            </a:r>
            <a:r>
              <a:rPr lang="sk-SK" sz="1200" dirty="0" smtClean="0">
                <a:solidFill>
                  <a:srgbClr val="002060"/>
                </a:solidFill>
              </a:rPr>
              <a:t>Kristovi.</a:t>
            </a:r>
            <a:endParaRPr lang="sk-SK" sz="1200" dirty="0">
              <a:solidFill>
                <a:srgbClr val="002060"/>
              </a:solidFill>
            </a:endParaRPr>
          </a:p>
          <a:p>
            <a:pPr algn="just"/>
            <a:r>
              <a:rPr lang="sk-SK" sz="1200" dirty="0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Augustín</a:t>
            </a:r>
            <a:r>
              <a:rPr lang="sk-SK" sz="1200" dirty="0" smtClean="0">
                <a:solidFill>
                  <a:srgbClr val="002060"/>
                </a:solidFill>
              </a:rPr>
              <a:t> - Ježiš </a:t>
            </a:r>
            <a:r>
              <a:rPr lang="sk-SK" sz="1200" dirty="0">
                <a:solidFill>
                  <a:srgbClr val="002060"/>
                </a:solidFill>
              </a:rPr>
              <a:t>nás učí pripísať väčšiu dôležitosť našej duchovnej rodine, nie telesnej. Naučil nás ľudí považovať za blahoslavených nie preto, že sú v príbuzenstve so svätými osobami, ale pretože sa poslušnosťou, vierou a napodobňovaním Učiteľa podrobia Božej vôli svojím učením a skutkami. Presne ako Mária, ktorá bola blahoslavená, lebo počala telo Krista, ale bola o to blaženejšia, že prijala vieru v Krista. Poznáme niektorých z Ježišovej rodiny, ktorí v neho neuverili (por. aj </a:t>
            </a:r>
            <a:r>
              <a:rPr lang="sk-SK" sz="1200" dirty="0" err="1">
                <a:solidFill>
                  <a:srgbClr val="002060"/>
                </a:solidFill>
              </a:rPr>
              <a:t>Jn</a:t>
            </a:r>
            <a:r>
              <a:rPr lang="sk-SK" sz="1200" dirty="0">
                <a:solidFill>
                  <a:srgbClr val="002060"/>
                </a:solidFill>
              </a:rPr>
              <a:t> 7,4). Čo im osožilo príbuzenstvo? Podobne pre Máriu by jej materstvo nemalo hodnotu, keby nenosila Krista v </a:t>
            </a:r>
            <a:r>
              <a:rPr lang="sk-SK" sz="1200" dirty="0" smtClean="0">
                <a:solidFill>
                  <a:srgbClr val="002060"/>
                </a:solidFill>
              </a:rPr>
              <a:t>srdci.</a:t>
            </a:r>
            <a:r>
              <a:rPr lang="sk-SK" sz="1400" dirty="0">
                <a:solidFill>
                  <a:srgbClr val="002060"/>
                </a:solidFill>
              </a:rPr>
              <a:t> </a:t>
            </a:r>
          </a:p>
          <a:p>
            <a:pPr algn="just">
              <a:lnSpc>
                <a:spcPct val="150000"/>
              </a:lnSpc>
            </a:pPr>
            <a:endParaRPr lang="sk-SK" sz="1400" b="1" dirty="0" smtClean="0">
              <a:solidFill>
                <a:srgbClr val="002060"/>
              </a:solidFill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3882480" y="712794"/>
            <a:ext cx="19960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2018</a:t>
            </a:r>
          </a:p>
        </p:txBody>
      </p:sp>
    </p:spTree>
    <p:extLst>
      <p:ext uri="{BB962C8B-B14F-4D97-AF65-F5344CB8AC3E}">
        <p14:creationId xmlns:p14="http://schemas.microsoft.com/office/powerpoint/2010/main" val="254444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743" y="3531638"/>
            <a:ext cx="2018961" cy="28580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>
                <a:solidFill>
                  <a:srgbClr val="F3540D"/>
                </a:solidFill>
                <a:latin typeface="Bodoni MT Condensed" panose="02070606080606020203" pitchFamily="18" charset="0"/>
              </a:rPr>
              <a:t>3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598834" y="3390982"/>
            <a:ext cx="2444106" cy="3139321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9591" y="535909"/>
            <a:ext cx="2404818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bdĺžnik 2"/>
          <p:cNvSpPr/>
          <p:nvPr/>
        </p:nvSpPr>
        <p:spPr>
          <a:xfrm>
            <a:off x="2211774" y="2279726"/>
            <a:ext cx="495356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sk-SK" sz="1200" b="1" dirty="0">
                <a:solidFill>
                  <a:srgbClr val="002060"/>
                </a:solidFill>
              </a:rPr>
              <a:t>Uzdravenie v sobotu:</a:t>
            </a:r>
            <a:r>
              <a:rPr lang="sk-SK" sz="1200" dirty="0">
                <a:solidFill>
                  <a:srgbClr val="002060"/>
                </a:solidFill>
              </a:rPr>
              <a:t> KKC 574, 591, 1859, </a:t>
            </a:r>
            <a:r>
              <a:rPr lang="sk-SK" sz="1200" dirty="0" smtClean="0">
                <a:solidFill>
                  <a:srgbClr val="002060"/>
                </a:solidFill>
              </a:rPr>
              <a:t>2173</a:t>
            </a:r>
          </a:p>
          <a:p>
            <a:pPr lvl="0"/>
            <a:endParaRPr lang="sk-SK" sz="1200" dirty="0">
              <a:solidFill>
                <a:srgbClr val="002060"/>
              </a:solidFill>
            </a:endParaRPr>
          </a:p>
          <a:p>
            <a:pPr lvl="0"/>
            <a:r>
              <a:rPr lang="sk-SK" sz="1200" b="1" dirty="0">
                <a:solidFill>
                  <a:srgbClr val="002060"/>
                </a:solidFill>
              </a:rPr>
              <a:t>Uzdravenie pri mori: </a:t>
            </a:r>
            <a:r>
              <a:rPr lang="sk-SK" sz="1200" dirty="0">
                <a:solidFill>
                  <a:srgbClr val="002060"/>
                </a:solidFill>
              </a:rPr>
              <a:t>KKC </a:t>
            </a:r>
            <a:r>
              <a:rPr lang="sk-SK" sz="1200" dirty="0" smtClean="0">
                <a:solidFill>
                  <a:srgbClr val="002060"/>
                </a:solidFill>
              </a:rPr>
              <a:t>1504</a:t>
            </a:r>
          </a:p>
          <a:p>
            <a:pPr lvl="0"/>
            <a:r>
              <a:rPr lang="sk-SK" sz="1200" dirty="0" smtClean="0">
                <a:solidFill>
                  <a:srgbClr val="002060"/>
                </a:solidFill>
              </a:rPr>
              <a:t> </a:t>
            </a:r>
            <a:endParaRPr lang="sk-SK" sz="1200" dirty="0">
              <a:solidFill>
                <a:srgbClr val="002060"/>
              </a:solidFill>
            </a:endParaRPr>
          </a:p>
          <a:p>
            <a:pPr lvl="0"/>
            <a:r>
              <a:rPr lang="sk-SK" sz="1200" b="1" dirty="0">
                <a:solidFill>
                  <a:srgbClr val="002060"/>
                </a:solidFill>
              </a:rPr>
              <a:t>Ustanovenie Dvanástich: </a:t>
            </a:r>
            <a:r>
              <a:rPr lang="sk-SK" sz="1200" dirty="0">
                <a:solidFill>
                  <a:srgbClr val="002060"/>
                </a:solidFill>
              </a:rPr>
              <a:t>KKC 551-552, 765, 787, 857-860, </a:t>
            </a:r>
            <a:r>
              <a:rPr lang="sk-SK" sz="1200" dirty="0" smtClean="0">
                <a:solidFill>
                  <a:srgbClr val="002060"/>
                </a:solidFill>
              </a:rPr>
              <a:t>1577</a:t>
            </a:r>
          </a:p>
          <a:p>
            <a:pPr lvl="0"/>
            <a:endParaRPr lang="sk-SK" sz="1200" dirty="0">
              <a:solidFill>
                <a:srgbClr val="002060"/>
              </a:solidFill>
            </a:endParaRPr>
          </a:p>
          <a:p>
            <a:pPr lvl="0"/>
            <a:r>
              <a:rPr lang="sk-SK" sz="1200" b="1" dirty="0">
                <a:solidFill>
                  <a:srgbClr val="002060"/>
                </a:solidFill>
              </a:rPr>
              <a:t>Zlomyseľnosť zákonníkov: </a:t>
            </a:r>
            <a:r>
              <a:rPr lang="sk-SK" sz="1200" dirty="0">
                <a:solidFill>
                  <a:srgbClr val="002060"/>
                </a:solidFill>
              </a:rPr>
              <a:t>KKC 517, 539, 547-550, </a:t>
            </a:r>
            <a:r>
              <a:rPr lang="sk-SK" sz="1200" dirty="0" smtClean="0">
                <a:solidFill>
                  <a:srgbClr val="002060"/>
                </a:solidFill>
              </a:rPr>
              <a:t>574</a:t>
            </a:r>
          </a:p>
          <a:p>
            <a:pPr lvl="0"/>
            <a:endParaRPr lang="sk-SK" sz="1200" dirty="0">
              <a:solidFill>
                <a:srgbClr val="002060"/>
              </a:solidFill>
            </a:endParaRPr>
          </a:p>
          <a:p>
            <a:pPr lvl="0"/>
            <a:r>
              <a:rPr lang="sk-SK" sz="1200" b="1" dirty="0">
                <a:solidFill>
                  <a:srgbClr val="002060"/>
                </a:solidFill>
              </a:rPr>
              <a:t>Hriech proti Duchu Svätému: </a:t>
            </a:r>
            <a:r>
              <a:rPr lang="sk-SK" sz="1200" dirty="0">
                <a:solidFill>
                  <a:srgbClr val="002060"/>
                </a:solidFill>
              </a:rPr>
              <a:t>KKC </a:t>
            </a:r>
            <a:r>
              <a:rPr lang="sk-SK" sz="1200" dirty="0" smtClean="0">
                <a:solidFill>
                  <a:srgbClr val="002060"/>
                </a:solidFill>
              </a:rPr>
              <a:t>1864</a:t>
            </a:r>
          </a:p>
          <a:p>
            <a:pPr lvl="0"/>
            <a:endParaRPr lang="sk-SK" sz="1200" dirty="0">
              <a:solidFill>
                <a:srgbClr val="002060"/>
              </a:solidFill>
            </a:endParaRPr>
          </a:p>
          <a:p>
            <a:r>
              <a:rPr lang="sk-SK" sz="1200" b="1" dirty="0">
                <a:solidFill>
                  <a:srgbClr val="002060"/>
                </a:solidFill>
              </a:rPr>
              <a:t>Ježiš a jeho rodina: </a:t>
            </a:r>
            <a:r>
              <a:rPr lang="sk-SK" sz="1200" dirty="0">
                <a:solidFill>
                  <a:srgbClr val="002060"/>
                </a:solidFill>
              </a:rPr>
              <a:t>KKC 499-501, 506</a:t>
            </a:r>
          </a:p>
        </p:txBody>
      </p:sp>
      <p:sp>
        <p:nvSpPr>
          <p:cNvPr id="11" name="BlokTextu 10"/>
          <p:cNvSpPr txBox="1"/>
          <p:nvPr/>
        </p:nvSpPr>
        <p:spPr>
          <a:xfrm>
            <a:off x="3076243" y="682367"/>
            <a:ext cx="29915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2018</a:t>
            </a:r>
          </a:p>
          <a:p>
            <a:pPr algn="ctr"/>
            <a:endParaRPr lang="sk-SK" sz="1600" b="1" dirty="0" smtClean="0">
              <a:solidFill>
                <a:srgbClr val="002060"/>
              </a:solidFill>
              <a:latin typeface="Bodoni MT Condensed" panose="02070606080606020203" pitchFamily="18" charset="0"/>
            </a:endParaRPr>
          </a:p>
          <a:p>
            <a:pPr algn="ctr"/>
            <a:endParaRPr lang="sk-SK" sz="1600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Božie  slovo v  </a:t>
            </a:r>
            <a:r>
              <a:rPr lang="sk-SK" sz="2400" b="1" dirty="0" err="1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ucení</a:t>
            </a:r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  Cirkvi</a:t>
            </a:r>
            <a:endParaRPr lang="sk-SK" sz="2400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0" name="BlokTextu 9"/>
          <p:cNvSpPr txBox="1"/>
          <p:nvPr/>
        </p:nvSpPr>
        <p:spPr>
          <a:xfrm>
            <a:off x="4753168" y="1381278"/>
            <a:ext cx="29527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600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ˇ</a:t>
            </a:r>
            <a:endParaRPr lang="sk-SK" sz="2600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1978662" y="5264703"/>
            <a:ext cx="5186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Božie slovo s aplikáciou do dnešných dní pripravuje </a:t>
            </a:r>
            <a:r>
              <a:rPr lang="sk-SK" dirty="0" err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d.p</a:t>
            </a:r>
            <a:r>
              <a:rPr lang="sk-SK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. Mgr. Andrej </a:t>
            </a:r>
            <a:r>
              <a:rPr lang="sk-SK" dirty="0" err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Šottník</a:t>
            </a:r>
            <a:r>
              <a:rPr lang="sk-SK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. </a:t>
            </a:r>
            <a:endParaRPr lang="sk-SK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69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18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441" y="3646448"/>
            <a:ext cx="2032518" cy="28772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>
                <a:solidFill>
                  <a:srgbClr val="F3540D"/>
                </a:solidFill>
                <a:latin typeface="Bodoni MT Condensed" panose="02070606080606020203" pitchFamily="18" charset="0"/>
              </a:rPr>
              <a:t>3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879229" y="3429000"/>
            <a:ext cx="2084730" cy="3139321"/>
          </a:xfrm>
          <a:prstGeom prst="rect">
            <a:avLst/>
          </a:prstGeom>
          <a:solidFill>
            <a:schemeClr val="bg1">
              <a:alpha val="91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1753921" y="1743930"/>
            <a:ext cx="604569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k-SK" sz="1400" b="1" dirty="0" smtClean="0">
                <a:solidFill>
                  <a:srgbClr val="663300"/>
                </a:solidFill>
              </a:rPr>
              <a:t>2</a:t>
            </a:r>
            <a:r>
              <a:rPr lang="sk-SK" sz="1400" b="1" dirty="0">
                <a:solidFill>
                  <a:srgbClr val="663300"/>
                </a:solidFill>
              </a:rPr>
              <a:t>. Odpovedz na otázky</a:t>
            </a:r>
            <a:endParaRPr lang="sk-SK" sz="1400" dirty="0">
              <a:solidFill>
                <a:srgbClr val="663300"/>
              </a:solidFill>
            </a:endParaRPr>
          </a:p>
          <a:p>
            <a:pPr algn="just"/>
            <a:r>
              <a:rPr lang="sk-SK" sz="800" dirty="0">
                <a:solidFill>
                  <a:srgbClr val="663300"/>
                </a:solidFill>
              </a:rPr>
              <a:t> </a:t>
            </a:r>
          </a:p>
          <a:p>
            <a:pPr algn="just"/>
            <a:r>
              <a:rPr lang="sk-SK" sz="1400" dirty="0">
                <a:solidFill>
                  <a:srgbClr val="663300"/>
                </a:solidFill>
              </a:rPr>
              <a:t>Kto je Ježišova matka, bratia a sestry</a:t>
            </a:r>
            <a:r>
              <a:rPr lang="sk-SK" sz="1400" dirty="0" smtClean="0">
                <a:solidFill>
                  <a:srgbClr val="663300"/>
                </a:solidFill>
              </a:rPr>
              <a:t>?</a:t>
            </a:r>
          </a:p>
          <a:p>
            <a:pPr algn="just"/>
            <a:endParaRPr lang="sk-SK" sz="1400" dirty="0">
              <a:solidFill>
                <a:srgbClr val="663300"/>
              </a:solidFill>
            </a:endParaRPr>
          </a:p>
          <a:p>
            <a:pPr algn="just"/>
            <a:r>
              <a:rPr lang="sk-SK" sz="1400" dirty="0">
                <a:solidFill>
                  <a:srgbClr val="663300"/>
                </a:solidFill>
              </a:rPr>
              <a:t> </a:t>
            </a:r>
          </a:p>
          <a:p>
            <a:pPr algn="just"/>
            <a:endParaRPr lang="sk-SK" sz="1400" dirty="0" smtClean="0">
              <a:solidFill>
                <a:srgbClr val="663300"/>
              </a:solidFill>
            </a:endParaRPr>
          </a:p>
          <a:p>
            <a:pPr algn="just"/>
            <a:r>
              <a:rPr lang="sk-SK" sz="1400" dirty="0" smtClean="0">
                <a:solidFill>
                  <a:srgbClr val="663300"/>
                </a:solidFill>
              </a:rPr>
              <a:t>Ježiš </a:t>
            </a:r>
            <a:r>
              <a:rPr lang="sk-SK" sz="1400" dirty="0">
                <a:solidFill>
                  <a:srgbClr val="663300"/>
                </a:solidFill>
              </a:rPr>
              <a:t>dáva prednosť duchovnému </a:t>
            </a:r>
            <a:r>
              <a:rPr lang="sk-SK" sz="1400" dirty="0" err="1">
                <a:solidFill>
                  <a:srgbClr val="663300"/>
                </a:solidFill>
              </a:rPr>
              <a:t>pokrvenstvu</a:t>
            </a:r>
            <a:r>
              <a:rPr lang="sk-SK" sz="1400" dirty="0">
                <a:solidFill>
                  <a:srgbClr val="663300"/>
                </a:solidFill>
              </a:rPr>
              <a:t> pred telesným. Prečo tu Mária zaujíma prvé miesto</a:t>
            </a:r>
            <a:r>
              <a:rPr lang="sk-SK" sz="1400" dirty="0" smtClean="0">
                <a:solidFill>
                  <a:srgbClr val="663300"/>
                </a:solidFill>
              </a:rPr>
              <a:t>?</a:t>
            </a:r>
          </a:p>
          <a:p>
            <a:pPr algn="just"/>
            <a:endParaRPr lang="sk-SK" sz="1400" dirty="0">
              <a:solidFill>
                <a:srgbClr val="663300"/>
              </a:solidFill>
            </a:endParaRPr>
          </a:p>
          <a:p>
            <a:pPr algn="just"/>
            <a:endParaRPr lang="sk-SK" sz="1400" dirty="0">
              <a:solidFill>
                <a:srgbClr val="663300"/>
              </a:solidFill>
            </a:endParaRPr>
          </a:p>
          <a:p>
            <a:pPr algn="just"/>
            <a:endParaRPr lang="sk-SK" sz="1400" dirty="0" smtClean="0">
              <a:solidFill>
                <a:srgbClr val="663300"/>
              </a:solidFill>
            </a:endParaRPr>
          </a:p>
          <a:p>
            <a:pPr algn="just"/>
            <a:r>
              <a:rPr lang="sk-SK" sz="1400" dirty="0" smtClean="0">
                <a:solidFill>
                  <a:srgbClr val="663300"/>
                </a:solidFill>
              </a:rPr>
              <a:t>Evanjelium </a:t>
            </a:r>
            <a:r>
              <a:rPr lang="sk-SK" sz="1400" dirty="0">
                <a:solidFill>
                  <a:srgbClr val="663300"/>
                </a:solidFill>
              </a:rPr>
              <a:t>svätého Marka v tretej kapitole spomína dve Ježišove emócie. Nájdi ich a vysvetli, čo ich vyvolalo</a:t>
            </a:r>
            <a:r>
              <a:rPr lang="sk-SK" sz="1400" dirty="0" smtClean="0">
                <a:solidFill>
                  <a:srgbClr val="663300"/>
                </a:solidFill>
              </a:rPr>
              <a:t>.</a:t>
            </a:r>
          </a:p>
          <a:p>
            <a:pPr algn="just"/>
            <a:endParaRPr lang="sk-SK" sz="1400" dirty="0">
              <a:solidFill>
                <a:srgbClr val="663300"/>
              </a:solidFill>
            </a:endParaRPr>
          </a:p>
          <a:p>
            <a:pPr algn="just"/>
            <a:r>
              <a:rPr lang="sk-SK" sz="1400" b="1" dirty="0">
                <a:solidFill>
                  <a:srgbClr val="663300"/>
                </a:solidFill>
              </a:rPr>
              <a:t> </a:t>
            </a:r>
            <a:endParaRPr lang="sk-SK" sz="1400" dirty="0">
              <a:solidFill>
                <a:srgbClr val="663300"/>
              </a:solidFill>
            </a:endParaRPr>
          </a:p>
          <a:p>
            <a:pPr algn="just"/>
            <a:r>
              <a:rPr lang="sk-SK" sz="1400" dirty="0" smtClean="0">
                <a:solidFill>
                  <a:srgbClr val="663300"/>
                </a:solidFill>
              </a:rPr>
              <a:t>Ježiš </a:t>
            </a:r>
            <a:r>
              <a:rPr lang="sk-SK" sz="1400" dirty="0">
                <a:solidFill>
                  <a:srgbClr val="663300"/>
                </a:solidFill>
              </a:rPr>
              <a:t>nám svojim životom a dielom zjavil nekonečné Božie milosrdenstvo. A predsa spomína nemožnosť odpustenia hriechu proti Duchu Svätému – vysvetli prečo.</a:t>
            </a:r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53977"/>
            <a:ext cx="2528315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BlokTextu 9"/>
          <p:cNvSpPr txBox="1"/>
          <p:nvPr/>
        </p:nvSpPr>
        <p:spPr>
          <a:xfrm>
            <a:off x="3342215" y="667678"/>
            <a:ext cx="2218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</a:t>
            </a:r>
            <a:r>
              <a:rPr lang="sk-SK" b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VŠETKÝCH 2018</a:t>
            </a:r>
            <a:endParaRPr lang="sk-SK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2" name="BlokTextu 1"/>
          <p:cNvSpPr txBox="1"/>
          <p:nvPr/>
        </p:nvSpPr>
        <p:spPr>
          <a:xfrm>
            <a:off x="2409743" y="1294801"/>
            <a:ext cx="184731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endParaRPr lang="sk-SK" sz="1400" dirty="0"/>
          </a:p>
        </p:txBody>
      </p:sp>
      <p:sp>
        <p:nvSpPr>
          <p:cNvPr id="11" name="Obdĺžnik 10"/>
          <p:cNvSpPr/>
          <p:nvPr/>
        </p:nvSpPr>
        <p:spPr>
          <a:xfrm>
            <a:off x="1828305" y="2386325"/>
            <a:ext cx="5893729" cy="523220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663300"/>
                </a:solidFill>
              </a:rPr>
              <a:t> - bratanci a sesternice, </a:t>
            </a:r>
            <a:r>
              <a:rPr lang="sk-SK" sz="1400" b="1" dirty="0" smtClean="0">
                <a:solidFill>
                  <a:srgbClr val="663300"/>
                </a:solidFill>
              </a:rPr>
              <a:t>blízki </a:t>
            </a:r>
            <a:r>
              <a:rPr lang="sk-SK" sz="1400" b="1" dirty="0">
                <a:solidFill>
                  <a:srgbClr val="663300"/>
                </a:solidFill>
              </a:rPr>
              <a:t>príbuzní; pozn. k </a:t>
            </a:r>
            <a:r>
              <a:rPr lang="sk-SK" sz="1400" b="1" dirty="0" err="1">
                <a:solidFill>
                  <a:srgbClr val="663300"/>
                </a:solidFill>
              </a:rPr>
              <a:t>Mk</a:t>
            </a:r>
            <a:r>
              <a:rPr lang="sk-SK" sz="1400" b="1" dirty="0">
                <a:solidFill>
                  <a:srgbClr val="663300"/>
                </a:solidFill>
              </a:rPr>
              <a:t> 3, 31 – pozn. </a:t>
            </a:r>
            <a:r>
              <a:rPr lang="sk-SK" sz="1400" b="1" dirty="0" err="1">
                <a:solidFill>
                  <a:srgbClr val="663300"/>
                </a:solidFill>
              </a:rPr>
              <a:t>Mt</a:t>
            </a:r>
            <a:r>
              <a:rPr lang="sk-SK" sz="1400" b="1" dirty="0">
                <a:solidFill>
                  <a:srgbClr val="663300"/>
                </a:solidFill>
              </a:rPr>
              <a:t> 12,46-50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b="1" dirty="0">
                <a:solidFill>
                  <a:srgbClr val="663300"/>
                </a:solidFill>
              </a:rPr>
              <a:t> - kto plní Božiu vôľu; </a:t>
            </a:r>
            <a:r>
              <a:rPr lang="sk-SK" sz="1400" b="1" dirty="0" err="1">
                <a:solidFill>
                  <a:srgbClr val="663300"/>
                </a:solidFill>
              </a:rPr>
              <a:t>Mk</a:t>
            </a:r>
            <a:r>
              <a:rPr lang="sk-SK" sz="1400" b="1" dirty="0">
                <a:solidFill>
                  <a:srgbClr val="663300"/>
                </a:solidFill>
              </a:rPr>
              <a:t> 3, 35</a:t>
            </a:r>
            <a:endParaRPr lang="sk-SK" sz="1400" dirty="0">
              <a:solidFill>
                <a:srgbClr val="663300"/>
              </a:solidFill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1828305" y="3535912"/>
            <a:ext cx="4966744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663300"/>
                </a:solidFill>
              </a:rPr>
              <a:t> </a:t>
            </a:r>
            <a:r>
              <a:rPr lang="sk-SK" sz="1400" b="1" dirty="0">
                <a:solidFill>
                  <a:srgbClr val="663300"/>
                </a:solidFill>
              </a:rPr>
              <a:t>vo všetkom plnila Božiu vôľu; pozn. k </a:t>
            </a:r>
            <a:r>
              <a:rPr lang="sk-SK" sz="1400" b="1" dirty="0" err="1">
                <a:solidFill>
                  <a:srgbClr val="663300"/>
                </a:solidFill>
              </a:rPr>
              <a:t>Mk</a:t>
            </a:r>
            <a:r>
              <a:rPr lang="sk-SK" sz="1400" b="1" dirty="0">
                <a:solidFill>
                  <a:srgbClr val="663300"/>
                </a:solidFill>
              </a:rPr>
              <a:t> 3, 31 (pozn. </a:t>
            </a:r>
            <a:r>
              <a:rPr lang="sk-SK" sz="1400" b="1" dirty="0" err="1">
                <a:solidFill>
                  <a:srgbClr val="663300"/>
                </a:solidFill>
              </a:rPr>
              <a:t>Mt</a:t>
            </a:r>
            <a:r>
              <a:rPr lang="sk-SK" sz="1400" b="1" dirty="0">
                <a:solidFill>
                  <a:srgbClr val="663300"/>
                </a:solidFill>
              </a:rPr>
              <a:t> 12, 50</a:t>
            </a:r>
            <a:r>
              <a:rPr lang="sk-SK" sz="1400" dirty="0">
                <a:solidFill>
                  <a:srgbClr val="663300"/>
                </a:solidFill>
              </a:rPr>
              <a:t>)</a:t>
            </a:r>
            <a:endParaRPr lang="sk-SK" sz="1400" dirty="0">
              <a:solidFill>
                <a:srgbClr val="663300"/>
              </a:solidFill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1828305" y="4500802"/>
            <a:ext cx="5630837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663300"/>
                </a:solidFill>
              </a:rPr>
              <a:t> Ježišov hnev a zármutok – boli vyvolané zaslepenosťou ich srdca; </a:t>
            </a:r>
            <a:r>
              <a:rPr lang="sk-SK" sz="1400" b="1" dirty="0" err="1">
                <a:solidFill>
                  <a:srgbClr val="663300"/>
                </a:solidFill>
              </a:rPr>
              <a:t>Mk</a:t>
            </a:r>
            <a:r>
              <a:rPr lang="sk-SK" sz="1400" b="1" dirty="0">
                <a:solidFill>
                  <a:srgbClr val="663300"/>
                </a:solidFill>
              </a:rPr>
              <a:t> 3, 5</a:t>
            </a:r>
            <a:endParaRPr lang="sk-SK" sz="1400" dirty="0">
              <a:solidFill>
                <a:srgbClr val="663300"/>
              </a:solidFill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1828305" y="5564939"/>
            <a:ext cx="5971315" cy="95410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663300"/>
                </a:solidFill>
              </a:rPr>
              <a:t>Kto tvrdošijne odporuje Božej pravde, nakoniec Boha úplne znenávidí. </a:t>
            </a:r>
            <a:endParaRPr lang="sk-SK" sz="1400" b="1" dirty="0" smtClean="0">
              <a:solidFill>
                <a:srgbClr val="663300"/>
              </a:solidFill>
            </a:endParaRPr>
          </a:p>
          <a:p>
            <a:r>
              <a:rPr lang="sk-SK" sz="1400" b="1" dirty="0" smtClean="0">
                <a:solidFill>
                  <a:srgbClr val="663300"/>
                </a:solidFill>
              </a:rPr>
              <a:t>Na </a:t>
            </a:r>
            <a:r>
              <a:rPr lang="sk-SK" sz="1400" b="1" dirty="0">
                <a:solidFill>
                  <a:srgbClr val="663300"/>
                </a:solidFill>
              </a:rPr>
              <a:t>odpustenie hriechov sa vyžaduje kajúce zmýšľanie, no </a:t>
            </a:r>
            <a:r>
              <a:rPr lang="sk-SK" sz="1400" b="1" dirty="0" err="1">
                <a:solidFill>
                  <a:srgbClr val="663300"/>
                </a:solidFill>
              </a:rPr>
              <a:t>zatvrdlivý</a:t>
            </a:r>
            <a:r>
              <a:rPr lang="sk-SK" sz="1400" b="1" dirty="0">
                <a:solidFill>
                  <a:srgbClr val="663300"/>
                </a:solidFill>
              </a:rPr>
              <a:t> človek </a:t>
            </a:r>
            <a:endParaRPr lang="sk-SK" sz="1400" b="1" dirty="0" smtClean="0">
              <a:solidFill>
                <a:srgbClr val="663300"/>
              </a:solidFill>
            </a:endParaRPr>
          </a:p>
          <a:p>
            <a:r>
              <a:rPr lang="sk-SK" sz="1400" b="1" dirty="0" smtClean="0">
                <a:solidFill>
                  <a:srgbClr val="663300"/>
                </a:solidFill>
              </a:rPr>
              <a:t>práve </a:t>
            </a:r>
            <a:r>
              <a:rPr lang="sk-SK" sz="1400" b="1" dirty="0">
                <a:solidFill>
                  <a:srgbClr val="663300"/>
                </a:solidFill>
              </a:rPr>
              <a:t>to odopiera Bohu, a preto mu Boh nemôže odpustiť ani na tomto svete, </a:t>
            </a:r>
            <a:endParaRPr lang="sk-SK" sz="1400" b="1" dirty="0" smtClean="0">
              <a:solidFill>
                <a:srgbClr val="663300"/>
              </a:solidFill>
            </a:endParaRPr>
          </a:p>
          <a:p>
            <a:r>
              <a:rPr lang="sk-SK" sz="1400" b="1" dirty="0" smtClean="0">
                <a:solidFill>
                  <a:srgbClr val="663300"/>
                </a:solidFill>
              </a:rPr>
              <a:t>ani </a:t>
            </a:r>
            <a:r>
              <a:rPr lang="sk-SK" sz="1400" b="1" dirty="0">
                <a:solidFill>
                  <a:srgbClr val="663300"/>
                </a:solidFill>
              </a:rPr>
              <a:t>v budúcom živote; pozn. k </a:t>
            </a:r>
            <a:r>
              <a:rPr lang="sk-SK" sz="1400" b="1" dirty="0" err="1">
                <a:solidFill>
                  <a:srgbClr val="663300"/>
                </a:solidFill>
              </a:rPr>
              <a:t>Mk</a:t>
            </a:r>
            <a:r>
              <a:rPr lang="sk-SK" sz="1400" b="1" dirty="0">
                <a:solidFill>
                  <a:srgbClr val="663300"/>
                </a:solidFill>
              </a:rPr>
              <a:t> 3, 29 (pozn. k </a:t>
            </a:r>
            <a:r>
              <a:rPr lang="sk-SK" sz="1400" b="1" dirty="0" err="1">
                <a:solidFill>
                  <a:srgbClr val="663300"/>
                </a:solidFill>
              </a:rPr>
              <a:t>Mt</a:t>
            </a:r>
            <a:r>
              <a:rPr lang="sk-SK" sz="1400" b="1" dirty="0">
                <a:solidFill>
                  <a:srgbClr val="663300"/>
                </a:solidFill>
              </a:rPr>
              <a:t> 12, 32)</a:t>
            </a:r>
            <a:endParaRPr lang="sk-SK" sz="1400" dirty="0">
              <a:solidFill>
                <a:srgbClr val="66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73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026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441" y="3646448"/>
            <a:ext cx="2032518" cy="28772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3.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931441" y="3492500"/>
            <a:ext cx="2084730" cy="3139321"/>
          </a:xfrm>
          <a:prstGeom prst="rect">
            <a:avLst/>
          </a:prstGeom>
          <a:solidFill>
            <a:schemeClr val="bg1">
              <a:alpha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53977"/>
            <a:ext cx="2528315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BlokTextu 9"/>
          <p:cNvSpPr txBox="1"/>
          <p:nvPr/>
        </p:nvSpPr>
        <p:spPr>
          <a:xfrm>
            <a:off x="3342215" y="667678"/>
            <a:ext cx="2218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</a:t>
            </a:r>
            <a:r>
              <a:rPr lang="sk-SK" b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VŠETKÝCH 2018</a:t>
            </a:r>
            <a:endParaRPr lang="sk-SK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2" name="BlokTextu 1"/>
          <p:cNvSpPr txBox="1"/>
          <p:nvPr/>
        </p:nvSpPr>
        <p:spPr>
          <a:xfrm>
            <a:off x="2409743" y="1294801"/>
            <a:ext cx="184731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endParaRPr lang="sk-SK" sz="1400" dirty="0"/>
          </a:p>
        </p:txBody>
      </p:sp>
      <p:sp>
        <p:nvSpPr>
          <p:cNvPr id="13" name="Obdĺžnik 12"/>
          <p:cNvSpPr/>
          <p:nvPr/>
        </p:nvSpPr>
        <p:spPr>
          <a:xfrm>
            <a:off x="2409743" y="1421979"/>
            <a:ext cx="5410344" cy="44812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400" b="1" dirty="0">
                <a:solidFill>
                  <a:srgbClr val="663300"/>
                </a:solidFill>
                <a:ea typeface="Calibri" panose="020F0502020204030204" pitchFamily="34" charset="0"/>
              </a:rPr>
              <a:t>3. Vyber a usporiadaj mená apoštolov, ako ich uvádza svätý evanjelista Marek. Každé meno má svoj kód, stačí zapísať kód mena apoštola do tabuľky.</a:t>
            </a:r>
            <a:endParaRPr lang="sk-SK" sz="1400" dirty="0">
              <a:solidFill>
                <a:srgbClr val="663300"/>
              </a:solidFill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000" dirty="0">
                <a:solidFill>
                  <a:srgbClr val="663300"/>
                </a:solidFill>
                <a:ea typeface="Calibri" panose="020F0502020204030204" pitchFamily="34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N - Tomáša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A - Lukáša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D - Matúša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R - Bartolomeja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E - Mateja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M - Šimona, ktorému dal meno Peter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O - Ondreja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S - Filipa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H - Judáša </a:t>
            </a:r>
            <a:r>
              <a:rPr lang="sk-SK" sz="1200" dirty="0" err="1">
                <a:solidFill>
                  <a:srgbClr val="663300"/>
                </a:solidFill>
                <a:ea typeface="Calibri" panose="020F0502020204030204" pitchFamily="34" charset="0"/>
              </a:rPr>
              <a:t>Iškariotského</a:t>
            </a:r>
            <a:endParaRPr lang="sk-SK" sz="1200" dirty="0">
              <a:solidFill>
                <a:srgbClr val="663300"/>
              </a:solidFill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C - Pavla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O - Šimona </a:t>
            </a:r>
            <a:r>
              <a:rPr lang="sk-SK" sz="1200" dirty="0" err="1">
                <a:solidFill>
                  <a:srgbClr val="663300"/>
                </a:solidFill>
                <a:ea typeface="Calibri" panose="020F0502020204030204" pitchFamily="34" charset="0"/>
              </a:rPr>
              <a:t>Kananejského</a:t>
            </a: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 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B - Tadeáša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I - Jakuba </a:t>
            </a:r>
            <a:r>
              <a:rPr lang="sk-SK" sz="1200" dirty="0" err="1">
                <a:solidFill>
                  <a:srgbClr val="663300"/>
                </a:solidFill>
                <a:ea typeface="Calibri" panose="020F0502020204030204" pitchFamily="34" charset="0"/>
              </a:rPr>
              <a:t>Zebedejovho</a:t>
            </a: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K- Šimona Horlivca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L - Jakubovho brata Jána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Ý - Jakuba </a:t>
            </a:r>
            <a:r>
              <a:rPr lang="sk-SK" sz="1200" dirty="0" err="1">
                <a:solidFill>
                  <a:srgbClr val="663300"/>
                </a:solidFill>
                <a:ea typeface="Calibri" panose="020F0502020204030204" pitchFamily="34" charset="0"/>
              </a:rPr>
              <a:t>Alfejovho</a:t>
            </a: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 </a:t>
            </a:r>
            <a:endParaRPr lang="sk-SK" sz="1200" dirty="0">
              <a:solidFill>
                <a:srgbClr val="663300"/>
              </a:solidFill>
              <a:effectLst/>
              <a:ea typeface="Calibri" panose="020F0502020204030204" pitchFamily="34" charset="0"/>
            </a:endParaRPr>
          </a:p>
        </p:txBody>
      </p:sp>
      <p:graphicFrame>
        <p:nvGraphicFramePr>
          <p:cNvPr id="16" name="Tabuľk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7286951"/>
              </p:ext>
            </p:extLst>
          </p:nvPr>
        </p:nvGraphicFramePr>
        <p:xfrm>
          <a:off x="2409743" y="6023245"/>
          <a:ext cx="5183505" cy="3803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1800"/>
                <a:gridCol w="432435"/>
                <a:gridCol w="432435"/>
                <a:gridCol w="432435"/>
                <a:gridCol w="432435"/>
                <a:gridCol w="432435"/>
                <a:gridCol w="431165"/>
                <a:gridCol w="431165"/>
                <a:gridCol w="431800"/>
                <a:gridCol w="431800"/>
                <a:gridCol w="430530"/>
                <a:gridCol w="433070"/>
              </a:tblGrid>
              <a:tr h="3803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solidFill>
                            <a:srgbClr val="663300"/>
                          </a:solidFill>
                          <a:effectLst/>
                        </a:rPr>
                        <a:t> </a:t>
                      </a:r>
                      <a:r>
                        <a:rPr lang="sk-SK" sz="1600" b="1" dirty="0" smtClean="0">
                          <a:solidFill>
                            <a:srgbClr val="663300"/>
                          </a:solidFill>
                          <a:effectLst/>
                        </a:rPr>
                        <a:t>M</a:t>
                      </a:r>
                      <a:endParaRPr lang="sk-SK" sz="1600" b="1" dirty="0">
                        <a:solidFill>
                          <a:srgbClr val="66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solidFill>
                            <a:srgbClr val="663300"/>
                          </a:solidFill>
                          <a:effectLst/>
                        </a:rPr>
                        <a:t> </a:t>
                      </a:r>
                      <a:r>
                        <a:rPr lang="sk-SK" sz="1600" b="1" dirty="0" smtClean="0">
                          <a:solidFill>
                            <a:srgbClr val="663300"/>
                          </a:solidFill>
                          <a:effectLst/>
                        </a:rPr>
                        <a:t>I</a:t>
                      </a:r>
                      <a:endParaRPr lang="sk-SK" sz="1600" b="1" dirty="0">
                        <a:solidFill>
                          <a:srgbClr val="66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solidFill>
                            <a:srgbClr val="663300"/>
                          </a:solidFill>
                          <a:effectLst/>
                        </a:rPr>
                        <a:t> </a:t>
                      </a:r>
                      <a:r>
                        <a:rPr lang="sk-SK" sz="1600" b="1" dirty="0" smtClean="0">
                          <a:solidFill>
                            <a:srgbClr val="663300"/>
                          </a:solidFill>
                          <a:effectLst/>
                        </a:rPr>
                        <a:t>L</a:t>
                      </a:r>
                      <a:endParaRPr lang="sk-SK" sz="1600" b="1" dirty="0">
                        <a:solidFill>
                          <a:srgbClr val="66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solidFill>
                            <a:srgbClr val="663300"/>
                          </a:solidFill>
                          <a:effectLst/>
                        </a:rPr>
                        <a:t> </a:t>
                      </a:r>
                      <a:r>
                        <a:rPr lang="sk-SK" sz="1600" b="1" dirty="0" smtClean="0">
                          <a:solidFill>
                            <a:srgbClr val="663300"/>
                          </a:solidFill>
                          <a:effectLst/>
                        </a:rPr>
                        <a:t>O</a:t>
                      </a:r>
                      <a:endParaRPr lang="sk-SK" sz="1600" b="1" dirty="0">
                        <a:solidFill>
                          <a:srgbClr val="66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solidFill>
                            <a:srgbClr val="663300"/>
                          </a:solidFill>
                          <a:effectLst/>
                        </a:rPr>
                        <a:t> </a:t>
                      </a:r>
                      <a:r>
                        <a:rPr lang="sk-SK" sz="1600" b="1" dirty="0" smtClean="0">
                          <a:solidFill>
                            <a:srgbClr val="663300"/>
                          </a:solidFill>
                          <a:effectLst/>
                        </a:rPr>
                        <a:t>S</a:t>
                      </a:r>
                      <a:endParaRPr lang="sk-SK" sz="1600" b="1" dirty="0">
                        <a:solidFill>
                          <a:srgbClr val="66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solidFill>
                            <a:srgbClr val="663300"/>
                          </a:solidFill>
                          <a:effectLst/>
                        </a:rPr>
                        <a:t> </a:t>
                      </a:r>
                      <a:r>
                        <a:rPr lang="sk-SK" sz="1600" b="1" dirty="0" smtClean="0">
                          <a:solidFill>
                            <a:srgbClr val="663300"/>
                          </a:solidFill>
                          <a:effectLst/>
                        </a:rPr>
                        <a:t>R</a:t>
                      </a:r>
                      <a:endParaRPr lang="sk-SK" sz="1600" b="1" dirty="0">
                        <a:solidFill>
                          <a:srgbClr val="66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solidFill>
                            <a:srgbClr val="663300"/>
                          </a:solidFill>
                          <a:effectLst/>
                        </a:rPr>
                        <a:t> </a:t>
                      </a:r>
                      <a:r>
                        <a:rPr lang="sk-SK" sz="1600" b="1" dirty="0" smtClean="0">
                          <a:solidFill>
                            <a:srgbClr val="663300"/>
                          </a:solidFill>
                          <a:effectLst/>
                        </a:rPr>
                        <a:t>D</a:t>
                      </a:r>
                      <a:endParaRPr lang="sk-SK" sz="1600" b="1" dirty="0">
                        <a:solidFill>
                          <a:srgbClr val="66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solidFill>
                            <a:srgbClr val="663300"/>
                          </a:solidFill>
                          <a:effectLst/>
                        </a:rPr>
                        <a:t> </a:t>
                      </a:r>
                      <a:r>
                        <a:rPr lang="sk-SK" sz="1600" b="1" dirty="0" smtClean="0">
                          <a:solidFill>
                            <a:srgbClr val="663300"/>
                          </a:solidFill>
                          <a:effectLst/>
                        </a:rPr>
                        <a:t>N</a:t>
                      </a:r>
                      <a:endParaRPr lang="sk-SK" sz="1600" b="1" dirty="0">
                        <a:solidFill>
                          <a:srgbClr val="66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solidFill>
                            <a:srgbClr val="663300"/>
                          </a:solidFill>
                          <a:effectLst/>
                        </a:rPr>
                        <a:t> </a:t>
                      </a:r>
                      <a:r>
                        <a:rPr lang="sk-SK" sz="1600" b="1" dirty="0" smtClean="0">
                          <a:solidFill>
                            <a:srgbClr val="663300"/>
                          </a:solidFill>
                          <a:effectLst/>
                        </a:rPr>
                        <a:t>Ý</a:t>
                      </a:r>
                      <a:endParaRPr lang="sk-SK" sz="1600" b="1" dirty="0">
                        <a:solidFill>
                          <a:srgbClr val="66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solidFill>
                            <a:srgbClr val="663300"/>
                          </a:solidFill>
                          <a:effectLst/>
                        </a:rPr>
                        <a:t> </a:t>
                      </a:r>
                      <a:r>
                        <a:rPr lang="sk-SK" sz="1600" b="1" dirty="0" smtClean="0">
                          <a:solidFill>
                            <a:srgbClr val="663300"/>
                          </a:solidFill>
                          <a:effectLst/>
                        </a:rPr>
                        <a:t>B</a:t>
                      </a:r>
                      <a:endParaRPr lang="sk-SK" sz="1600" b="1" dirty="0">
                        <a:solidFill>
                          <a:srgbClr val="66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solidFill>
                            <a:srgbClr val="663300"/>
                          </a:solidFill>
                          <a:effectLst/>
                        </a:rPr>
                        <a:t> </a:t>
                      </a:r>
                      <a:r>
                        <a:rPr lang="sk-SK" sz="1600" b="1" dirty="0" smtClean="0">
                          <a:solidFill>
                            <a:srgbClr val="663300"/>
                          </a:solidFill>
                          <a:effectLst/>
                        </a:rPr>
                        <a:t>O</a:t>
                      </a:r>
                      <a:endParaRPr lang="sk-SK" sz="1600" b="1" dirty="0">
                        <a:solidFill>
                          <a:srgbClr val="66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600" b="1" dirty="0">
                          <a:solidFill>
                            <a:srgbClr val="663300"/>
                          </a:solidFill>
                          <a:effectLst/>
                        </a:rPr>
                        <a:t> </a:t>
                      </a:r>
                      <a:r>
                        <a:rPr lang="sk-SK" sz="1600" b="1" dirty="0" smtClean="0">
                          <a:solidFill>
                            <a:srgbClr val="663300"/>
                          </a:solidFill>
                          <a:effectLst/>
                        </a:rPr>
                        <a:t>H</a:t>
                      </a:r>
                      <a:endParaRPr lang="sk-SK" sz="1600" b="1" dirty="0">
                        <a:solidFill>
                          <a:srgbClr val="66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Obdĺžnik 10"/>
          <p:cNvSpPr/>
          <p:nvPr/>
        </p:nvSpPr>
        <p:spPr>
          <a:xfrm>
            <a:off x="4862223" y="2597010"/>
            <a:ext cx="2936769" cy="3170099"/>
          </a:xfrm>
          <a:prstGeom prst="rect">
            <a:avLst/>
          </a:prstGeom>
          <a:solidFill>
            <a:srgbClr val="FFA071">
              <a:alpha val="64000"/>
            </a:srgbClr>
          </a:solidFill>
          <a:ln w="12700">
            <a:solidFill>
              <a:srgbClr val="F3540D"/>
            </a:solidFill>
            <a:prstDash val="lgDashDot"/>
          </a:ln>
          <a:effectLst/>
        </p:spPr>
        <p:txBody>
          <a:bodyPr wrap="square">
            <a:spAutoFit/>
          </a:bodyPr>
          <a:lstStyle/>
          <a:p>
            <a:r>
              <a:rPr lang="sk-SK" sz="1400" b="1" dirty="0"/>
              <a:t>M - Šimona, ktorému dal meno Peter</a:t>
            </a:r>
            <a:endParaRPr lang="sk-SK" sz="1400" dirty="0"/>
          </a:p>
          <a:p>
            <a:r>
              <a:rPr lang="sk-SK" sz="1400" b="1" dirty="0"/>
              <a:t>I - Jakuba </a:t>
            </a:r>
            <a:r>
              <a:rPr lang="sk-SK" sz="1400" b="1" dirty="0" err="1"/>
              <a:t>Zebedejovho</a:t>
            </a:r>
            <a:r>
              <a:rPr lang="sk-SK" sz="1400" b="1" dirty="0"/>
              <a:t> </a:t>
            </a:r>
            <a:endParaRPr lang="sk-SK" sz="1400" dirty="0"/>
          </a:p>
          <a:p>
            <a:r>
              <a:rPr lang="sk-SK" sz="1400" b="1" dirty="0"/>
              <a:t>L - Jakubovho brata Jána</a:t>
            </a:r>
            <a:endParaRPr lang="sk-SK" sz="1400" dirty="0"/>
          </a:p>
          <a:p>
            <a:r>
              <a:rPr lang="sk-SK" sz="1400" b="1" dirty="0"/>
              <a:t>O - Ondreja</a:t>
            </a:r>
            <a:endParaRPr lang="sk-SK" sz="1400" dirty="0"/>
          </a:p>
          <a:p>
            <a:r>
              <a:rPr lang="sk-SK" sz="1400" b="1" dirty="0"/>
              <a:t>S - Filipa </a:t>
            </a:r>
            <a:endParaRPr lang="sk-SK" sz="1400" dirty="0"/>
          </a:p>
          <a:p>
            <a:r>
              <a:rPr lang="sk-SK" sz="1400" b="1" dirty="0"/>
              <a:t>R - Bartolomeja </a:t>
            </a:r>
            <a:endParaRPr lang="sk-SK" sz="1400" dirty="0"/>
          </a:p>
          <a:p>
            <a:r>
              <a:rPr lang="sk-SK" sz="1400" b="1" dirty="0"/>
              <a:t>D - Matúša </a:t>
            </a:r>
            <a:endParaRPr lang="sk-SK" sz="1400" dirty="0"/>
          </a:p>
          <a:p>
            <a:r>
              <a:rPr lang="sk-SK" sz="1400" b="1" dirty="0"/>
              <a:t>N - Tomáša</a:t>
            </a:r>
            <a:endParaRPr lang="sk-SK" sz="1400" dirty="0"/>
          </a:p>
          <a:p>
            <a:r>
              <a:rPr lang="sk-SK" sz="1400" b="1" dirty="0"/>
              <a:t>Ý - Jakuba </a:t>
            </a:r>
            <a:r>
              <a:rPr lang="sk-SK" sz="1400" b="1" dirty="0" err="1"/>
              <a:t>Alfejovho</a:t>
            </a:r>
            <a:r>
              <a:rPr lang="sk-SK" sz="1400" b="1" dirty="0"/>
              <a:t> </a:t>
            </a:r>
            <a:endParaRPr lang="sk-SK" sz="1400" dirty="0"/>
          </a:p>
          <a:p>
            <a:r>
              <a:rPr lang="sk-SK" sz="1400" b="1" dirty="0"/>
              <a:t>B - Tadeáša</a:t>
            </a:r>
            <a:endParaRPr lang="sk-SK" sz="1400" dirty="0"/>
          </a:p>
          <a:p>
            <a:r>
              <a:rPr lang="sk-SK" sz="1400" b="1" dirty="0"/>
              <a:t>O - Šimona </a:t>
            </a:r>
            <a:r>
              <a:rPr lang="sk-SK" sz="1400" b="1" dirty="0" err="1"/>
              <a:t>Kananejského</a:t>
            </a:r>
            <a:r>
              <a:rPr lang="sk-SK" sz="1400" b="1" dirty="0"/>
              <a:t>  </a:t>
            </a:r>
            <a:endParaRPr lang="sk-SK" sz="1400" dirty="0"/>
          </a:p>
          <a:p>
            <a:r>
              <a:rPr lang="sk-SK" sz="1400" b="1" dirty="0"/>
              <a:t>H - Judáša </a:t>
            </a:r>
            <a:r>
              <a:rPr lang="sk-SK" sz="1400" b="1" dirty="0" err="1"/>
              <a:t>Iškariotského</a:t>
            </a:r>
            <a:endParaRPr lang="sk-SK" sz="1400" dirty="0"/>
          </a:p>
          <a:p>
            <a:r>
              <a:rPr lang="sk-SK" sz="1400" b="1" dirty="0"/>
              <a:t> </a:t>
            </a:r>
            <a:endParaRPr lang="sk-SK" sz="1400" dirty="0"/>
          </a:p>
          <a:p>
            <a:r>
              <a:rPr lang="sk-SK" sz="1400" b="1" dirty="0" err="1"/>
              <a:t>Mk</a:t>
            </a:r>
            <a:r>
              <a:rPr lang="sk-SK" sz="1400" b="1" dirty="0"/>
              <a:t> 3, </a:t>
            </a:r>
            <a:r>
              <a:rPr lang="sk-SK" sz="1400" b="1" dirty="0" smtClean="0"/>
              <a:t>16-19</a:t>
            </a:r>
            <a:endParaRPr lang="sk-SK" sz="1400" dirty="0">
              <a:solidFill>
                <a:srgbClr val="66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53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743" y="3531638"/>
            <a:ext cx="2048943" cy="29004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>
                <a:solidFill>
                  <a:srgbClr val="F3540D"/>
                </a:solidFill>
                <a:latin typeface="Bodoni MT Condensed" panose="02070606080606020203" pitchFamily="18" charset="0"/>
              </a:rPr>
              <a:t>3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681438" y="3362757"/>
            <a:ext cx="2313986" cy="3139321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2289096" y="867538"/>
            <a:ext cx="60456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k-SK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sk-SK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sk-SK" sz="1400" b="1" dirty="0" smtClean="0">
                <a:solidFill>
                  <a:srgbClr val="663300"/>
                </a:solidFill>
              </a:rPr>
              <a:t>                 </a:t>
            </a:r>
            <a:endParaRPr lang="sk-SK" sz="1400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501" y="571439"/>
            <a:ext cx="2476242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Obdĺžnik 15"/>
          <p:cNvSpPr/>
          <p:nvPr/>
        </p:nvSpPr>
        <p:spPr>
          <a:xfrm>
            <a:off x="1815588" y="1988989"/>
            <a:ext cx="5050626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400" b="1" dirty="0">
                <a:solidFill>
                  <a:srgbClr val="663300"/>
                </a:solidFill>
              </a:rPr>
              <a:t>4. Kto povedal komu, prípadne kto povedal o kom?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b="1" dirty="0">
                <a:solidFill>
                  <a:srgbClr val="663300"/>
                </a:solidFill>
              </a:rPr>
              <a:t> 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663300"/>
                </a:solidFill>
              </a:rPr>
              <a:t>„Vystri ruku</a:t>
            </a:r>
            <a:r>
              <a:rPr lang="sk-SK" sz="1400" dirty="0" smtClean="0">
                <a:solidFill>
                  <a:srgbClr val="663300"/>
                </a:solidFill>
              </a:rPr>
              <a:t>!“</a:t>
            </a:r>
          </a:p>
          <a:p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b="1" dirty="0">
                <a:solidFill>
                  <a:srgbClr val="663300"/>
                </a:solidFill>
              </a:rPr>
              <a:t> </a:t>
            </a:r>
            <a:r>
              <a:rPr lang="sk-SK" sz="1400" dirty="0" smtClean="0">
                <a:solidFill>
                  <a:srgbClr val="663300"/>
                </a:solidFill>
              </a:rPr>
              <a:t>„</a:t>
            </a:r>
            <a:r>
              <a:rPr lang="sk-SK" sz="1400" dirty="0">
                <a:solidFill>
                  <a:srgbClr val="663300"/>
                </a:solidFill>
              </a:rPr>
              <a:t>Pomiatol sa</a:t>
            </a:r>
            <a:r>
              <a:rPr lang="sk-SK" sz="1400" dirty="0" smtClean="0">
                <a:solidFill>
                  <a:srgbClr val="663300"/>
                </a:solidFill>
              </a:rPr>
              <a:t>.“</a:t>
            </a:r>
          </a:p>
          <a:p>
            <a:endParaRPr lang="sk-SK" sz="1400" dirty="0">
              <a:solidFill>
                <a:srgbClr val="663300"/>
              </a:solidFill>
            </a:endParaRPr>
          </a:p>
          <a:p>
            <a:r>
              <a:rPr lang="sk-SK" sz="800" b="1" dirty="0">
                <a:solidFill>
                  <a:srgbClr val="663300"/>
                </a:solidFill>
              </a:rPr>
              <a:t> </a:t>
            </a:r>
            <a:endParaRPr lang="sk-SK" sz="8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663300"/>
                </a:solidFill>
              </a:rPr>
              <a:t>„Je posadnutý </a:t>
            </a:r>
            <a:r>
              <a:rPr lang="sk-SK" sz="1400" dirty="0" err="1">
                <a:solidFill>
                  <a:srgbClr val="663300"/>
                </a:solidFill>
              </a:rPr>
              <a:t>Belzebulom</a:t>
            </a:r>
            <a:r>
              <a:rPr lang="sk-SK" sz="1400" dirty="0" smtClean="0">
                <a:solidFill>
                  <a:srgbClr val="663300"/>
                </a:solidFill>
              </a:rPr>
              <a:t>.“</a:t>
            </a:r>
          </a:p>
          <a:p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b="1" dirty="0">
                <a:solidFill>
                  <a:srgbClr val="663300"/>
                </a:solidFill>
              </a:rPr>
              <a:t> 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663300"/>
                </a:solidFill>
              </a:rPr>
              <a:t>„Ako môže satan vyháňať satana</a:t>
            </a:r>
            <a:r>
              <a:rPr lang="sk-SK" sz="1400" dirty="0" smtClean="0">
                <a:solidFill>
                  <a:srgbClr val="663300"/>
                </a:solidFill>
              </a:rPr>
              <a:t>?“</a:t>
            </a:r>
          </a:p>
          <a:p>
            <a:endParaRPr lang="sk-SK" sz="1400" dirty="0">
              <a:solidFill>
                <a:srgbClr val="663300"/>
              </a:solidFill>
            </a:endParaRPr>
          </a:p>
          <a:p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663300"/>
                </a:solidFill>
              </a:rPr>
              <a:t>„Vonku ťa hľadá tvoja matka, tvoji bratia a tvoje sestry</a:t>
            </a:r>
            <a:r>
              <a:rPr lang="sk-SK" sz="1400" dirty="0" smtClean="0">
                <a:solidFill>
                  <a:srgbClr val="663300"/>
                </a:solidFill>
              </a:rPr>
              <a:t>.“</a:t>
            </a:r>
          </a:p>
          <a:p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663300"/>
                </a:solidFill>
              </a:rPr>
              <a:t> </a:t>
            </a:r>
          </a:p>
          <a:p>
            <a:r>
              <a:rPr lang="sk-SK" sz="1400" dirty="0">
                <a:solidFill>
                  <a:srgbClr val="663300"/>
                </a:solidFill>
              </a:rPr>
              <a:t>„Hľa, moja matka a moji bratia.“</a:t>
            </a:r>
          </a:p>
        </p:txBody>
      </p:sp>
      <p:sp>
        <p:nvSpPr>
          <p:cNvPr id="2" name="Obdĺžnik 1"/>
          <p:cNvSpPr/>
          <p:nvPr/>
        </p:nvSpPr>
        <p:spPr>
          <a:xfrm>
            <a:off x="3462561" y="700335"/>
            <a:ext cx="22188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k-SK" b="1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</a:t>
            </a:r>
            <a:r>
              <a:rPr lang="sk-SK" b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2018</a:t>
            </a:r>
            <a:endParaRPr lang="sk-SK" b="1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3110567" y="2518304"/>
            <a:ext cx="3424271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663300"/>
                </a:solidFill>
              </a:rPr>
              <a:t> Ježiš človekovi s vyschnutou rukou. </a:t>
            </a:r>
            <a:r>
              <a:rPr lang="sk-SK" sz="1400" b="1" dirty="0" err="1">
                <a:solidFill>
                  <a:srgbClr val="663300"/>
                </a:solidFill>
              </a:rPr>
              <a:t>Mk</a:t>
            </a:r>
            <a:r>
              <a:rPr lang="sk-SK" sz="1400" b="1" dirty="0">
                <a:solidFill>
                  <a:srgbClr val="663300"/>
                </a:solidFill>
              </a:rPr>
              <a:t> 3, 5</a:t>
            </a:r>
            <a:endParaRPr lang="sk-SK" sz="1400" dirty="0">
              <a:solidFill>
                <a:srgbClr val="663300"/>
              </a:solidFill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3110567" y="3113381"/>
            <a:ext cx="2174954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663300"/>
                </a:solidFill>
              </a:rPr>
              <a:t>príbuzní o Ježišovi. </a:t>
            </a:r>
            <a:r>
              <a:rPr lang="sk-SK" sz="1400" b="1" dirty="0" err="1">
                <a:solidFill>
                  <a:srgbClr val="663300"/>
                </a:solidFill>
              </a:rPr>
              <a:t>Mk</a:t>
            </a:r>
            <a:r>
              <a:rPr lang="sk-SK" sz="1400" b="1" dirty="0">
                <a:solidFill>
                  <a:srgbClr val="663300"/>
                </a:solidFill>
              </a:rPr>
              <a:t> 3, 2</a:t>
            </a:r>
            <a:endParaRPr lang="sk-SK" sz="1400" dirty="0">
              <a:solidFill>
                <a:srgbClr val="663300"/>
              </a:solidFill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3107553" y="3723091"/>
            <a:ext cx="4160113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663300"/>
                </a:solidFill>
              </a:rPr>
              <a:t> </a:t>
            </a:r>
            <a:r>
              <a:rPr lang="sk-SK" sz="1400" b="1" dirty="0" err="1">
                <a:solidFill>
                  <a:srgbClr val="663300"/>
                </a:solidFill>
              </a:rPr>
              <a:t>zákonníci</a:t>
            </a:r>
            <a:r>
              <a:rPr lang="sk-SK" sz="1400" b="1" dirty="0">
                <a:solidFill>
                  <a:srgbClr val="663300"/>
                </a:solidFill>
              </a:rPr>
              <a:t>, čo prišli do Jeruzalema o Ježišovi, </a:t>
            </a:r>
            <a:r>
              <a:rPr lang="sk-SK" sz="1400" b="1" dirty="0" err="1">
                <a:solidFill>
                  <a:srgbClr val="663300"/>
                </a:solidFill>
              </a:rPr>
              <a:t>Mk</a:t>
            </a:r>
            <a:r>
              <a:rPr lang="sk-SK" sz="1400" b="1" dirty="0">
                <a:solidFill>
                  <a:srgbClr val="663300"/>
                </a:solidFill>
              </a:rPr>
              <a:t> 3, 22</a:t>
            </a:r>
            <a:endParaRPr lang="sk-SK" sz="1400" dirty="0">
              <a:solidFill>
                <a:srgbClr val="663300"/>
              </a:solidFill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3122963" y="4379533"/>
            <a:ext cx="3218702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663300"/>
                </a:solidFill>
              </a:rPr>
              <a:t> Ježiš zákonníkom z Jeruzalema. </a:t>
            </a:r>
            <a:r>
              <a:rPr lang="sk-SK" sz="1400" b="1" dirty="0" err="1">
                <a:solidFill>
                  <a:srgbClr val="663300"/>
                </a:solidFill>
              </a:rPr>
              <a:t>Mk</a:t>
            </a:r>
            <a:r>
              <a:rPr lang="sk-SK" sz="1400" b="1" dirty="0">
                <a:solidFill>
                  <a:srgbClr val="663300"/>
                </a:solidFill>
              </a:rPr>
              <a:t> 3, 23</a:t>
            </a:r>
            <a:endParaRPr lang="sk-SK" sz="1400" dirty="0">
              <a:solidFill>
                <a:srgbClr val="663300"/>
              </a:solidFill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3122963" y="5023825"/>
            <a:ext cx="2763898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663300"/>
                </a:solidFill>
              </a:rPr>
              <a:t> ľudia zo zástupu Ježišovi. </a:t>
            </a:r>
            <a:r>
              <a:rPr lang="sk-SK" sz="1400" b="1" dirty="0" err="1">
                <a:solidFill>
                  <a:srgbClr val="663300"/>
                </a:solidFill>
              </a:rPr>
              <a:t>Mk</a:t>
            </a:r>
            <a:r>
              <a:rPr lang="sk-SK" sz="1400" b="1" dirty="0">
                <a:solidFill>
                  <a:srgbClr val="663300"/>
                </a:solidFill>
              </a:rPr>
              <a:t> 3, 32</a:t>
            </a:r>
            <a:endParaRPr lang="sk-SK" sz="1400" dirty="0">
              <a:solidFill>
                <a:srgbClr val="663300"/>
              </a:solidFill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3122962" y="5665899"/>
            <a:ext cx="1913088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663300"/>
                </a:solidFill>
              </a:rPr>
              <a:t> Ježiš zástupu. </a:t>
            </a:r>
            <a:r>
              <a:rPr lang="sk-SK" sz="1400" b="1" dirty="0" err="1">
                <a:solidFill>
                  <a:srgbClr val="663300"/>
                </a:solidFill>
              </a:rPr>
              <a:t>Mk</a:t>
            </a:r>
            <a:r>
              <a:rPr lang="sk-SK" sz="1400" b="1" dirty="0">
                <a:solidFill>
                  <a:srgbClr val="663300"/>
                </a:solidFill>
              </a:rPr>
              <a:t> 3, 34</a:t>
            </a:r>
            <a:endParaRPr lang="sk-SK" sz="1400" dirty="0">
              <a:solidFill>
                <a:srgbClr val="66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60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743" y="3531638"/>
            <a:ext cx="2048943" cy="29004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>
                <a:solidFill>
                  <a:srgbClr val="F3540D"/>
                </a:solidFill>
                <a:latin typeface="Bodoni MT Condensed" panose="02070606080606020203" pitchFamily="18" charset="0"/>
              </a:rPr>
              <a:t>3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681438" y="3362757"/>
            <a:ext cx="2313986" cy="3139321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2289096" y="867538"/>
            <a:ext cx="60456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k-SK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sk-SK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sk-SK" sz="1400" b="1" dirty="0" smtClean="0">
                <a:solidFill>
                  <a:srgbClr val="663300"/>
                </a:solidFill>
              </a:rPr>
              <a:t>                 </a:t>
            </a:r>
            <a:endParaRPr lang="sk-SK" sz="1400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501" y="571439"/>
            <a:ext cx="2476242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Obdĺžnik 15"/>
          <p:cNvSpPr/>
          <p:nvPr/>
        </p:nvSpPr>
        <p:spPr>
          <a:xfrm>
            <a:off x="1815587" y="1988989"/>
            <a:ext cx="590485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400" b="1" dirty="0">
                <a:solidFill>
                  <a:srgbClr val="663300"/>
                </a:solidFill>
              </a:rPr>
              <a:t>5. Kto som?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b="1" dirty="0">
                <a:solidFill>
                  <a:srgbClr val="663300"/>
                </a:solidFill>
              </a:rPr>
              <a:t> 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663300"/>
                </a:solidFill>
              </a:rPr>
              <a:t>Za moje uzdravenie chceli farizeji a </a:t>
            </a:r>
            <a:r>
              <a:rPr lang="sk-SK" sz="1400" dirty="0" err="1">
                <a:solidFill>
                  <a:srgbClr val="663300"/>
                </a:solidFill>
              </a:rPr>
              <a:t>herodiáni</a:t>
            </a:r>
            <a:r>
              <a:rPr lang="sk-SK" sz="1400" dirty="0">
                <a:solidFill>
                  <a:srgbClr val="663300"/>
                </a:solidFill>
              </a:rPr>
              <a:t> Ježiša zahubiť</a:t>
            </a:r>
            <a:r>
              <a:rPr lang="sk-SK" sz="1400" dirty="0" smtClean="0">
                <a:solidFill>
                  <a:srgbClr val="663300"/>
                </a:solidFill>
              </a:rPr>
              <a:t>.</a:t>
            </a:r>
          </a:p>
          <a:p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b="1" dirty="0">
                <a:solidFill>
                  <a:srgbClr val="663300"/>
                </a:solidFill>
              </a:rPr>
              <a:t> </a:t>
            </a:r>
            <a:r>
              <a:rPr lang="sk-SK" sz="1400" dirty="0">
                <a:solidFill>
                  <a:srgbClr val="663300"/>
                </a:solidFill>
              </a:rPr>
              <a:t> </a:t>
            </a:r>
          </a:p>
          <a:p>
            <a:r>
              <a:rPr lang="sk-SK" sz="1400" dirty="0">
                <a:solidFill>
                  <a:srgbClr val="663300"/>
                </a:solidFill>
              </a:rPr>
              <a:t>Keď sme zbadali Ježiša, padali sme pred ním a kričali: „Ty si Boží Syn</a:t>
            </a:r>
            <a:r>
              <a:rPr lang="sk-SK" sz="1400" dirty="0" smtClean="0">
                <a:solidFill>
                  <a:srgbClr val="663300"/>
                </a:solidFill>
              </a:rPr>
              <a:t>.“</a:t>
            </a:r>
          </a:p>
          <a:p>
            <a:endParaRPr lang="sk-SK" sz="1400" dirty="0" smtClean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663300"/>
                </a:solidFill>
              </a:rPr>
              <a:t> </a:t>
            </a:r>
          </a:p>
          <a:p>
            <a:r>
              <a:rPr lang="sk-SK" sz="1400" dirty="0">
                <a:solidFill>
                  <a:srgbClr val="663300"/>
                </a:solidFill>
              </a:rPr>
              <a:t>Ježiš nás ustanovil, aby sme boli s ním</a:t>
            </a:r>
            <a:r>
              <a:rPr lang="sk-SK" sz="1400" dirty="0" smtClean="0">
                <a:solidFill>
                  <a:srgbClr val="663300"/>
                </a:solidFill>
              </a:rPr>
              <a:t>.</a:t>
            </a:r>
          </a:p>
          <a:p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663300"/>
                </a:solidFill>
              </a:rPr>
              <a:t> </a:t>
            </a:r>
          </a:p>
          <a:p>
            <a:r>
              <a:rPr lang="sk-SK" sz="1400" dirty="0">
                <a:solidFill>
                  <a:srgbClr val="663300"/>
                </a:solidFill>
              </a:rPr>
              <a:t>Ideme </a:t>
            </a:r>
            <a:r>
              <a:rPr lang="sk-SK" sz="1400" dirty="0" smtClean="0">
                <a:solidFill>
                  <a:srgbClr val="663300"/>
                </a:solidFill>
              </a:rPr>
              <a:t>odviesť </a:t>
            </a:r>
            <a:r>
              <a:rPr lang="sk-SK" sz="1400" dirty="0">
                <a:solidFill>
                  <a:srgbClr val="663300"/>
                </a:solidFill>
              </a:rPr>
              <a:t>Ježiša, lebo sa pomiatol</a:t>
            </a:r>
            <a:r>
              <a:rPr lang="sk-SK" sz="1400" dirty="0" smtClean="0">
                <a:solidFill>
                  <a:srgbClr val="663300"/>
                </a:solidFill>
              </a:rPr>
              <a:t>.</a:t>
            </a:r>
          </a:p>
          <a:p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663300"/>
                </a:solidFill>
              </a:rPr>
              <a:t> </a:t>
            </a:r>
          </a:p>
          <a:p>
            <a:r>
              <a:rPr lang="sk-SK" sz="1400" dirty="0">
                <a:solidFill>
                  <a:srgbClr val="663300"/>
                </a:solidFill>
              </a:rPr>
              <a:t>Som Svätý. Rúhanie proti mne sa nikdy neodpustí.</a:t>
            </a:r>
          </a:p>
          <a:p>
            <a:r>
              <a:rPr lang="sk-SK" sz="1400" dirty="0">
                <a:solidFill>
                  <a:srgbClr val="663300"/>
                </a:solidFill>
              </a:rPr>
              <a:t> </a:t>
            </a:r>
            <a:endParaRPr lang="sk-SK" sz="1400" dirty="0" smtClean="0">
              <a:solidFill>
                <a:srgbClr val="663300"/>
              </a:solidFill>
            </a:endParaRPr>
          </a:p>
          <a:p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663300"/>
                </a:solidFill>
              </a:rPr>
              <a:t>Nemohli sme sa dostať k Ježišovi, preto sme si ho dali zavolať.</a:t>
            </a:r>
          </a:p>
          <a:p>
            <a:r>
              <a:rPr lang="sk-SK" sz="1400" b="1" dirty="0">
                <a:solidFill>
                  <a:srgbClr val="663300"/>
                </a:solidFill>
              </a:rPr>
              <a:t> </a:t>
            </a:r>
            <a:endParaRPr lang="sk-SK" sz="1400" dirty="0">
              <a:solidFill>
                <a:srgbClr val="663300"/>
              </a:solidFill>
            </a:endParaRPr>
          </a:p>
          <a:p>
            <a:endParaRPr lang="sk-SK" sz="1400" dirty="0">
              <a:solidFill>
                <a:srgbClr val="663300"/>
              </a:solidFill>
            </a:endParaRPr>
          </a:p>
        </p:txBody>
      </p:sp>
      <p:sp>
        <p:nvSpPr>
          <p:cNvPr id="2" name="Obdĺžnik 1"/>
          <p:cNvSpPr/>
          <p:nvPr/>
        </p:nvSpPr>
        <p:spPr>
          <a:xfrm>
            <a:off x="3462561" y="700335"/>
            <a:ext cx="22188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k-SK" b="1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</a:t>
            </a:r>
            <a:r>
              <a:rPr lang="sk-SK" b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2018</a:t>
            </a:r>
            <a:endParaRPr lang="sk-SK" b="1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2867018" y="2724198"/>
            <a:ext cx="2974725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663300"/>
                </a:solidFill>
              </a:rPr>
              <a:t> človek s vyschnutou rukou; </a:t>
            </a:r>
            <a:r>
              <a:rPr lang="sk-SK" sz="1400" b="1" dirty="0" err="1">
                <a:solidFill>
                  <a:srgbClr val="663300"/>
                </a:solidFill>
              </a:rPr>
              <a:t>Mk</a:t>
            </a:r>
            <a:r>
              <a:rPr lang="sk-SK" sz="1400" b="1" dirty="0">
                <a:solidFill>
                  <a:srgbClr val="663300"/>
                </a:solidFill>
              </a:rPr>
              <a:t> 3, 1-6</a:t>
            </a:r>
            <a:endParaRPr lang="sk-SK" sz="1400" dirty="0">
              <a:solidFill>
                <a:srgbClr val="663300"/>
              </a:solidFill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2867018" y="3328074"/>
            <a:ext cx="2160271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663300"/>
                </a:solidFill>
              </a:rPr>
              <a:t> nečistí duchovia; </a:t>
            </a:r>
            <a:r>
              <a:rPr lang="sk-SK" sz="1400" b="1" dirty="0" err="1">
                <a:solidFill>
                  <a:srgbClr val="663300"/>
                </a:solidFill>
              </a:rPr>
              <a:t>Mk</a:t>
            </a:r>
            <a:r>
              <a:rPr lang="sk-SK" sz="1400" b="1" dirty="0">
                <a:solidFill>
                  <a:srgbClr val="663300"/>
                </a:solidFill>
              </a:rPr>
              <a:t> 3, 11</a:t>
            </a:r>
            <a:endParaRPr lang="sk-SK" sz="1400" dirty="0">
              <a:solidFill>
                <a:srgbClr val="663300"/>
              </a:solidFill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2867018" y="4035702"/>
            <a:ext cx="1605119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663300"/>
                </a:solidFill>
              </a:rPr>
              <a:t> Dvanásti; </a:t>
            </a:r>
            <a:r>
              <a:rPr lang="sk-SK" sz="1400" b="1" dirty="0" err="1">
                <a:solidFill>
                  <a:srgbClr val="663300"/>
                </a:solidFill>
              </a:rPr>
              <a:t>Mk</a:t>
            </a:r>
            <a:r>
              <a:rPr lang="sk-SK" sz="1400" b="1" dirty="0">
                <a:solidFill>
                  <a:srgbClr val="663300"/>
                </a:solidFill>
              </a:rPr>
              <a:t> 3, 14</a:t>
            </a:r>
            <a:endParaRPr lang="sk-SK" sz="1400" dirty="0">
              <a:solidFill>
                <a:srgbClr val="663300"/>
              </a:solidFill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2867018" y="4682730"/>
            <a:ext cx="2171748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663300"/>
                </a:solidFill>
              </a:rPr>
              <a:t> Ježišovi príbuzní; </a:t>
            </a:r>
            <a:r>
              <a:rPr lang="sk-SK" sz="1400" b="1" dirty="0" err="1">
                <a:solidFill>
                  <a:srgbClr val="663300"/>
                </a:solidFill>
              </a:rPr>
              <a:t>Mk</a:t>
            </a:r>
            <a:r>
              <a:rPr lang="sk-SK" sz="1400" b="1" dirty="0">
                <a:solidFill>
                  <a:srgbClr val="663300"/>
                </a:solidFill>
              </a:rPr>
              <a:t> 3, 21</a:t>
            </a:r>
            <a:endParaRPr lang="sk-SK" sz="1400" dirty="0">
              <a:solidFill>
                <a:srgbClr val="663300"/>
              </a:solidFill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2889897" y="5317063"/>
            <a:ext cx="1779783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663300"/>
                </a:solidFill>
              </a:rPr>
              <a:t> Duch Svätý; </a:t>
            </a:r>
            <a:r>
              <a:rPr lang="sk-SK" sz="1400" b="1" dirty="0" err="1">
                <a:solidFill>
                  <a:srgbClr val="663300"/>
                </a:solidFill>
              </a:rPr>
              <a:t>Mk</a:t>
            </a:r>
            <a:r>
              <a:rPr lang="sk-SK" sz="1400" b="1" dirty="0">
                <a:solidFill>
                  <a:srgbClr val="663300"/>
                </a:solidFill>
              </a:rPr>
              <a:t> 3, 29</a:t>
            </a:r>
            <a:endParaRPr lang="sk-SK" sz="1400" dirty="0">
              <a:solidFill>
                <a:srgbClr val="663300"/>
              </a:solidFill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2889897" y="5983778"/>
            <a:ext cx="4303807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663300"/>
                </a:solidFill>
              </a:rPr>
              <a:t>Ježišova matka a jeho bratia, Ježišovi príbuzní; </a:t>
            </a:r>
            <a:r>
              <a:rPr lang="sk-SK" sz="1400" b="1" dirty="0" err="1">
                <a:solidFill>
                  <a:srgbClr val="663300"/>
                </a:solidFill>
              </a:rPr>
              <a:t>Mk</a:t>
            </a:r>
            <a:r>
              <a:rPr lang="sk-SK" sz="1400" b="1" dirty="0">
                <a:solidFill>
                  <a:srgbClr val="663300"/>
                </a:solidFill>
              </a:rPr>
              <a:t> 3, 31</a:t>
            </a:r>
            <a:endParaRPr lang="sk-SK" sz="1400" dirty="0">
              <a:solidFill>
                <a:srgbClr val="66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607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743" y="3531638"/>
            <a:ext cx="2048943" cy="29004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>
                <a:solidFill>
                  <a:srgbClr val="F3540D"/>
                </a:solidFill>
                <a:latin typeface="Bodoni MT Condensed" panose="02070606080606020203" pitchFamily="18" charset="0"/>
              </a:rPr>
              <a:t>3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681438" y="3362757"/>
            <a:ext cx="2313986" cy="3139321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2289096" y="867538"/>
            <a:ext cx="60456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k-SK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sk-SK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sk-SK" sz="1400" b="1" dirty="0" smtClean="0">
                <a:solidFill>
                  <a:srgbClr val="663300"/>
                </a:solidFill>
              </a:rPr>
              <a:t>                 </a:t>
            </a:r>
            <a:endParaRPr lang="sk-SK" sz="1400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501" y="571439"/>
            <a:ext cx="2476242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Obdĺžnik 15"/>
          <p:cNvSpPr/>
          <p:nvPr/>
        </p:nvSpPr>
        <p:spPr>
          <a:xfrm>
            <a:off x="1773546" y="2147079"/>
            <a:ext cx="5904857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400" dirty="0">
                <a:solidFill>
                  <a:srgbClr val="663300"/>
                </a:solidFill>
              </a:rPr>
              <a:t>Plním Božiu vôľu</a:t>
            </a:r>
            <a:r>
              <a:rPr lang="sk-SK" sz="1400" dirty="0" smtClean="0">
                <a:solidFill>
                  <a:srgbClr val="663300"/>
                </a:solidFill>
              </a:rPr>
              <a:t>.</a:t>
            </a:r>
          </a:p>
          <a:p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b="1" dirty="0">
                <a:solidFill>
                  <a:srgbClr val="663300"/>
                </a:solidFill>
              </a:rPr>
              <a:t> 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663300"/>
                </a:solidFill>
              </a:rPr>
              <a:t>Ježiš nám povedal, aby sme mu pripravili loďku</a:t>
            </a:r>
            <a:r>
              <a:rPr lang="sk-SK" sz="1400" dirty="0" smtClean="0">
                <a:solidFill>
                  <a:srgbClr val="663300"/>
                </a:solidFill>
              </a:rPr>
              <a:t>.</a:t>
            </a:r>
          </a:p>
          <a:p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b="1" dirty="0">
                <a:solidFill>
                  <a:srgbClr val="663300"/>
                </a:solidFill>
              </a:rPr>
              <a:t> 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663300"/>
                </a:solidFill>
              </a:rPr>
              <a:t>Nechce sa nám, ale Dvanástich musíme poslúchať.</a:t>
            </a:r>
          </a:p>
        </p:txBody>
      </p:sp>
      <p:sp>
        <p:nvSpPr>
          <p:cNvPr id="2" name="Obdĺžnik 1"/>
          <p:cNvSpPr/>
          <p:nvPr/>
        </p:nvSpPr>
        <p:spPr>
          <a:xfrm>
            <a:off x="3462561" y="700335"/>
            <a:ext cx="22188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k-SK" b="1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</a:t>
            </a:r>
            <a:r>
              <a:rPr lang="sk-SK" b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2018</a:t>
            </a:r>
            <a:endParaRPr lang="sk-SK" b="1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2898373" y="2436350"/>
            <a:ext cx="2943370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663300"/>
                </a:solidFill>
              </a:rPr>
              <a:t> Ježišov brat, sestra i matka; </a:t>
            </a:r>
            <a:r>
              <a:rPr lang="sk-SK" sz="1400" b="1" dirty="0" err="1">
                <a:solidFill>
                  <a:srgbClr val="663300"/>
                </a:solidFill>
              </a:rPr>
              <a:t>Mk</a:t>
            </a:r>
            <a:r>
              <a:rPr lang="sk-SK" sz="1400" b="1" dirty="0">
                <a:solidFill>
                  <a:srgbClr val="663300"/>
                </a:solidFill>
              </a:rPr>
              <a:t> 3, 35</a:t>
            </a:r>
            <a:endParaRPr lang="sk-SK" sz="1400" dirty="0">
              <a:solidFill>
                <a:srgbClr val="663300"/>
              </a:solidFill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2898373" y="3077449"/>
            <a:ext cx="1350050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663300"/>
                </a:solidFill>
              </a:rPr>
              <a:t>učeníci; </a:t>
            </a:r>
            <a:r>
              <a:rPr lang="sk-SK" sz="1400" b="1" dirty="0" err="1">
                <a:solidFill>
                  <a:srgbClr val="663300"/>
                </a:solidFill>
              </a:rPr>
              <a:t>Mk</a:t>
            </a:r>
            <a:r>
              <a:rPr lang="sk-SK" sz="1400" b="1" dirty="0">
                <a:solidFill>
                  <a:srgbClr val="663300"/>
                </a:solidFill>
              </a:rPr>
              <a:t> 3, 9</a:t>
            </a:r>
            <a:endParaRPr lang="sk-SK" sz="1400" dirty="0">
              <a:solidFill>
                <a:srgbClr val="663300"/>
              </a:solidFill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2898373" y="3787546"/>
            <a:ext cx="1838452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663300"/>
                </a:solidFill>
              </a:rPr>
              <a:t> zlí duchovia; </a:t>
            </a:r>
            <a:r>
              <a:rPr lang="sk-SK" sz="1400" b="1" dirty="0" err="1">
                <a:solidFill>
                  <a:srgbClr val="663300"/>
                </a:solidFill>
              </a:rPr>
              <a:t>Mk</a:t>
            </a:r>
            <a:r>
              <a:rPr lang="sk-SK" sz="1400" b="1" dirty="0">
                <a:solidFill>
                  <a:srgbClr val="663300"/>
                </a:solidFill>
              </a:rPr>
              <a:t> 3, 15</a:t>
            </a:r>
            <a:endParaRPr lang="sk-SK" sz="1400" dirty="0">
              <a:solidFill>
                <a:srgbClr val="66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652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64580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513" y="3728634"/>
            <a:ext cx="1895679" cy="26834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>
                <a:solidFill>
                  <a:srgbClr val="F3540D"/>
                </a:solidFill>
                <a:latin typeface="Bodoni MT Condensed" panose="02070606080606020203" pitchFamily="18" charset="0"/>
              </a:rPr>
              <a:t>3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6235180" y="3272808"/>
            <a:ext cx="2084730" cy="3139321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651" y="671519"/>
            <a:ext cx="2404818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BlokTextu 9"/>
          <p:cNvSpPr txBox="1"/>
          <p:nvPr/>
        </p:nvSpPr>
        <p:spPr>
          <a:xfrm>
            <a:off x="2274128" y="804367"/>
            <a:ext cx="53078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2018</a:t>
            </a:r>
          </a:p>
          <a:p>
            <a:pPr algn="ctr"/>
            <a:endParaRPr lang="sk-SK" sz="1600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                Božie slovo s aplikáciou do dnešných dní</a:t>
            </a:r>
            <a:endParaRPr lang="sk-SK" sz="2400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2839389" y="1970161"/>
            <a:ext cx="540903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sk-SK" sz="1200" dirty="0" smtClean="0">
                <a:solidFill>
                  <a:srgbClr val="663300"/>
                </a:solidFill>
              </a:rPr>
              <a:t>Mohol </a:t>
            </a:r>
            <a:r>
              <a:rPr lang="sk-SK" sz="1200" dirty="0">
                <a:solidFill>
                  <a:srgbClr val="663300"/>
                </a:solidFill>
              </a:rPr>
              <a:t>sa Ježiš nahnevať? Veď on predsa nemohol zhrešiť. Hnev patrí medzi vášne a vášne sú „citové vzrušenia alebo hnutia, ktoré pobádajú konať alebo nekonať podľa toho, čo človek pociťuje alebo si predstavuje ako dobré alebo ako zlé“ (KKC 1763). „Vášne samy v sebe nie sú ani dobré ani zlé. Morálnu akosť nadobúdajú v takej miere, v akej skutočne závisia od rozumu a vôle“ (KKC 1767). Aby sme v tom mali jasno, preštudujme si v Katechizme Katolíckej Cirkvi body 1762 – 1770!</a:t>
            </a:r>
          </a:p>
          <a:p>
            <a:pPr algn="just"/>
            <a:r>
              <a:rPr lang="sk-SK" sz="1200" dirty="0">
                <a:solidFill>
                  <a:srgbClr val="663300"/>
                </a:solidFill>
              </a:rPr>
              <a:t> </a:t>
            </a:r>
            <a:endParaRPr lang="sk-SK" sz="1200" dirty="0" smtClean="0">
              <a:solidFill>
                <a:srgbClr val="663300"/>
              </a:solidFill>
            </a:endParaRPr>
          </a:p>
          <a:p>
            <a:pPr algn="just"/>
            <a:endParaRPr lang="sk-SK" sz="1200" dirty="0">
              <a:solidFill>
                <a:srgbClr val="663300"/>
              </a:solidFill>
            </a:endParaRPr>
          </a:p>
          <a:p>
            <a:pPr lvl="0" algn="just"/>
            <a:r>
              <a:rPr lang="sk-SK" sz="1200" dirty="0" smtClean="0">
                <a:solidFill>
                  <a:srgbClr val="663300"/>
                </a:solidFill>
              </a:rPr>
              <a:t>Za </a:t>
            </a:r>
            <a:r>
              <a:rPr lang="sk-SK" sz="1200" dirty="0">
                <a:solidFill>
                  <a:srgbClr val="663300"/>
                </a:solidFill>
              </a:rPr>
              <a:t>Ježišom išli mnohí ľudia z rôznych krajov. A tiež z rôznych dôvodov. Niektorí ho chceli vidieť a počuť, iní chceli byť uzdravení, ďalší sa možno chceli presvedčiť či je Mesiáš a pod. Z akých dôvodov prichádzaš za Ježišom ty? Hľadáš Boha, alebo je pre teba len prostriedkom, ako získať to, po čom túžiš? Tomu sa hovorí teológia prosperity, o ktorej pápež František povedal, že nie je skutočným evanjeliom. Chceš sa lepšie nad touto skutočnosťou zamyslieť? Môžeš si v archíve relácií TV Lux pozrieť 66. časť relácie </a:t>
            </a:r>
            <a:r>
              <a:rPr lang="sk-SK" sz="1200" dirty="0" smtClean="0">
                <a:solidFill>
                  <a:srgbClr val="663300"/>
                </a:solidFill>
              </a:rPr>
              <a:t>v Kontexte </a:t>
            </a:r>
            <a:r>
              <a:rPr lang="sk-SK" sz="1200" dirty="0">
                <a:solidFill>
                  <a:srgbClr val="663300"/>
                </a:solidFill>
              </a:rPr>
              <a:t>s názvom „Teológia prosperity, falošné evanjelium</a:t>
            </a:r>
            <a:r>
              <a:rPr lang="sk-SK" sz="1200" dirty="0" smtClean="0">
                <a:solidFill>
                  <a:srgbClr val="663300"/>
                </a:solidFill>
              </a:rPr>
              <a:t>“.</a:t>
            </a:r>
          </a:p>
          <a:p>
            <a:pPr lvl="0" algn="just"/>
            <a:endParaRPr lang="sk-SK" sz="1200" dirty="0">
              <a:solidFill>
                <a:srgbClr val="663300"/>
              </a:solidFill>
              <a:effectLst/>
            </a:endParaRPr>
          </a:p>
          <a:p>
            <a:pPr lvl="0" algn="just"/>
            <a:r>
              <a:rPr lang="sk-SK" sz="1200" dirty="0" smtClean="0">
                <a:solidFill>
                  <a:srgbClr val="663300"/>
                </a:solidFill>
              </a:rPr>
              <a:t>Veľké </a:t>
            </a:r>
            <a:r>
              <a:rPr lang="sk-SK" sz="1200" dirty="0">
                <a:solidFill>
                  <a:srgbClr val="663300"/>
                </a:solidFill>
              </a:rPr>
              <a:t>zástupy prišli k Ježišovi, keď </a:t>
            </a:r>
            <a:r>
              <a:rPr lang="sk-SK" sz="1200" i="1" dirty="0">
                <a:solidFill>
                  <a:srgbClr val="663300"/>
                </a:solidFill>
              </a:rPr>
              <a:t>počuli, čo konal</a:t>
            </a:r>
            <a:r>
              <a:rPr lang="sk-SK" sz="1200" dirty="0">
                <a:solidFill>
                  <a:srgbClr val="663300"/>
                </a:solidFill>
              </a:rPr>
              <a:t>. Oni Ježiša nepočuli hovoriť, ani ho nevideli konať. Počuli iných, ktorí o Ježišovi vraveli. Okolo teba je tiež dosť takých, ktorí si neprídu vypočuť do kostola, čo Ježiš učil a robil, a ani si to sami neprečítajú vo Svätom písme. Je na tebe, aby si hľadal spôsob, akým im o Ježišovi povieš. Poobzeraj sa okolo seba! Hovor o svojej skúsenosti s Ježišom tým, ktorí to potrebujú počuť. Niektorých sa tvoje svedectvo nedotkne, a u iných zase Božia milosť bude môcť zapôsobiť.</a:t>
            </a:r>
            <a:endParaRPr lang="sk-SK" sz="1200" dirty="0">
              <a:solidFill>
                <a:srgbClr val="663300"/>
              </a:solidFill>
              <a:effectLst/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424792" y="2171068"/>
            <a:ext cx="2343106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S hnevom si ich premeral a zarmútený nad zaslepenosťou ich srdca povedal človeku: „Vystri ruku!“ On ju vystrel a ruka mu ozdravela.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3,5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3" name="BlokTextu 12"/>
          <p:cNvSpPr txBox="1"/>
          <p:nvPr/>
        </p:nvSpPr>
        <p:spPr>
          <a:xfrm>
            <a:off x="453083" y="3509569"/>
            <a:ext cx="2430361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Ježiš sa so svojimi učeníkmi utiahol k moru. Šiel za ním veľký zástup z Galiley a Judey i z Jeruzalema a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Idumey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; ba aj zo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zajordánskych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krajov a z okolia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Týru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a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Sidonu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prišlo k nemu veľké množstvo  ľudí, lebo počuli, čo robí. </a:t>
            </a:r>
            <a:r>
              <a:rPr lang="sk-SK" sz="1200" i="1" dirty="0" err="1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>
                <a:solidFill>
                  <a:srgbClr val="8A4500"/>
                </a:solidFill>
                <a:latin typeface="Franklin Gothic Medium Cond" panose="020B0606030402020204" pitchFamily="34" charset="0"/>
              </a:rPr>
              <a:t> 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3,7-8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4" name="BlokTextu 13"/>
          <p:cNvSpPr txBox="1"/>
          <p:nvPr/>
        </p:nvSpPr>
        <p:spPr>
          <a:xfrm>
            <a:off x="464720" y="4924815"/>
            <a:ext cx="2374669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... i </a:t>
            </a:r>
            <a:r>
              <a:rPr lang="sk-SK" sz="1200" i="1" dirty="0">
                <a:solidFill>
                  <a:srgbClr val="8A4500"/>
                </a:solidFill>
                <a:latin typeface="Franklin Gothic Medium Cond" panose="020B0606030402020204" pitchFamily="34" charset="0"/>
              </a:rPr>
              <a:t>z Jeruzalema a </a:t>
            </a:r>
            <a:r>
              <a:rPr lang="sk-SK" sz="1200" i="1" dirty="0" err="1">
                <a:solidFill>
                  <a:srgbClr val="8A4500"/>
                </a:solidFill>
                <a:latin typeface="Franklin Gothic Medium Cond" panose="020B0606030402020204" pitchFamily="34" charset="0"/>
              </a:rPr>
              <a:t>Idumey</a:t>
            </a:r>
            <a:r>
              <a:rPr lang="sk-SK" sz="1200" i="1" dirty="0">
                <a:solidFill>
                  <a:srgbClr val="8A4500"/>
                </a:solidFill>
                <a:latin typeface="Franklin Gothic Medium Cond" panose="020B0606030402020204" pitchFamily="34" charset="0"/>
              </a:rPr>
              <a:t>; ba aj zo </a:t>
            </a:r>
            <a:r>
              <a:rPr lang="sk-SK" sz="1200" i="1" dirty="0" err="1">
                <a:solidFill>
                  <a:srgbClr val="8A4500"/>
                </a:solidFill>
                <a:latin typeface="Franklin Gothic Medium Cond" panose="020B0606030402020204" pitchFamily="34" charset="0"/>
              </a:rPr>
              <a:t>zajordánskych</a:t>
            </a:r>
            <a:r>
              <a:rPr lang="sk-SK" sz="1200" i="1" dirty="0">
                <a:solidFill>
                  <a:srgbClr val="8A4500"/>
                </a:solidFill>
                <a:latin typeface="Franklin Gothic Medium Cond" panose="020B0606030402020204" pitchFamily="34" charset="0"/>
              </a:rPr>
              <a:t> krajov a z okolia </a:t>
            </a:r>
            <a:r>
              <a:rPr lang="sk-SK" sz="1200" i="1" dirty="0" err="1">
                <a:solidFill>
                  <a:srgbClr val="8A4500"/>
                </a:solidFill>
                <a:latin typeface="Franklin Gothic Medium Cond" panose="020B0606030402020204" pitchFamily="34" charset="0"/>
              </a:rPr>
              <a:t>Týru</a:t>
            </a:r>
            <a:r>
              <a:rPr lang="sk-SK" sz="1200" i="1" dirty="0">
                <a:solidFill>
                  <a:srgbClr val="8A4500"/>
                </a:solidFill>
                <a:latin typeface="Franklin Gothic Medium Cond" panose="020B0606030402020204" pitchFamily="34" charset="0"/>
              </a:rPr>
              <a:t> a </a:t>
            </a:r>
            <a:r>
              <a:rPr lang="sk-SK" sz="1200" i="1" dirty="0" err="1">
                <a:solidFill>
                  <a:srgbClr val="8A4500"/>
                </a:solidFill>
                <a:latin typeface="Franklin Gothic Medium Cond" panose="020B0606030402020204" pitchFamily="34" charset="0"/>
              </a:rPr>
              <a:t>Sidonu</a:t>
            </a:r>
            <a:r>
              <a:rPr lang="sk-SK" sz="1200" i="1" dirty="0">
                <a:solidFill>
                  <a:srgbClr val="8A4500"/>
                </a:solidFill>
                <a:latin typeface="Franklin Gothic Medium Cond" panose="020B0606030402020204" pitchFamily="34" charset="0"/>
              </a:rPr>
              <a:t> prišlo k nemu veľké množstvo  ľudí, lebo počuli, čo robí. </a:t>
            </a:r>
            <a:r>
              <a:rPr lang="sk-SK" sz="1200" i="1" dirty="0" err="1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>
                <a:solidFill>
                  <a:srgbClr val="8A4500"/>
                </a:solidFill>
                <a:latin typeface="Franklin Gothic Medium Cond" panose="020B0606030402020204" pitchFamily="34" charset="0"/>
              </a:rPr>
              <a:t> 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3,8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99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235"/>
            <a:ext cx="973501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1723" y="3419088"/>
            <a:ext cx="2200275" cy="31146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>
                <a:solidFill>
                  <a:srgbClr val="F3540D"/>
                </a:solidFill>
                <a:latin typeface="Bodoni MT Condensed" panose="02070606080606020203" pitchFamily="18" charset="0"/>
              </a:rPr>
              <a:t>3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6200949" y="3406765"/>
            <a:ext cx="2340659" cy="3139321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7311" y="562310"/>
            <a:ext cx="2404818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bdĺžnik 10"/>
          <p:cNvSpPr/>
          <p:nvPr/>
        </p:nvSpPr>
        <p:spPr>
          <a:xfrm>
            <a:off x="2524992" y="1809784"/>
            <a:ext cx="594700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sk-SK" sz="1200" dirty="0" smtClean="0">
                <a:solidFill>
                  <a:srgbClr val="663300"/>
                </a:solidFill>
              </a:rPr>
              <a:t>Ježiš </a:t>
            </a:r>
            <a:r>
              <a:rPr lang="sk-SK" sz="1200" dirty="0">
                <a:solidFill>
                  <a:srgbClr val="663300"/>
                </a:solidFill>
              </a:rPr>
              <a:t>ustanovil Dvanástich, </a:t>
            </a:r>
            <a:r>
              <a:rPr lang="sk-SK" sz="1200" i="1" dirty="0">
                <a:solidFill>
                  <a:srgbClr val="663300"/>
                </a:solidFill>
              </a:rPr>
              <a:t>„aby boli s ním“</a:t>
            </a:r>
            <a:r>
              <a:rPr lang="sk-SK" sz="1200" dirty="0">
                <a:solidFill>
                  <a:srgbClr val="663300"/>
                </a:solidFill>
              </a:rPr>
              <a:t>. Byť s Ježišom je hlavná sebarealizácia jeho učeníkov. Človek je stvorený pre Boha a len v ňom nachádza svoju skutočnú hodnotu. „Pre seba si nás stvoril, Bože, a nespokojné je naše srdce, kým nespočinie v tebe,“ hovorí sv. Augustín. Až keď sme naplnení Bohom, keď žijeme v spojení s ním, môže nás poslať k tým, ktorí ho nepoznajú. Ak sa nedarí tvoja evanjelizácia, ak tvoje svedectvo „nezaberá“, nerozmýšľaj nad tým, ako by si o Ježišovi lepšie hovoril; porozmýšľaj radšej, koľko času tráviš v modlitbe s Bohom!</a:t>
            </a:r>
          </a:p>
          <a:p>
            <a:pPr algn="just"/>
            <a:r>
              <a:rPr lang="sk-SK" sz="1200" dirty="0">
                <a:solidFill>
                  <a:srgbClr val="663300"/>
                </a:solidFill>
              </a:rPr>
              <a:t> </a:t>
            </a:r>
          </a:p>
          <a:p>
            <a:pPr lvl="0" algn="just"/>
            <a:r>
              <a:rPr lang="sk-SK" sz="1200" dirty="0" smtClean="0">
                <a:solidFill>
                  <a:srgbClr val="663300"/>
                </a:solidFill>
              </a:rPr>
              <a:t>Apoštoli </a:t>
            </a:r>
            <a:r>
              <a:rPr lang="sk-SK" sz="1200" dirty="0">
                <a:solidFill>
                  <a:srgbClr val="663300"/>
                </a:solidFill>
              </a:rPr>
              <a:t>mali byť s ním, </a:t>
            </a:r>
            <a:r>
              <a:rPr lang="sk-SK" sz="1200" i="1" dirty="0">
                <a:solidFill>
                  <a:srgbClr val="663300"/>
                </a:solidFill>
              </a:rPr>
              <a:t>„aby ich posielal kázať“</a:t>
            </a:r>
            <a:r>
              <a:rPr lang="sk-SK" sz="1200" dirty="0">
                <a:solidFill>
                  <a:srgbClr val="663300"/>
                </a:solidFill>
              </a:rPr>
              <a:t>. Byť s Ježišom nie je konečná stanica, ale východiskový bod. Mohlo by sa zdať, že ísť k ľuďom a byť s Ježišom sú dve protichodné veci, ale je to len zdanie. Veď Ježišovi učeníci nemajú odovzdávať svojim poslucháčom len nejakú náuku, alebo len morálne zásady. Majú im sprostredkovať vzťah k Ježišovi. A nikto nemôže dať, čo sám nemá. Odovzdáme len to, čoho sme sami plní. Ak nebudeme naplnení Bohom, náš apoštolát bude márnou snahou so žalostnými výsledkami.</a:t>
            </a:r>
          </a:p>
          <a:p>
            <a:pPr algn="just"/>
            <a:r>
              <a:rPr lang="sk-SK" sz="1200" dirty="0">
                <a:solidFill>
                  <a:srgbClr val="663300"/>
                </a:solidFill>
              </a:rPr>
              <a:t> </a:t>
            </a:r>
          </a:p>
          <a:p>
            <a:pPr algn="just"/>
            <a:r>
              <a:rPr lang="sk-SK" sz="1200" dirty="0" smtClean="0">
                <a:solidFill>
                  <a:srgbClr val="663300"/>
                </a:solidFill>
              </a:rPr>
              <a:t>Ježiš </a:t>
            </a:r>
            <a:r>
              <a:rPr lang="sk-SK" sz="1200" dirty="0">
                <a:solidFill>
                  <a:srgbClr val="663300"/>
                </a:solidFill>
              </a:rPr>
              <a:t>si vybral aj Judáša, </a:t>
            </a:r>
            <a:r>
              <a:rPr lang="sk-SK" sz="1200" i="1" dirty="0">
                <a:solidFill>
                  <a:srgbClr val="663300"/>
                </a:solidFill>
              </a:rPr>
              <a:t>„ktorý ho potom zradil.“</a:t>
            </a:r>
            <a:r>
              <a:rPr lang="sk-SK" sz="1200" dirty="0">
                <a:solidFill>
                  <a:srgbClr val="663300"/>
                </a:solidFill>
              </a:rPr>
              <a:t> Aj jeho Ježiš miloval, veď preto ho povolal – nie snáď preto, aby nám názorne ukázal, ako to nemá byť. Božia láska je večná a nemenná. Ľudská láska zlyháva a môže sa dopustiť zrady. Tento fakt si musíme pripustiť a stále naň pamätať. Preto máme byť spojení s Ježišom, aby sme mohli byť naplnení </a:t>
            </a:r>
            <a:r>
              <a:rPr lang="sk-SK" sz="1200" i="1" dirty="0">
                <a:solidFill>
                  <a:srgbClr val="663300"/>
                </a:solidFill>
              </a:rPr>
              <a:t>jeho</a:t>
            </a:r>
            <a:r>
              <a:rPr lang="sk-SK" sz="1200" dirty="0">
                <a:solidFill>
                  <a:srgbClr val="663300"/>
                </a:solidFill>
              </a:rPr>
              <a:t> Láskou, ktorá je večná a všetko vydrží. Neveríme sebe, ale Božej moci a jeho milosti, jeho láske, ktorou nás skrze Ducha Svätého napĺňa (por. </a:t>
            </a:r>
            <a:r>
              <a:rPr lang="sk-SK" sz="1200" dirty="0" err="1">
                <a:solidFill>
                  <a:srgbClr val="663300"/>
                </a:solidFill>
              </a:rPr>
              <a:t>Rim</a:t>
            </a:r>
            <a:r>
              <a:rPr lang="sk-SK" sz="1200" dirty="0">
                <a:solidFill>
                  <a:srgbClr val="663300"/>
                </a:solidFill>
              </a:rPr>
              <a:t> 5,5). Sv. Filip </a:t>
            </a:r>
            <a:r>
              <a:rPr lang="sk-SK" sz="1200" dirty="0" err="1">
                <a:solidFill>
                  <a:srgbClr val="663300"/>
                </a:solidFill>
              </a:rPr>
              <a:t>Néri</a:t>
            </a:r>
            <a:r>
              <a:rPr lang="sk-SK" sz="1200" dirty="0">
                <a:solidFill>
                  <a:srgbClr val="663300"/>
                </a:solidFill>
              </a:rPr>
              <a:t> často opakoval nasledovné strelné modlitby: „Nespoliehaj sa na mňa, môj Ježišu, pretože nikdy nič dobré neurobím. //Ak mi ty nepomôžeš, môj Ježišu, ja padnem. Čo budem robiť, ak mi nepomôžeš, môj Ježišu? Ak mi ty nepomôžeš, som celkom zruinovaný, môj Ježišu. // Nedôverujem sebe samému, ale dôverujem tebe.“ Môžeme sa v podobnom duchu modliť aj my.</a:t>
            </a:r>
          </a:p>
        </p:txBody>
      </p:sp>
      <p:sp>
        <p:nvSpPr>
          <p:cNvPr id="12" name="BlokTextu 11"/>
          <p:cNvSpPr txBox="1"/>
          <p:nvPr/>
        </p:nvSpPr>
        <p:spPr>
          <a:xfrm>
            <a:off x="377521" y="2032709"/>
            <a:ext cx="2147469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Vtedy ustanovil Dvanástich, aby boli s ním a aby ich posielal kázať s mocou  vyháňať zlých duchov: </a:t>
            </a:r>
          </a:p>
          <a:p>
            <a:pPr algn="just"/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3,14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3" name="BlokTextu 12"/>
          <p:cNvSpPr txBox="1"/>
          <p:nvPr/>
        </p:nvSpPr>
        <p:spPr>
          <a:xfrm>
            <a:off x="377522" y="5415543"/>
            <a:ext cx="214746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A Judáša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Iškariotského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, ktorý ho potom zradil.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3-19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4" name="BlokTextu 13"/>
          <p:cNvSpPr txBox="1"/>
          <p:nvPr/>
        </p:nvSpPr>
        <p:spPr>
          <a:xfrm>
            <a:off x="412909" y="3480429"/>
            <a:ext cx="2112082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>
                <a:solidFill>
                  <a:srgbClr val="8A4500"/>
                </a:solidFill>
                <a:latin typeface="Franklin Gothic Medium Cond" panose="020B0606030402020204" pitchFamily="34" charset="0"/>
              </a:rPr>
              <a:t>Vtedy ustanovil Dvanástich, aby boli s ním a aby ich posielal kázať s mocou  vyháňať zlých duchov: </a:t>
            </a:r>
            <a:r>
              <a:rPr lang="sk-SK" sz="1200" i="1" dirty="0" err="1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>
                <a:solidFill>
                  <a:srgbClr val="8A4500"/>
                </a:solidFill>
                <a:latin typeface="Franklin Gothic Medium Cond" panose="020B0606030402020204" pitchFamily="34" charset="0"/>
              </a:rPr>
              <a:t> 3,14</a:t>
            </a:r>
          </a:p>
        </p:txBody>
      </p:sp>
      <p:sp>
        <p:nvSpPr>
          <p:cNvPr id="15" name="BlokTextu 14"/>
          <p:cNvSpPr txBox="1"/>
          <p:nvPr/>
        </p:nvSpPr>
        <p:spPr>
          <a:xfrm>
            <a:off x="2078547" y="694303"/>
            <a:ext cx="578235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2018</a:t>
            </a:r>
          </a:p>
          <a:p>
            <a:pPr algn="ctr"/>
            <a:endParaRPr lang="sk-SK" sz="1600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                        Božie slovo s aplikáciou do dnešných dní</a:t>
            </a:r>
            <a:endParaRPr lang="sk-SK" sz="2400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66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65695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482" y="3535756"/>
            <a:ext cx="1981589" cy="28051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>
                <a:solidFill>
                  <a:srgbClr val="F3540D"/>
                </a:solidFill>
                <a:latin typeface="Bodoni MT Condensed" panose="02070606080606020203" pitchFamily="18" charset="0"/>
              </a:rPr>
              <a:t>3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905548" y="3201542"/>
            <a:ext cx="2396420" cy="3139321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6802" y="538177"/>
            <a:ext cx="2404818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bdĺžnik 10"/>
          <p:cNvSpPr/>
          <p:nvPr/>
        </p:nvSpPr>
        <p:spPr>
          <a:xfrm>
            <a:off x="2635214" y="2434295"/>
            <a:ext cx="5269334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sk-SK" sz="1200" dirty="0" smtClean="0">
                <a:solidFill>
                  <a:srgbClr val="663300"/>
                </a:solidFill>
              </a:rPr>
              <a:t>Ježiš </a:t>
            </a:r>
            <a:r>
              <a:rPr lang="sk-SK" sz="1200" dirty="0">
                <a:solidFill>
                  <a:srgbClr val="663300"/>
                </a:solidFill>
              </a:rPr>
              <a:t>si povolal Dvanástich, aby boli s ním. Príbuzní naopak volajú k sebe Ježiša, aby on bol s nimi. Pojmy povolaných a povolávajúceho sú tu poprehadzované. Koľkokrát aj my voláme Boha do svojich plánov – aby ich požehnával, prijal za svoje – miesto toho, aby sme sa nechali ním poslať do uskutočňovania jeho plánu</a:t>
            </a:r>
            <a:r>
              <a:rPr lang="sk-SK" sz="1200" dirty="0" smtClean="0">
                <a:solidFill>
                  <a:srgbClr val="663300"/>
                </a:solidFill>
              </a:rPr>
              <a:t>!</a:t>
            </a:r>
          </a:p>
          <a:p>
            <a:pPr lvl="0" algn="just"/>
            <a:endParaRPr lang="sk-SK" sz="1200" dirty="0">
              <a:solidFill>
                <a:srgbClr val="663300"/>
              </a:solidFill>
            </a:endParaRPr>
          </a:p>
          <a:p>
            <a:pPr lvl="0" algn="just"/>
            <a:endParaRPr lang="sk-SK" sz="1200" dirty="0" smtClean="0">
              <a:solidFill>
                <a:srgbClr val="663300"/>
              </a:solidFill>
            </a:endParaRPr>
          </a:p>
          <a:p>
            <a:pPr lvl="0" algn="just"/>
            <a:endParaRPr lang="sk-SK" sz="1200" dirty="0">
              <a:solidFill>
                <a:srgbClr val="663300"/>
              </a:solidFill>
            </a:endParaRPr>
          </a:p>
          <a:p>
            <a:pPr lvl="0" algn="just"/>
            <a:endParaRPr lang="sk-SK" sz="1200" dirty="0">
              <a:solidFill>
                <a:srgbClr val="663300"/>
              </a:solidFill>
            </a:endParaRPr>
          </a:p>
          <a:p>
            <a:pPr algn="just"/>
            <a:r>
              <a:rPr lang="sk-SK" sz="1200" dirty="0">
                <a:solidFill>
                  <a:srgbClr val="663300"/>
                </a:solidFill>
              </a:rPr>
              <a:t> </a:t>
            </a:r>
          </a:p>
          <a:p>
            <a:pPr lvl="0" algn="just"/>
            <a:r>
              <a:rPr lang="sk-SK" sz="1200" dirty="0" smtClean="0">
                <a:solidFill>
                  <a:srgbClr val="663300"/>
                </a:solidFill>
              </a:rPr>
              <a:t>Okolo </a:t>
            </a:r>
            <a:r>
              <a:rPr lang="sk-SK" sz="1200" dirty="0">
                <a:solidFill>
                  <a:srgbClr val="663300"/>
                </a:solidFill>
              </a:rPr>
              <a:t>Ježiša sedel zástup. Asi mu toho veľa nepovedali, len sedeli pri ňom a počúvali. Nechali, aby im jeho náuka, jeho prítomnosť a jeho láska prenikala srdcia. Keď sa modlíme, často rozmýšľame nad tým, čo všetko by sme mali Ježišovi povedať a ako by sme mu to mali povedať.  Skúsme obohatiť svoju modlitbu pokojným sústredením sa na Ježiša. Seďme ticho pred ním, nechajme sa prenikať jeho láskou a načúvajme v hĺbke svojho srdca, čo nám chce povedať.</a:t>
            </a:r>
          </a:p>
          <a:p>
            <a:pPr lvl="0" algn="just"/>
            <a:endParaRPr lang="sk-SK" sz="1200" dirty="0" smtClean="0">
              <a:solidFill>
                <a:srgbClr val="002060"/>
              </a:solidFill>
            </a:endParaRPr>
          </a:p>
          <a:p>
            <a:pPr algn="just"/>
            <a:r>
              <a:rPr lang="sk-SK" sz="1200" dirty="0">
                <a:solidFill>
                  <a:srgbClr val="002060"/>
                </a:solidFill>
              </a:rPr>
              <a:t> </a:t>
            </a:r>
          </a:p>
        </p:txBody>
      </p:sp>
      <p:sp>
        <p:nvSpPr>
          <p:cNvPr id="12" name="BlokTextu 11"/>
          <p:cNvSpPr txBox="1"/>
          <p:nvPr/>
        </p:nvSpPr>
        <p:spPr>
          <a:xfrm>
            <a:off x="578106" y="2511179"/>
            <a:ext cx="1707174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Tu prišla jeho matka a jeho bratia. Zostali vonku a dali si ho zavolať.</a:t>
            </a:r>
          </a:p>
          <a:p>
            <a:pPr algn="just"/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3,31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4" name="BlokTextu 13"/>
          <p:cNvSpPr txBox="1"/>
          <p:nvPr/>
        </p:nvSpPr>
        <p:spPr>
          <a:xfrm>
            <a:off x="563852" y="4369643"/>
            <a:ext cx="2002704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Okolo neho sedel zástup. Povedali mu: „Vonku ťa hľadá tvoja matka, tvoji bratia a tvoje sestry.“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3,32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6" name="BlokTextu 15"/>
          <p:cNvSpPr txBox="1"/>
          <p:nvPr/>
        </p:nvSpPr>
        <p:spPr>
          <a:xfrm>
            <a:off x="2285279" y="688247"/>
            <a:ext cx="53078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2018</a:t>
            </a:r>
          </a:p>
          <a:p>
            <a:pPr algn="ctr"/>
            <a:endParaRPr lang="sk-SK" sz="1600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                Božie slovo s aplikáciou do dnešných dní</a:t>
            </a:r>
            <a:endParaRPr lang="sk-SK" sz="2400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257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Motí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í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í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1482</TotalTime>
  <Words>709</Words>
  <Application>Microsoft Office PowerPoint</Application>
  <PresentationFormat>Prezentácia na obrazovke (4:3)</PresentationFormat>
  <Paragraphs>357</Paragraphs>
  <Slides>11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7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11</vt:i4>
      </vt:variant>
    </vt:vector>
  </HeadingPairs>
  <TitlesOfParts>
    <vt:vector size="19" baseType="lpstr">
      <vt:lpstr>Arial</vt:lpstr>
      <vt:lpstr>Bernard MT Condensed</vt:lpstr>
      <vt:lpstr>Bodoni MT Condensed</vt:lpstr>
      <vt:lpstr>Calibri</vt:lpstr>
      <vt:lpstr>Calibri Light</vt:lpstr>
      <vt:lpstr>Franklin Gothic Medium Cond</vt:lpstr>
      <vt:lpstr>Times New Roman</vt:lpstr>
      <vt:lpstr>Motív Office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Martina Šipošová</dc:creator>
  <cp:lastModifiedBy>Martina Šipošová</cp:lastModifiedBy>
  <cp:revision>87</cp:revision>
  <dcterms:created xsi:type="dcterms:W3CDTF">2017-11-24T08:58:06Z</dcterms:created>
  <dcterms:modified xsi:type="dcterms:W3CDTF">2018-04-27T11:59:19Z</dcterms:modified>
</cp:coreProperties>
</file>