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73" r:id="rId4"/>
    <p:sldId id="266" r:id="rId5"/>
    <p:sldId id="262" r:id="rId6"/>
    <p:sldId id="278" r:id="rId7"/>
    <p:sldId id="271" r:id="rId8"/>
    <p:sldId id="282" r:id="rId9"/>
    <p:sldId id="272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Šipošová" initials="MŠ" lastIdx="0" clrIdx="0">
    <p:extLst>
      <p:ext uri="{19B8F6BF-5375-455C-9EA6-DF929625EA0E}">
        <p15:presenceInfo xmlns:p15="http://schemas.microsoft.com/office/powerpoint/2012/main" userId="76aa0ac95723d0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8A4500"/>
    <a:srgbClr val="F3540D"/>
    <a:srgbClr val="000000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4" y="6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27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406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92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36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3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1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11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9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5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8C9-30F7-4C69-9ED8-A4E476BA70BB}" type="datetimeFigureOut">
              <a:rPr lang="sk-SK" smtClean="0"/>
              <a:t>18. 4. 2018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11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429000"/>
            <a:ext cx="2109077" cy="298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750545" y="3094948"/>
            <a:ext cx="2289484" cy="3416320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972541" y="1380366"/>
            <a:ext cx="6213659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sk-SK" sz="1400" dirty="0">
                <a:solidFill>
                  <a:srgbClr val="663300"/>
                </a:solidFill>
                <a:ea typeface="Times New Roman" panose="02020603050405020304" pitchFamily="18" charset="0"/>
              </a:rPr>
              <a:t> </a:t>
            </a:r>
            <a:r>
              <a:rPr lang="sk-SK" sz="1400" dirty="0" smtClean="0">
                <a:solidFill>
                  <a:srgbClr val="663300"/>
                </a:solidFill>
                <a:ea typeface="Times New Roman" panose="02020603050405020304" pitchFamily="18" charset="0"/>
              </a:rPr>
              <a:t>                              </a:t>
            </a:r>
            <a:r>
              <a:rPr lang="sk-SK" sz="1400" b="1" dirty="0" smtClean="0">
                <a:solidFill>
                  <a:srgbClr val="663300"/>
                </a:solidFill>
              </a:rPr>
              <a:t>1</a:t>
            </a:r>
            <a:r>
              <a:rPr lang="sk-SK" sz="1400" b="1" dirty="0">
                <a:solidFill>
                  <a:srgbClr val="663300"/>
                </a:solidFill>
              </a:rPr>
              <a:t>. Vyber správnu odpoveď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900" b="1" dirty="0"/>
              <a:t> </a:t>
            </a:r>
            <a:r>
              <a:rPr lang="sk-SK" sz="1100" b="1" dirty="0">
                <a:solidFill>
                  <a:srgbClr val="663300"/>
                </a:solidFill>
              </a:rPr>
              <a:t> </a:t>
            </a:r>
            <a:endParaRPr lang="sk-SK" sz="11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nakúpili voňavé oleje a šli Ježišovo telo pomazať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 piatok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v sobotu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keď sa pominula sobota                           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Kedy prišli ženy k hrobu pomazať Ježiša?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 prvý deň týždňa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skoro ráno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po východe slnka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sa zjavil Jedenástim, tak im vyčítal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že sa ich zmocnila hrôza a strach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neveru a tvrdosť srdca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že sú zmätení a naľakaní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Kto prišiel k hrobu v prvý deň týždňa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Peter a Ján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Jozef z </a:t>
            </a:r>
            <a:r>
              <a:rPr lang="sk-SK" sz="1400" dirty="0" err="1">
                <a:solidFill>
                  <a:srgbClr val="8A4500"/>
                </a:solidFill>
              </a:rPr>
              <a:t>Arimatey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C/ Mária Magdaléna, Mária Jakubova a </a:t>
            </a:r>
            <a:r>
              <a:rPr lang="sk-SK" sz="1400" dirty="0" err="1">
                <a:solidFill>
                  <a:srgbClr val="8A4500"/>
                </a:solidFill>
              </a:rPr>
              <a:t>Salome</a:t>
            </a:r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/>
              <a:t> 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553977"/>
            <a:ext cx="2476500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348261" y="682872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2951079" y="156759"/>
            <a:ext cx="2948436" cy="307777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none" rtlCol="0">
            <a:spAutoFit/>
          </a:bodyPr>
          <a:lstStyle/>
          <a:p>
            <a:r>
              <a:rPr lang="sk-SK" sz="1400" dirty="0" smtClean="0">
                <a:solidFill>
                  <a:srgbClr val="002060"/>
                </a:solidFill>
              </a:rPr>
              <a:t>Biblická súťaž Bratislavskej arcidiecézy</a:t>
            </a:r>
            <a:endParaRPr lang="sk-SK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879229" y="3429000"/>
            <a:ext cx="2084730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586013" y="1886581"/>
            <a:ext cx="610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Komu sa najprv zjavil Ježiš po svojom zmŕtvychvstaní?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Mária Magdaléna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dvom učeníkom na ceste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Jedenástim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Kameň od hrobu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bol odvalený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odvalil ho anjel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odvalilo ho zemetrasenie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 o Kristovom zmŕtvychvstaní povedali: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Petrovi a Jánovi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učeníkom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</a:t>
            </a:r>
            <a:r>
              <a:rPr lang="sk-SK" sz="1400" dirty="0" smtClean="0">
                <a:solidFill>
                  <a:srgbClr val="8A4500"/>
                </a:solidFill>
              </a:rPr>
              <a:t>nikomu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 smtClean="0">
                <a:solidFill>
                  <a:srgbClr val="8A4500"/>
                </a:solidFill>
              </a:rPr>
              <a:t>                                        </a:t>
            </a:r>
            <a:r>
              <a:rPr lang="sk-SK" sz="1600" b="1" dirty="0" smtClean="0">
                <a:solidFill>
                  <a:srgbClr val="663300"/>
                </a:solidFill>
              </a:rPr>
              <a:t>2</a:t>
            </a:r>
            <a:r>
              <a:rPr lang="sk-SK" sz="1600" b="1" dirty="0">
                <a:solidFill>
                  <a:srgbClr val="663300"/>
                </a:solidFill>
              </a:rPr>
              <a:t>. Podčiarkni, čo nepatrí do radu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Tých, čo uveria, budú sprevádzať tieto znamenia: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budú vyháňať zlých duchov, budú hovoriť novými jazykmi, hady budú brať do rúk, budú vkladať ruky na chorých a tí ozdravejú, budú kriesiť mŕtvych, ak niečo smrtonosné vypijú, neuškodí im    </a:t>
            </a:r>
          </a:p>
          <a:p>
            <a:r>
              <a:rPr lang="sk-SK" sz="1400" dirty="0"/>
              <a:t> 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7477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1764851" y="1873778"/>
            <a:ext cx="595905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Ženy, ktoré nakúpili voňavé oleje a išli pomazať Ježišovo telo: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Mária Magdaléna, Zuzana, Mária Jakubova, </a:t>
            </a:r>
            <a:r>
              <a:rPr lang="sk-SK" sz="1400" dirty="0" err="1">
                <a:solidFill>
                  <a:srgbClr val="8A4500"/>
                </a:solidFill>
              </a:rPr>
              <a:t>Salome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Mladík v bielom povedal ženám, aby šli povedať ………….. „Ide pred vami do Galiley.“</a:t>
            </a:r>
          </a:p>
          <a:p>
            <a:r>
              <a:rPr lang="sk-SK" sz="1400" dirty="0">
                <a:solidFill>
                  <a:srgbClr val="8A4500"/>
                </a:solidFill>
              </a:rPr>
              <a:t>učeníkom, Petrovi, Jánovi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Keď ženy vyšli z hrobu, utekali, lebo sa ich zmocnili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strach, hrôza, smútok  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600" b="1" dirty="0" smtClean="0">
                <a:solidFill>
                  <a:srgbClr val="663300"/>
                </a:solidFill>
              </a:rPr>
              <a:t>                                           3</a:t>
            </a:r>
            <a:r>
              <a:rPr lang="sk-SK" sz="1600" b="1" dirty="0">
                <a:solidFill>
                  <a:srgbClr val="663300"/>
                </a:solidFill>
              </a:rPr>
              <a:t>. Kto povedal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„Kto nám odvalí kameň od vchodu do hrobu?“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„Neľakajte sa! Hľadáte Ježiša Nazaretského, ktorý bol ukrižovaný?“ 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„Ide pred vami do Galiley.“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„Choďte do celého sveta a hlásajte evanjelium všetkému stvoreniu.“</a:t>
            </a: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b="1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b="1" dirty="0" smtClean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1765182" y="1630380"/>
            <a:ext cx="58559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1400" dirty="0"/>
          </a:p>
          <a:p>
            <a:r>
              <a:rPr lang="sk-SK" sz="1400" dirty="0" smtClean="0">
                <a:solidFill>
                  <a:srgbClr val="663300"/>
                </a:solidFill>
              </a:rPr>
              <a:t> 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2067460" y="1739110"/>
            <a:ext cx="502953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b="1" dirty="0">
                <a:solidFill>
                  <a:srgbClr val="663300"/>
                </a:solidFill>
              </a:rPr>
              <a:t>4. Pravda – nepravda. Nájdi nepravdivé výroky a oprav ich.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ženy vošli do hrobu, na ľavej strane videli stáť anjela…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Choďte do celého sveta a hlásajte evanjelium všetkému stvoreniu.  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Kto uverí a dá sa pokrstiť, bude zachránený, ale kto neuverí, bude zatratený.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Keď im to Pán Ježiš povedal, vzatý bol do neba a zasadol po pravici Boha.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Oni sa rozišli a všade uzdravovali.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Pán im pomáhal a ich slová potvrdzoval znameniami, ktoré ich sprevádzali. </a:t>
            </a:r>
          </a:p>
        </p:txBody>
      </p:sp>
    </p:spTree>
    <p:extLst>
      <p:ext uri="{BB962C8B-B14F-4D97-AF65-F5344CB8AC3E}">
        <p14:creationId xmlns:p14="http://schemas.microsoft.com/office/powerpoint/2010/main" val="15716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67151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80436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25903" y="1897644"/>
            <a:ext cx="530297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Kto </a:t>
            </a:r>
            <a:r>
              <a:rPr lang="sk-SK" sz="1200" dirty="0">
                <a:solidFill>
                  <a:srgbClr val="002060"/>
                </a:solidFill>
              </a:rPr>
              <a:t>odvalí ženám kameň od hrobu? Nikto s nimi nešiel. Všetci boli presvedčení, že je už zbytočné sa namáhať, je zbytočné v niečo dúfať. Je dôležité, aby sme boli verní aj vtedy, keď nemáme nijakej pozemskej nádeje. Aj vtedy, keď nás všetko deprimuje a keď sa akoby všetko </a:t>
            </a:r>
            <a:r>
              <a:rPr lang="sk-SK" sz="1200" dirty="0" smtClean="0">
                <a:solidFill>
                  <a:srgbClr val="002060"/>
                </a:solidFill>
              </a:rPr>
              <a:t>vzbúrilo </a:t>
            </a:r>
            <a:r>
              <a:rPr lang="sk-SK" sz="1200" dirty="0">
                <a:solidFill>
                  <a:srgbClr val="002060"/>
                </a:solidFill>
              </a:rPr>
              <a:t>proti nám. Nech nám je vzorom praotec viery, Abrahám, ktorý </a:t>
            </a:r>
            <a:r>
              <a:rPr lang="sk-SK" sz="1200" i="1" dirty="0">
                <a:solidFill>
                  <a:srgbClr val="002060"/>
                </a:solidFill>
              </a:rPr>
              <a:t>„proti nádeji v nádeji uveril“</a:t>
            </a:r>
            <a:r>
              <a:rPr lang="sk-SK" sz="1200" dirty="0">
                <a:solidFill>
                  <a:srgbClr val="002060"/>
                </a:solidFill>
              </a:rPr>
              <a:t> (</a:t>
            </a:r>
            <a:r>
              <a:rPr lang="sk-SK" sz="1200" dirty="0" err="1">
                <a:solidFill>
                  <a:srgbClr val="002060"/>
                </a:solidFill>
              </a:rPr>
              <a:t>Rim</a:t>
            </a:r>
            <a:r>
              <a:rPr lang="sk-SK" sz="1200" dirty="0">
                <a:solidFill>
                  <a:srgbClr val="002060"/>
                </a:solidFill>
              </a:rPr>
              <a:t> 4,18). „Nádej znamená dúfať, keď sú veci beznádejné – inak to vôbec nie je čnosť“ (G. K. </a:t>
            </a:r>
            <a:r>
              <a:rPr lang="sk-SK" sz="1200" dirty="0" err="1">
                <a:solidFill>
                  <a:srgbClr val="002060"/>
                </a:solidFill>
              </a:rPr>
              <a:t>Chesterton</a:t>
            </a:r>
            <a:r>
              <a:rPr lang="sk-SK" sz="1200" dirty="0">
                <a:solidFill>
                  <a:srgbClr val="002060"/>
                </a:solidFill>
              </a:rPr>
              <a:t>). Čnosť nádeje sme od Boha dostali už v okamihu krstu – ako iskierku. Usilujme sa z nej za pomoci Ducha Svätého rozdúchať veľký plameň.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Z</a:t>
            </a:r>
            <a:r>
              <a:rPr lang="sk-SK" sz="1200" dirty="0">
                <a:solidFill>
                  <a:srgbClr val="002060"/>
                </a:solidFill>
              </a:rPr>
              <a:t> lásky k Ježišovi sa ženy podujímajú na zdanlivo beznádejný čin. Náhlia sa k hrobu vykonať skutok lásky, spolu sa radili, </a:t>
            </a:r>
            <a:r>
              <a:rPr lang="sk-SK" sz="1200" dirty="0" smtClean="0">
                <a:solidFill>
                  <a:srgbClr val="002060"/>
                </a:solidFill>
              </a:rPr>
              <a:t>zapojili </a:t>
            </a:r>
            <a:r>
              <a:rPr lang="sk-SK" sz="1200" dirty="0">
                <a:solidFill>
                  <a:srgbClr val="002060"/>
                </a:solidFill>
              </a:rPr>
              <a:t>všetko, čo mohli, i keď sa problém pred nimi zdal neprekonateľný. Až vtedy, keď my vykonáme všetko, čo môžeme, dávame šancu konať Bohu. On vie, že vlastne nič nedokážeme vykonať, a predsa chce vidieť naše úsilie. Keď vidí, že </a:t>
            </a:r>
            <a:r>
              <a:rPr lang="sk-SK" sz="1200" dirty="0" smtClean="0">
                <a:solidFill>
                  <a:srgbClr val="002060"/>
                </a:solidFill>
              </a:rPr>
              <a:t>nerobíme </a:t>
            </a:r>
            <a:r>
              <a:rPr lang="sk-SK" sz="1200" dirty="0">
                <a:solidFill>
                  <a:srgbClr val="002060"/>
                </a:solidFill>
              </a:rPr>
              <a:t>všetko, čo by sme mohli, aby sme ho našli, čaká. Keď vidí, že sa nebojíme ťažkostí, všetko sám zoberie do rúk a predbieha nás v iniciatíve. Kým ženy ešte len rozmýšľajú, ako odstrániť kameň, ten už je odvalený.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Magdaléna </a:t>
            </a:r>
            <a:r>
              <a:rPr lang="sk-SK" sz="1200" dirty="0">
                <a:solidFill>
                  <a:srgbClr val="002060"/>
                </a:solidFill>
              </a:rPr>
              <a:t>bola žena, ktorá Ježiša v tom čase najviac hľadala, a preto sa jej prvej Ježiš zjavil. Mala veľkú túžbu po Ježišovi. Jej láska robila jediné, čo mohla. </a:t>
            </a:r>
            <a:r>
              <a:rPr lang="sk-SK" sz="1200" dirty="0" smtClean="0">
                <a:solidFill>
                  <a:srgbClr val="002060"/>
                </a:solidFill>
              </a:rPr>
              <a:t>Teraz </a:t>
            </a:r>
            <a:r>
              <a:rPr lang="sk-SK" sz="1200" dirty="0">
                <a:solidFill>
                  <a:srgbClr val="002060"/>
                </a:solidFill>
              </a:rPr>
              <a:t>nemohla nič iné, len byť pri Ježišovom hrobe. Nemohla robiť nič, iba ho hľadať a za ním túžiť. Ježiš chce odpovedať na volanie túžiaceho srdca. Srdce, ktoré vzýva Ježiša, nezostane bez odpovede. A jeho vlastnosťou je dávať božskú odpoveď.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32274" y="2217110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28997" y="5258306"/>
            <a:ext cx="208377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Keď ráno, v prvý deň týždňa vstal z mŕtvych, zjavil sa najprv Márii Magdaléne, z ktorej kedysi vyhnal sedem zlých duchov.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16,9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732274" y="3596321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13" y="3728634"/>
            <a:ext cx="1895679" cy="268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35180" y="3272808"/>
            <a:ext cx="208473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8513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101368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400626" y="2041297"/>
            <a:ext cx="49055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Ako </a:t>
            </a:r>
            <a:r>
              <a:rPr lang="sk-SK" sz="1200" dirty="0">
                <a:solidFill>
                  <a:srgbClr val="002060"/>
                </a:solidFill>
              </a:rPr>
              <a:t>nám hovorí Jánovo evanjelium, keď sa Ježiš zjavil Márii Magdaléne, považovala ho zo začiatku za záhradníka. Emauzským učeníkom sa podľa Marka Ježiš zjavil </a:t>
            </a:r>
            <a:r>
              <a:rPr lang="sk-SK" sz="1200" i="1" dirty="0">
                <a:solidFill>
                  <a:srgbClr val="002060"/>
                </a:solidFill>
              </a:rPr>
              <a:t>„v inej podobe“</a:t>
            </a:r>
            <a:r>
              <a:rPr lang="sk-SK" sz="1200" dirty="0">
                <a:solidFill>
                  <a:srgbClr val="002060"/>
                </a:solidFill>
              </a:rPr>
              <a:t>. Ježiš si vždy volí, v akej podobe sa chce svojim zjaviť. Apoštoli a jeho verní ho napokon spoznávajú, pretože žili pre jeho príchod, mali voči nemu srdcia otvorené. Dal im akýsi vnútorný zmysel, vďaka ktorému spoznávajú jeho blízkosť. K nám prichádza najčastejšie v podobe našich bratov a sestier, ale my ho nevidíme, lebo ho ešte stále nechceme prijať v podobe, v ktorej sa nám on chce zjavovať. Chceli by sme, aby prišiel v takej podobe, aká vyhovuje nám. Aj pred nami stojí úloha stať sa expertami na Božiu prítomnosť – aby sme ho odhalili vo všetkých ľuďoch, aj keď sú nám nepríjemní.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 </a:t>
            </a:r>
            <a:endParaRPr lang="sk-SK" sz="1200" dirty="0" smtClean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„</a:t>
            </a:r>
            <a:r>
              <a:rPr lang="sk-SK" sz="1200" i="1" dirty="0" smtClean="0">
                <a:solidFill>
                  <a:srgbClr val="002060"/>
                </a:solidFill>
              </a:rPr>
              <a:t>Budú </a:t>
            </a:r>
            <a:r>
              <a:rPr lang="sk-SK" sz="1200" i="1" dirty="0">
                <a:solidFill>
                  <a:srgbClr val="002060"/>
                </a:solidFill>
              </a:rPr>
              <a:t>hovoriť novými jazykmi.“</a:t>
            </a:r>
            <a:r>
              <a:rPr lang="sk-SK" sz="1200" dirty="0">
                <a:solidFill>
                  <a:srgbClr val="002060"/>
                </a:solidFill>
              </a:rPr>
              <a:t> Budú všetko vidieť v novom svetle a budú to vedieť aj vyjadriť. Je moja reč naozaj svedectvom, že som uveril v Ježiša a že som ho plný? Málo hovoríme novým </a:t>
            </a:r>
            <a:r>
              <a:rPr lang="sk-SK" sz="1200" dirty="0" smtClean="0">
                <a:solidFill>
                  <a:srgbClr val="002060"/>
                </a:solidFill>
              </a:rPr>
              <a:t>jazykom </a:t>
            </a:r>
            <a:r>
              <a:rPr lang="sk-SK" sz="1200" dirty="0">
                <a:solidFill>
                  <a:srgbClr val="002060"/>
                </a:solidFill>
              </a:rPr>
              <a:t>viery a ešte menej novým jazykom lásky. Jazyk lásky je tým najzrozumiteľnejším jazykom. Je tou </a:t>
            </a:r>
            <a:r>
              <a:rPr lang="sk-SK" sz="1200" i="1" dirty="0">
                <a:solidFill>
                  <a:srgbClr val="002060"/>
                </a:solidFill>
              </a:rPr>
              <a:t>„vznešenejšou cestou“</a:t>
            </a:r>
            <a:r>
              <a:rPr lang="sk-SK" sz="1200" dirty="0">
                <a:solidFill>
                  <a:srgbClr val="002060"/>
                </a:solidFill>
              </a:rPr>
              <a:t>, </a:t>
            </a:r>
            <a:r>
              <a:rPr lang="sk-SK" sz="1200" i="1" dirty="0">
                <a:solidFill>
                  <a:srgbClr val="002060"/>
                </a:solidFill>
              </a:rPr>
              <a:t>„vyšším darom milosti“</a:t>
            </a:r>
            <a:r>
              <a:rPr lang="sk-SK" sz="1200" dirty="0">
                <a:solidFill>
                  <a:srgbClr val="002060"/>
                </a:solidFill>
              </a:rPr>
              <a:t> (por. 1Kor 12,31b – 13,1). Najistejšie privádza k poznaniu Boha.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91484" y="2221193"/>
            <a:ext cx="26091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Potom sa v inej podobe zjavil dvom z nich na ceste , keď išli na vidiek.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16,12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91484" y="4626620"/>
            <a:ext cx="260914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A tých, čo uveria budú sprevádzať tieto znamenia: v mojom mene budú vyháňať zlých duchov, budú hovoriť novými jazykmi, hady budú brať do rúk, a ak niečo smrtonosné vypijú, neuškodí im; na chorých budú vkladať ruky a tí ozdravejú.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16,17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638166" y="1342124"/>
            <a:ext cx="64846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lvl="0"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>
                <a:solidFill>
                  <a:srgbClr val="002060"/>
                </a:solidFill>
              </a:rPr>
              <a:t>V tom čase mnohí Židia nosili meno Ježiš. V nich sa však nenachádzalo podstatne to, čo znamená toto meno, teda Spasiteľ. Preto anjel dodáva meno mesta, z ktorého pochádza Ježiš, aby bolo jasné, o kom hovorí. Hneď pridáva slovo </a:t>
            </a:r>
            <a:r>
              <a:rPr lang="sk-SK" sz="1200" i="1" dirty="0">
                <a:solidFill>
                  <a:srgbClr val="002060"/>
                </a:solidFill>
              </a:rPr>
              <a:t>ukrižovaného</a:t>
            </a:r>
            <a:r>
              <a:rPr lang="sk-SK" sz="1200" dirty="0">
                <a:solidFill>
                  <a:srgbClr val="002060"/>
                </a:solidFill>
              </a:rPr>
              <a:t> a dodáva </a:t>
            </a:r>
            <a:r>
              <a:rPr lang="sk-SK" sz="1200" i="1" dirty="0">
                <a:solidFill>
                  <a:srgbClr val="002060"/>
                </a:solidFill>
              </a:rPr>
              <a:t>vstal, nie je tu</a:t>
            </a:r>
            <a:r>
              <a:rPr lang="sk-SK" sz="1200" dirty="0">
                <a:solidFill>
                  <a:srgbClr val="002060"/>
                </a:solidFill>
              </a:rPr>
              <a:t>. Nie je tu pre to, čo znamená prítomnosť jeho tela, keďže prítomnosťou svojej všemohúcnosti je stále prítomný na každom mieste.  </a:t>
            </a:r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Je </a:t>
            </a:r>
            <a:r>
              <a:rPr lang="sk-SK" sz="1200" dirty="0">
                <a:solidFill>
                  <a:srgbClr val="002060"/>
                </a:solidFill>
              </a:rPr>
              <a:t>dôležité vedieť, prečo evanjelista menuje všeobecne učeníkov a  na Petra poukazuje jeho vlastným menom. Peter sa možno bál prísť medzi apoštolov, lebo zaprel Učiteľa. Anjel ho nazýva menom, aby si nezúfal v beznádeji. Je pozoruhodné, prečo Boh dovolil, aby ten, ktorého Kristus postavil ako správcu nad celou Cirkvou, mal strach a zľakol sa hlasu jednej slúžky. Ten, ktorý mal byť budúcim pastierom Cirkvi, mal sa naučiť na svojej vlastnej vine odovzdávať mieru lásky a Božieho milosrdenstva druhým. Kristus zjavuje Petra najskôr jemu samému, a potom ho dáva za hlavu nad ostatnými, aby na svojej slabosti vedel pochopiť, nakoľko má súdiť slabosti druhých. </a:t>
            </a: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Skutočnosť</a:t>
            </a:r>
            <a:r>
              <a:rPr lang="sk-SK" sz="1200" dirty="0">
                <a:solidFill>
                  <a:srgbClr val="002060"/>
                </a:solidFill>
              </a:rPr>
              <a:t>, že učeníci hneď neprijali a nepochopili zmŕtvychvstanie Pána, neslúži až tak na dokázanie ich slabosti ako skôr na posilnenie našej viery. Zmŕtvychvstanie, práve pre pochybnosti učeníkov, bolo prípravou mnohých skúšok. Keď my prostredníctvom čítania prichádzame k poznaniu neistoty učeníkov, môžeme posilniť svoju vieru a podoprieť sa pochybnosťami, ktoré mali. Viac nám osoží Tomáš, ktorý dlhšie pochyboval, ako Magdaléna, ktorá hneď uverila. Tomáš práve pre svoje pochybnosti dosiahol dotyk rán a v našich srdciach navždy preťal rany pochybností. </a:t>
            </a:r>
          </a:p>
          <a:p>
            <a:pPr lvl="0" algn="just"/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254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578635" y="1394532"/>
            <a:ext cx="6484686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endParaRPr lang="sk-SK" sz="9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Ctihodný- </a:t>
            </a:r>
            <a:r>
              <a:rPr lang="sk-SK" sz="1200" dirty="0">
                <a:solidFill>
                  <a:srgbClr val="002060"/>
                </a:solidFill>
              </a:rPr>
              <a:t>Mnohí kresťania pokladajú svoju spásu za istú, lebo už veria. No ten vraví pravdu o svojej viere, kto svoju vieru spája so skutkami. Pravdivá je viera len tých ľudí, ktorí neupadnú do protirečenia medzi tým, čo hovoria svojimi ústami a čo konajú svojimi skutkami.</a:t>
            </a:r>
          </a:p>
          <a:p>
            <a:pPr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ctihodný - </a:t>
            </a:r>
            <a:r>
              <a:rPr lang="sk-SK" sz="1200" dirty="0">
                <a:solidFill>
                  <a:srgbClr val="002060"/>
                </a:solidFill>
              </a:rPr>
              <a:t>Boh-človek vystupuje do neba. On svoju ľudskosť prijal zo zeme a vystupuje s ňou do neba. On zostáva so svätými na zemi svojou božskosťou, ktorou naplní nebo a zem a táto tajomná prítomnosť tu zostane po všetky dni až do konca sveta. Vďaka ohlasovaniu evanjelia na svete nebudú chýbať ľudia, ktorí budú hodní žiť v Božom príbytku. Ani nemusíme veľmi pochybovať, že po boji v tomto svete budú žiť s Kristom tí, ktorí si zaslúžili hostiť Krista  v príbytku svojho srdca. (</a:t>
            </a:r>
            <a:r>
              <a:rPr lang="sk-SK" sz="1200" dirty="0" err="1">
                <a:solidFill>
                  <a:srgbClr val="002060"/>
                </a:solidFill>
              </a:rPr>
              <a:t>Béda</a:t>
            </a:r>
            <a:r>
              <a:rPr lang="sk-SK" sz="1200" dirty="0">
                <a:solidFill>
                  <a:srgbClr val="002060"/>
                </a:solidFill>
              </a:rPr>
              <a:t> Ctihodný)</a:t>
            </a: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16413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18961" cy="2858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598834" y="3390982"/>
            <a:ext cx="244410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591" y="53590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1558635" y="2257674"/>
            <a:ext cx="5881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1400" b="1" dirty="0">
                <a:solidFill>
                  <a:srgbClr val="002060"/>
                </a:solidFill>
              </a:rPr>
              <a:t>Prázdny hrob: </a:t>
            </a:r>
            <a:r>
              <a:rPr lang="sk-SK" sz="1400" dirty="0">
                <a:solidFill>
                  <a:srgbClr val="002060"/>
                </a:solidFill>
              </a:rPr>
              <a:t>KKC 638-658, </a:t>
            </a:r>
            <a:r>
              <a:rPr lang="sk-SK" sz="1400" dirty="0" smtClean="0">
                <a:solidFill>
                  <a:srgbClr val="002060"/>
                </a:solidFill>
              </a:rPr>
              <a:t>2174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Misijný rozkaz: </a:t>
            </a:r>
            <a:r>
              <a:rPr lang="sk-SK" sz="1400" dirty="0">
                <a:solidFill>
                  <a:srgbClr val="002060"/>
                </a:solidFill>
              </a:rPr>
              <a:t>KKC 2, 156, 161, 183, 434, 670, 699, 888, 977, 1223, 1253, 1256, 1257, </a:t>
            </a:r>
            <a:r>
              <a:rPr lang="sk-SK" sz="1400" dirty="0" smtClean="0">
                <a:solidFill>
                  <a:srgbClr val="002060"/>
                </a:solidFill>
              </a:rPr>
              <a:t>1507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Nanebovstúpenie:</a:t>
            </a:r>
            <a:r>
              <a:rPr lang="sk-SK" sz="1400" dirty="0">
                <a:solidFill>
                  <a:srgbClr val="002060"/>
                </a:solidFill>
              </a:rPr>
              <a:t> KKC 659-667, 697, 792, 965, 2795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076243" y="682367"/>
            <a:ext cx="299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 smtClean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Božie  slovo v  </a:t>
            </a:r>
            <a:r>
              <a:rPr lang="sk-SK" sz="2400" b="1" dirty="0" err="1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ucení</a:t>
            </a:r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Cirkvi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4753168" y="1381278"/>
            <a:ext cx="2952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600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ˇ</a:t>
            </a:r>
            <a:endParaRPr lang="sk-SK" sz="2600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2230234" y="5631134"/>
            <a:ext cx="534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Božie slovo s aplikáciou do dnešných dní </a:t>
            </a:r>
          </a:p>
          <a:p>
            <a:r>
              <a:rPr lang="sk-SK" dirty="0">
                <a:solidFill>
                  <a:srgbClr val="002060"/>
                </a:solidFill>
                <a:latin typeface="Bodoni MT Condensed" panose="02070606080606020203" pitchFamily="18" charset="0"/>
              </a:rPr>
              <a:t> 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                      pripravuje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d.p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Mgr. Andrej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Šottník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,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oratorián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sv. Filipa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Nériho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</a:t>
            </a:r>
            <a:endParaRPr lang="sk-SK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3064</TotalTime>
  <Words>444</Words>
  <Application>Microsoft Office PowerPoint</Application>
  <PresentationFormat>Prezentácia na obrazovke (4:3)</PresentationFormat>
  <Paragraphs>240</Paragraphs>
  <Slides>9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7" baseType="lpstr">
      <vt:lpstr>Arial</vt:lpstr>
      <vt:lpstr>Bernard MT Condensed</vt:lpstr>
      <vt:lpstr>Bodoni MT Condensed</vt:lpstr>
      <vt:lpstr>Calibri</vt:lpstr>
      <vt:lpstr>Calibri Light</vt:lpstr>
      <vt:lpstr>Franklin Gothic Medium Cond</vt:lpstr>
      <vt:lpstr>Times New Roman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Martina Šipošová</dc:creator>
  <cp:lastModifiedBy>Martina Šipošová</cp:lastModifiedBy>
  <cp:revision>203</cp:revision>
  <dcterms:created xsi:type="dcterms:W3CDTF">2017-11-24T08:58:06Z</dcterms:created>
  <dcterms:modified xsi:type="dcterms:W3CDTF">2018-04-18T12:17:54Z</dcterms:modified>
</cp:coreProperties>
</file>