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  <p:sldId id="265" r:id="rId3"/>
    <p:sldId id="273" r:id="rId4"/>
    <p:sldId id="266" r:id="rId5"/>
    <p:sldId id="262" r:id="rId6"/>
    <p:sldId id="278" r:id="rId7"/>
    <p:sldId id="271" r:id="rId8"/>
    <p:sldId id="282" r:id="rId9"/>
    <p:sldId id="272" r:id="rId10"/>
  </p:sldIdLst>
  <p:sldSz cx="9144000" cy="6858000" type="screen4x3"/>
  <p:notesSz cx="6858000" cy="9144000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artina Šipošová" initials="MŠ" lastIdx="0" clrIdx="0">
    <p:extLst>
      <p:ext uri="{19B8F6BF-5375-455C-9EA6-DF929625EA0E}">
        <p15:presenceInfo xmlns:p15="http://schemas.microsoft.com/office/powerpoint/2012/main" userId="76aa0ac95723d095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3300"/>
    <a:srgbClr val="8A4500"/>
    <a:srgbClr val="F3540D"/>
    <a:srgbClr val="000000"/>
    <a:srgbClr val="FCFCF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redný štýl 2 - zvýrazneni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Bez štýlu, bez mriežky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74" autoAdjust="0"/>
    <p:restoredTop sz="94660"/>
  </p:normalViewPr>
  <p:slideViewPr>
    <p:cSldViewPr snapToGrid="0">
      <p:cViewPr varScale="1">
        <p:scale>
          <a:sx n="96" d="100"/>
          <a:sy n="96" d="100"/>
        </p:scale>
        <p:origin x="248" y="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k-SK" smtClean="0"/>
              <a:t>Upravte štýl predlohy podnadpisov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42A8C9-30F7-4C69-9ED8-A4E476BA70BB}" type="datetimeFigureOut">
              <a:rPr lang="sk-SK" smtClean="0"/>
              <a:t>18. 4. 2018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ABDFEA-E8EA-43B6-BEC3-6F3C2F89D7A2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9627317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42A8C9-30F7-4C69-9ED8-A4E476BA70BB}" type="datetimeFigureOut">
              <a:rPr lang="sk-SK" smtClean="0"/>
              <a:t>18. 4. 2018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ABDFEA-E8EA-43B6-BEC3-6F3C2F89D7A2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0840606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42A8C9-30F7-4C69-9ED8-A4E476BA70BB}" type="datetimeFigureOut">
              <a:rPr lang="sk-SK" smtClean="0"/>
              <a:t>18. 4. 2018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ABDFEA-E8EA-43B6-BEC3-6F3C2F89D7A2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3328282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42A8C9-30F7-4C69-9ED8-A4E476BA70BB}" type="datetimeFigureOut">
              <a:rPr lang="sk-SK" smtClean="0"/>
              <a:t>18. 4. 2018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ABDFEA-E8EA-43B6-BEC3-6F3C2F89D7A2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2492612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42A8C9-30F7-4C69-9ED8-A4E476BA70BB}" type="datetimeFigureOut">
              <a:rPr lang="sk-SK" smtClean="0"/>
              <a:t>18. 4. 2018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ABDFEA-E8EA-43B6-BEC3-6F3C2F89D7A2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8036728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42A8C9-30F7-4C69-9ED8-A4E476BA70BB}" type="datetimeFigureOut">
              <a:rPr lang="sk-SK" smtClean="0"/>
              <a:t>18. 4. 2018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ABDFEA-E8EA-43B6-BEC3-6F3C2F89D7A2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3247392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42A8C9-30F7-4C69-9ED8-A4E476BA70BB}" type="datetimeFigureOut">
              <a:rPr lang="sk-SK" smtClean="0"/>
              <a:t>18. 4. 2018</a:t>
            </a:fld>
            <a:endParaRPr lang="sk-SK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ABDFEA-E8EA-43B6-BEC3-6F3C2F89D7A2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461657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42A8C9-30F7-4C69-9ED8-A4E476BA70BB}" type="datetimeFigureOut">
              <a:rPr lang="sk-SK" smtClean="0"/>
              <a:t>18. 4. 2018</a:t>
            </a:fld>
            <a:endParaRPr lang="sk-SK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ABDFEA-E8EA-43B6-BEC3-6F3C2F89D7A2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0731151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42A8C9-30F7-4C69-9ED8-A4E476BA70BB}" type="datetimeFigureOut">
              <a:rPr lang="sk-SK" smtClean="0"/>
              <a:t>18. 4. 2018</a:t>
            </a:fld>
            <a:endParaRPr lang="sk-SK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ABDFEA-E8EA-43B6-BEC3-6F3C2F89D7A2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1909282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42A8C9-30F7-4C69-9ED8-A4E476BA70BB}" type="datetimeFigureOut">
              <a:rPr lang="sk-SK" smtClean="0"/>
              <a:t>18. 4. 2018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ABDFEA-E8EA-43B6-BEC3-6F3C2F89D7A2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9033267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k-SK" smtClean="0"/>
              <a:t>Ak chcete pridať obrázok, kliknite na ikonu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42A8C9-30F7-4C69-9ED8-A4E476BA70BB}" type="datetimeFigureOut">
              <a:rPr lang="sk-SK" smtClean="0"/>
              <a:t>18. 4. 2018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ABDFEA-E8EA-43B6-BEC3-6F3C2F89D7A2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3835579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42A8C9-30F7-4C69-9ED8-A4E476BA70BB}" type="datetimeFigureOut">
              <a:rPr lang="sk-SK" smtClean="0"/>
              <a:t>18. 4. 2018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ABDFEA-E8EA-43B6-BEC3-6F3C2F89D7A2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3511537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Súvisiaci obrázok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4" descr="Súvisiaci obrázok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41743" y="3429000"/>
            <a:ext cx="2109077" cy="298557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4" name="BlokTextu 3"/>
          <p:cNvSpPr txBox="1"/>
          <p:nvPr/>
        </p:nvSpPr>
        <p:spPr>
          <a:xfrm rot="20738052">
            <a:off x="780189" y="636201"/>
            <a:ext cx="119135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sk-SK" b="1" dirty="0" smtClean="0">
                <a:solidFill>
                  <a:srgbClr val="F3540D"/>
                </a:solidFill>
                <a:latin typeface="Bodoni MT Condensed" panose="02070606080606020203" pitchFamily="18" charset="0"/>
              </a:rPr>
              <a:t>Pracovný list</a:t>
            </a:r>
          </a:p>
          <a:p>
            <a:pPr algn="ctr"/>
            <a:endParaRPr lang="sk-SK" b="1" dirty="0" smtClean="0">
              <a:solidFill>
                <a:srgbClr val="F3540D"/>
              </a:solidFill>
              <a:latin typeface="Bodoni MT Condensed" panose="02070606080606020203" pitchFamily="18" charset="0"/>
            </a:endParaRPr>
          </a:p>
          <a:p>
            <a:pPr algn="ctr"/>
            <a:r>
              <a:rPr lang="sk-SK" b="1" dirty="0" smtClean="0">
                <a:solidFill>
                  <a:srgbClr val="F3540D"/>
                </a:solidFill>
                <a:latin typeface="Bodoni MT Condensed" panose="02070606080606020203" pitchFamily="18" charset="0"/>
              </a:rPr>
              <a:t>16. kapitola</a:t>
            </a:r>
            <a:endParaRPr lang="sk-SK" b="1" dirty="0">
              <a:solidFill>
                <a:srgbClr val="F3540D"/>
              </a:solidFill>
              <a:latin typeface="Bodoni MT Condensed" panose="02070606080606020203" pitchFamily="18" charset="0"/>
            </a:endParaRPr>
          </a:p>
        </p:txBody>
      </p:sp>
      <p:sp>
        <p:nvSpPr>
          <p:cNvPr id="5" name="BlokTextu 4"/>
          <p:cNvSpPr txBox="1"/>
          <p:nvPr/>
        </p:nvSpPr>
        <p:spPr>
          <a:xfrm>
            <a:off x="5750545" y="3094948"/>
            <a:ext cx="2289484" cy="3416320"/>
          </a:xfrm>
          <a:prstGeom prst="rect">
            <a:avLst/>
          </a:prstGeom>
          <a:solidFill>
            <a:schemeClr val="bg1">
              <a:alpha val="83000"/>
            </a:schemeClr>
          </a:solidFill>
        </p:spPr>
        <p:txBody>
          <a:bodyPr wrap="square" rtlCol="0">
            <a:spAutoFit/>
          </a:bodyPr>
          <a:lstStyle/>
          <a:p>
            <a:endParaRPr lang="sk-SK" dirty="0" smtClean="0"/>
          </a:p>
          <a:p>
            <a:endParaRPr lang="sk-SK" dirty="0"/>
          </a:p>
          <a:p>
            <a:endParaRPr lang="sk-SK" dirty="0" smtClean="0"/>
          </a:p>
          <a:p>
            <a:endParaRPr lang="sk-SK" dirty="0"/>
          </a:p>
          <a:p>
            <a:endParaRPr lang="sk-SK" dirty="0" smtClean="0"/>
          </a:p>
          <a:p>
            <a:endParaRPr lang="sk-SK" dirty="0"/>
          </a:p>
          <a:p>
            <a:endParaRPr lang="sk-SK" dirty="0" smtClean="0"/>
          </a:p>
          <a:p>
            <a:endParaRPr lang="sk-SK" dirty="0"/>
          </a:p>
          <a:p>
            <a:endParaRPr lang="sk-SK" dirty="0" smtClean="0"/>
          </a:p>
          <a:p>
            <a:endParaRPr lang="sk-SK" dirty="0"/>
          </a:p>
          <a:p>
            <a:endParaRPr lang="sk-SK" dirty="0" smtClean="0"/>
          </a:p>
          <a:p>
            <a:endParaRPr lang="sk-SK" dirty="0"/>
          </a:p>
        </p:txBody>
      </p:sp>
      <p:sp>
        <p:nvSpPr>
          <p:cNvPr id="6" name="Obdĺžnik 5"/>
          <p:cNvSpPr/>
          <p:nvPr/>
        </p:nvSpPr>
        <p:spPr>
          <a:xfrm>
            <a:off x="1972541" y="1380366"/>
            <a:ext cx="6213659" cy="52783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sk-SK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r>
              <a:rPr lang="sk-SK" sz="1400" dirty="0">
                <a:solidFill>
                  <a:srgbClr val="663300"/>
                </a:solidFill>
                <a:ea typeface="Times New Roman" panose="02020603050405020304" pitchFamily="18" charset="0"/>
              </a:rPr>
              <a:t> </a:t>
            </a:r>
            <a:r>
              <a:rPr lang="sk-SK" sz="1400" dirty="0" smtClean="0">
                <a:solidFill>
                  <a:srgbClr val="663300"/>
                </a:solidFill>
                <a:ea typeface="Times New Roman" panose="02020603050405020304" pitchFamily="18" charset="0"/>
              </a:rPr>
              <a:t>                              </a:t>
            </a:r>
            <a:r>
              <a:rPr lang="sk-SK" sz="1400" b="1" dirty="0" smtClean="0">
                <a:solidFill>
                  <a:srgbClr val="663300"/>
                </a:solidFill>
              </a:rPr>
              <a:t>1</a:t>
            </a:r>
            <a:r>
              <a:rPr lang="sk-SK" sz="1400" b="1" dirty="0">
                <a:solidFill>
                  <a:srgbClr val="663300"/>
                </a:solidFill>
              </a:rPr>
              <a:t>. Vyber správnu odpoveď</a:t>
            </a:r>
            <a:endParaRPr lang="sk-SK" sz="1400" dirty="0">
              <a:solidFill>
                <a:srgbClr val="663300"/>
              </a:solidFill>
            </a:endParaRPr>
          </a:p>
          <a:p>
            <a:r>
              <a:rPr lang="sk-SK" sz="900" b="1" dirty="0"/>
              <a:t> </a:t>
            </a:r>
            <a:r>
              <a:rPr lang="sk-SK" sz="1100" b="1" dirty="0">
                <a:solidFill>
                  <a:srgbClr val="663300"/>
                </a:solidFill>
              </a:rPr>
              <a:t> </a:t>
            </a:r>
            <a:endParaRPr lang="sk-SK" sz="1100" dirty="0">
              <a:solidFill>
                <a:srgbClr val="663300"/>
              </a:solidFill>
            </a:endParaRPr>
          </a:p>
          <a:p>
            <a:r>
              <a:rPr lang="sk-SK" sz="1400" dirty="0">
                <a:solidFill>
                  <a:srgbClr val="8A4500"/>
                </a:solidFill>
              </a:rPr>
              <a:t>Ženy nakúpili voňavé oleje a šli Ježišovo telo pomazať</a:t>
            </a:r>
          </a:p>
          <a:p>
            <a:r>
              <a:rPr lang="sk-SK" sz="1400" dirty="0">
                <a:solidFill>
                  <a:srgbClr val="8A4500"/>
                </a:solidFill>
              </a:rPr>
              <a:t>A/ v piatok</a:t>
            </a:r>
          </a:p>
          <a:p>
            <a:r>
              <a:rPr lang="sk-SK" sz="1400" dirty="0">
                <a:solidFill>
                  <a:srgbClr val="8A4500"/>
                </a:solidFill>
              </a:rPr>
              <a:t>B/ v sobotu</a:t>
            </a:r>
          </a:p>
          <a:p>
            <a:r>
              <a:rPr lang="sk-SK" sz="1400" dirty="0">
                <a:solidFill>
                  <a:srgbClr val="8A4500"/>
                </a:solidFill>
              </a:rPr>
              <a:t>C/ keď sa pominula sobota                              </a:t>
            </a:r>
          </a:p>
          <a:p>
            <a:r>
              <a:rPr lang="sk-SK" sz="1400" dirty="0">
                <a:solidFill>
                  <a:srgbClr val="8A4500"/>
                </a:solidFill>
              </a:rPr>
              <a:t> </a:t>
            </a:r>
          </a:p>
          <a:p>
            <a:r>
              <a:rPr lang="sk-SK" sz="1400" dirty="0">
                <a:solidFill>
                  <a:srgbClr val="8A4500"/>
                </a:solidFill>
              </a:rPr>
              <a:t>Kedy prišli ženy k hrobu pomazať Ježiša?</a:t>
            </a:r>
          </a:p>
          <a:p>
            <a:r>
              <a:rPr lang="sk-SK" sz="1400" dirty="0">
                <a:solidFill>
                  <a:srgbClr val="8A4500"/>
                </a:solidFill>
              </a:rPr>
              <a:t>A/ v prvý deň týždňa</a:t>
            </a:r>
          </a:p>
          <a:p>
            <a:r>
              <a:rPr lang="sk-SK" sz="1400" dirty="0">
                <a:solidFill>
                  <a:srgbClr val="8A4500"/>
                </a:solidFill>
              </a:rPr>
              <a:t>B/ skoro ráno</a:t>
            </a:r>
          </a:p>
          <a:p>
            <a:r>
              <a:rPr lang="sk-SK" sz="1400" dirty="0">
                <a:solidFill>
                  <a:srgbClr val="8A4500"/>
                </a:solidFill>
              </a:rPr>
              <a:t>C/ po východe slnka</a:t>
            </a:r>
          </a:p>
          <a:p>
            <a:r>
              <a:rPr lang="sk-SK" sz="1400" b="1" dirty="0">
                <a:solidFill>
                  <a:srgbClr val="8A4500"/>
                </a:solidFill>
              </a:rPr>
              <a:t> </a:t>
            </a:r>
            <a:endParaRPr lang="sk-SK" sz="1400" dirty="0">
              <a:solidFill>
                <a:srgbClr val="8A4500"/>
              </a:solidFill>
            </a:endParaRPr>
          </a:p>
          <a:p>
            <a:r>
              <a:rPr lang="sk-SK" sz="1400" dirty="0">
                <a:solidFill>
                  <a:srgbClr val="8A4500"/>
                </a:solidFill>
              </a:rPr>
              <a:t>Keď sa zjavil Jedenástim, tak im vyčítal</a:t>
            </a:r>
          </a:p>
          <a:p>
            <a:r>
              <a:rPr lang="sk-SK" sz="1400" dirty="0">
                <a:solidFill>
                  <a:srgbClr val="8A4500"/>
                </a:solidFill>
              </a:rPr>
              <a:t>A/ že sa ich zmocnila hrôza a strach</a:t>
            </a:r>
          </a:p>
          <a:p>
            <a:r>
              <a:rPr lang="sk-SK" sz="1400" dirty="0">
                <a:solidFill>
                  <a:srgbClr val="8A4500"/>
                </a:solidFill>
              </a:rPr>
              <a:t>B/ neveru a tvrdosť srdca</a:t>
            </a:r>
          </a:p>
          <a:p>
            <a:r>
              <a:rPr lang="sk-SK" sz="1400" dirty="0">
                <a:solidFill>
                  <a:srgbClr val="8A4500"/>
                </a:solidFill>
              </a:rPr>
              <a:t>C/ že sú zmätení a naľakaní</a:t>
            </a:r>
          </a:p>
          <a:p>
            <a:r>
              <a:rPr lang="sk-SK" sz="1400" b="1" dirty="0">
                <a:solidFill>
                  <a:srgbClr val="8A4500"/>
                </a:solidFill>
              </a:rPr>
              <a:t> </a:t>
            </a:r>
            <a:endParaRPr lang="sk-SK" sz="1400" dirty="0">
              <a:solidFill>
                <a:srgbClr val="8A4500"/>
              </a:solidFill>
            </a:endParaRPr>
          </a:p>
          <a:p>
            <a:r>
              <a:rPr lang="sk-SK" sz="1400" dirty="0">
                <a:solidFill>
                  <a:srgbClr val="8A4500"/>
                </a:solidFill>
              </a:rPr>
              <a:t>Kto prišiel k hrobu v prvý deň týždňa podľa </a:t>
            </a:r>
            <a:r>
              <a:rPr lang="sk-SK" sz="1400" dirty="0" err="1">
                <a:solidFill>
                  <a:srgbClr val="8A4500"/>
                </a:solidFill>
              </a:rPr>
              <a:t>Mk</a:t>
            </a:r>
            <a:r>
              <a:rPr lang="sk-SK" sz="1400" dirty="0">
                <a:solidFill>
                  <a:srgbClr val="8A4500"/>
                </a:solidFill>
              </a:rPr>
              <a:t>?</a:t>
            </a:r>
          </a:p>
          <a:p>
            <a:r>
              <a:rPr lang="sk-SK" sz="1400" dirty="0">
                <a:solidFill>
                  <a:srgbClr val="8A4500"/>
                </a:solidFill>
              </a:rPr>
              <a:t>A/ Peter a Ján</a:t>
            </a:r>
          </a:p>
          <a:p>
            <a:r>
              <a:rPr lang="sk-SK" sz="1400" dirty="0">
                <a:solidFill>
                  <a:srgbClr val="8A4500"/>
                </a:solidFill>
              </a:rPr>
              <a:t>B/ Jozef z </a:t>
            </a:r>
            <a:r>
              <a:rPr lang="sk-SK" sz="1400" dirty="0" err="1">
                <a:solidFill>
                  <a:srgbClr val="8A4500"/>
                </a:solidFill>
              </a:rPr>
              <a:t>Arimatey</a:t>
            </a:r>
            <a:endParaRPr lang="sk-SK" sz="1400" dirty="0">
              <a:solidFill>
                <a:srgbClr val="8A4500"/>
              </a:solidFill>
            </a:endParaRPr>
          </a:p>
          <a:p>
            <a:r>
              <a:rPr lang="sk-SK" sz="1400" dirty="0">
                <a:solidFill>
                  <a:srgbClr val="8A4500"/>
                </a:solidFill>
              </a:rPr>
              <a:t>C/ Mária Magdaléna, Mária Jakubova a </a:t>
            </a:r>
            <a:r>
              <a:rPr lang="sk-SK" sz="1400" dirty="0" err="1">
                <a:solidFill>
                  <a:srgbClr val="8A4500"/>
                </a:solidFill>
              </a:rPr>
              <a:t>Salome</a:t>
            </a:r>
            <a:endParaRPr lang="sk-SK" sz="1400" dirty="0">
              <a:solidFill>
                <a:srgbClr val="8A4500"/>
              </a:solidFill>
            </a:endParaRPr>
          </a:p>
          <a:p>
            <a:endParaRPr lang="sk-SK" sz="1400" dirty="0"/>
          </a:p>
          <a:p>
            <a:endParaRPr lang="sk-SK" sz="1400" dirty="0">
              <a:solidFill>
                <a:srgbClr val="8A4500"/>
              </a:solidFill>
            </a:endParaRPr>
          </a:p>
          <a:p>
            <a:r>
              <a:rPr lang="sk-SK" sz="1400" b="1" dirty="0"/>
              <a:t> </a:t>
            </a:r>
            <a:endParaRPr lang="sk-SK" sz="1400" dirty="0"/>
          </a:p>
        </p:txBody>
      </p:sp>
      <p:pic>
        <p:nvPicPr>
          <p:cNvPr id="9" name="Picture 12" descr="Výsledok vyhľadávania obrázkov pre dopyt paper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25800" y="553977"/>
            <a:ext cx="2476500" cy="6271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Obdĺžnik 1"/>
          <p:cNvSpPr/>
          <p:nvPr/>
        </p:nvSpPr>
        <p:spPr>
          <a:xfrm>
            <a:off x="3348261" y="682872"/>
            <a:ext cx="221887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sk-SK" b="1">
                <a:solidFill>
                  <a:srgbClr val="002060"/>
                </a:solidFill>
                <a:latin typeface="Bodoni MT Condensed" panose="02070606080606020203" pitchFamily="18" charset="0"/>
              </a:rPr>
              <a:t>BIBLIA PRE VŠETKÝCH </a:t>
            </a:r>
            <a:r>
              <a:rPr lang="sk-SK" b="1" smtClean="0">
                <a:solidFill>
                  <a:srgbClr val="002060"/>
                </a:solidFill>
                <a:latin typeface="Bodoni MT Condensed" panose="02070606080606020203" pitchFamily="18" charset="0"/>
              </a:rPr>
              <a:t>2018</a:t>
            </a:r>
            <a:endParaRPr lang="sk-SK" b="1">
              <a:solidFill>
                <a:srgbClr val="002060"/>
              </a:solidFill>
              <a:latin typeface="Bodoni MT Condensed" panose="02070606080606020203" pitchFamily="18" charset="0"/>
            </a:endParaRPr>
          </a:p>
        </p:txBody>
      </p:sp>
      <p:sp>
        <p:nvSpPr>
          <p:cNvPr id="10" name="BlokTextu 9"/>
          <p:cNvSpPr txBox="1"/>
          <p:nvPr/>
        </p:nvSpPr>
        <p:spPr>
          <a:xfrm>
            <a:off x="2951079" y="156759"/>
            <a:ext cx="2948436" cy="307777"/>
          </a:xfrm>
          <a:prstGeom prst="rect">
            <a:avLst/>
          </a:prstGeom>
          <a:solidFill>
            <a:schemeClr val="bg1">
              <a:alpha val="27000"/>
            </a:schemeClr>
          </a:solidFill>
        </p:spPr>
        <p:txBody>
          <a:bodyPr wrap="none" rtlCol="0">
            <a:spAutoFit/>
          </a:bodyPr>
          <a:lstStyle/>
          <a:p>
            <a:r>
              <a:rPr lang="sk-SK" sz="1400" dirty="0" smtClean="0">
                <a:solidFill>
                  <a:srgbClr val="002060"/>
                </a:solidFill>
              </a:rPr>
              <a:t>Biblická súťaž Bratislavskej arcidiecézy</a:t>
            </a:r>
            <a:endParaRPr lang="sk-SK" sz="14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100665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Súvisiaci obrázok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2989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4" descr="Súvisiaci obrázok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31441" y="3646448"/>
            <a:ext cx="2032518" cy="287720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4" name="BlokTextu 3"/>
          <p:cNvSpPr txBox="1"/>
          <p:nvPr/>
        </p:nvSpPr>
        <p:spPr>
          <a:xfrm rot="20738052">
            <a:off x="780189" y="636201"/>
            <a:ext cx="119135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sk-SK" b="1" dirty="0" smtClean="0">
                <a:solidFill>
                  <a:srgbClr val="F3540D"/>
                </a:solidFill>
                <a:latin typeface="Bodoni MT Condensed" panose="02070606080606020203" pitchFamily="18" charset="0"/>
              </a:rPr>
              <a:t>Pracovný list</a:t>
            </a:r>
          </a:p>
          <a:p>
            <a:pPr algn="ctr"/>
            <a:endParaRPr lang="sk-SK" b="1" dirty="0" smtClean="0">
              <a:solidFill>
                <a:srgbClr val="F3540D"/>
              </a:solidFill>
              <a:latin typeface="Bodoni MT Condensed" panose="02070606080606020203" pitchFamily="18" charset="0"/>
            </a:endParaRPr>
          </a:p>
          <a:p>
            <a:pPr algn="ctr"/>
            <a:r>
              <a:rPr lang="sk-SK" b="1" dirty="0" smtClean="0">
                <a:solidFill>
                  <a:srgbClr val="F3540D"/>
                </a:solidFill>
                <a:latin typeface="Bodoni MT Condensed" panose="02070606080606020203" pitchFamily="18" charset="0"/>
              </a:rPr>
              <a:t>16. kapitola</a:t>
            </a:r>
            <a:endParaRPr lang="sk-SK" b="1" dirty="0">
              <a:solidFill>
                <a:srgbClr val="F3540D"/>
              </a:solidFill>
              <a:latin typeface="Bodoni MT Condensed" panose="02070606080606020203" pitchFamily="18" charset="0"/>
            </a:endParaRPr>
          </a:p>
        </p:txBody>
      </p:sp>
      <p:sp>
        <p:nvSpPr>
          <p:cNvPr id="5" name="BlokTextu 4"/>
          <p:cNvSpPr txBox="1"/>
          <p:nvPr/>
        </p:nvSpPr>
        <p:spPr>
          <a:xfrm>
            <a:off x="5879229" y="3429000"/>
            <a:ext cx="2084730" cy="3139321"/>
          </a:xfrm>
          <a:prstGeom prst="rect">
            <a:avLst/>
          </a:prstGeom>
          <a:solidFill>
            <a:schemeClr val="bg1">
              <a:alpha val="91000"/>
            </a:schemeClr>
          </a:solidFill>
        </p:spPr>
        <p:txBody>
          <a:bodyPr wrap="square" rtlCol="0">
            <a:spAutoFit/>
          </a:bodyPr>
          <a:lstStyle/>
          <a:p>
            <a:r>
              <a:rPr lang="sk-SK" dirty="0" smtClean="0"/>
              <a:t>            </a:t>
            </a:r>
          </a:p>
          <a:p>
            <a:endParaRPr lang="sk-SK" dirty="0"/>
          </a:p>
          <a:p>
            <a:endParaRPr lang="sk-SK" dirty="0" smtClean="0"/>
          </a:p>
          <a:p>
            <a:endParaRPr lang="sk-SK" dirty="0"/>
          </a:p>
          <a:p>
            <a:endParaRPr lang="sk-SK" dirty="0" smtClean="0"/>
          </a:p>
          <a:p>
            <a:endParaRPr lang="sk-SK" dirty="0"/>
          </a:p>
          <a:p>
            <a:endParaRPr lang="sk-SK" dirty="0" smtClean="0"/>
          </a:p>
          <a:p>
            <a:endParaRPr lang="sk-SK" dirty="0"/>
          </a:p>
          <a:p>
            <a:endParaRPr lang="sk-SK" dirty="0" smtClean="0"/>
          </a:p>
          <a:p>
            <a:endParaRPr lang="sk-SK" dirty="0"/>
          </a:p>
          <a:p>
            <a:endParaRPr lang="sk-SK" dirty="0"/>
          </a:p>
        </p:txBody>
      </p:sp>
      <p:sp>
        <p:nvSpPr>
          <p:cNvPr id="6" name="Obdĺžnik 5"/>
          <p:cNvSpPr/>
          <p:nvPr/>
        </p:nvSpPr>
        <p:spPr>
          <a:xfrm>
            <a:off x="1586013" y="1886581"/>
            <a:ext cx="6104896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k-SK" sz="1400" dirty="0">
                <a:solidFill>
                  <a:srgbClr val="8A4500"/>
                </a:solidFill>
              </a:rPr>
              <a:t>Komu sa najprv zjavil Ježiš po svojom zmŕtvychvstaní?</a:t>
            </a:r>
          </a:p>
          <a:p>
            <a:r>
              <a:rPr lang="sk-SK" sz="1400" dirty="0">
                <a:solidFill>
                  <a:srgbClr val="8A4500"/>
                </a:solidFill>
              </a:rPr>
              <a:t>A/ Mária Magdaléna</a:t>
            </a:r>
          </a:p>
          <a:p>
            <a:r>
              <a:rPr lang="sk-SK" sz="1400" dirty="0">
                <a:solidFill>
                  <a:srgbClr val="8A4500"/>
                </a:solidFill>
              </a:rPr>
              <a:t>B/ dvom učeníkom na ceste</a:t>
            </a:r>
          </a:p>
          <a:p>
            <a:r>
              <a:rPr lang="sk-SK" sz="1400" dirty="0">
                <a:solidFill>
                  <a:srgbClr val="8A4500"/>
                </a:solidFill>
              </a:rPr>
              <a:t>C/ Jedenástim</a:t>
            </a:r>
          </a:p>
          <a:p>
            <a:r>
              <a:rPr lang="sk-SK" sz="1400" b="1" dirty="0">
                <a:solidFill>
                  <a:srgbClr val="8A4500"/>
                </a:solidFill>
              </a:rPr>
              <a:t> </a:t>
            </a:r>
            <a:endParaRPr lang="sk-SK" sz="1400" dirty="0">
              <a:solidFill>
                <a:srgbClr val="8A4500"/>
              </a:solidFill>
            </a:endParaRPr>
          </a:p>
          <a:p>
            <a:r>
              <a:rPr lang="sk-SK" sz="1400" dirty="0">
                <a:solidFill>
                  <a:srgbClr val="8A4500"/>
                </a:solidFill>
              </a:rPr>
              <a:t>Kameň od hrobu podľa </a:t>
            </a:r>
            <a:r>
              <a:rPr lang="sk-SK" sz="1400" dirty="0" err="1">
                <a:solidFill>
                  <a:srgbClr val="8A4500"/>
                </a:solidFill>
              </a:rPr>
              <a:t>Mk</a:t>
            </a:r>
            <a:r>
              <a:rPr lang="sk-SK" sz="1400" dirty="0">
                <a:solidFill>
                  <a:srgbClr val="8A4500"/>
                </a:solidFill>
              </a:rPr>
              <a:t>:</a:t>
            </a:r>
          </a:p>
          <a:p>
            <a:r>
              <a:rPr lang="sk-SK" sz="1400" dirty="0">
                <a:solidFill>
                  <a:srgbClr val="8A4500"/>
                </a:solidFill>
              </a:rPr>
              <a:t>A/ bol odvalený</a:t>
            </a:r>
          </a:p>
          <a:p>
            <a:r>
              <a:rPr lang="sk-SK" sz="1400" dirty="0">
                <a:solidFill>
                  <a:srgbClr val="8A4500"/>
                </a:solidFill>
              </a:rPr>
              <a:t>B/ odvalil ho anjel</a:t>
            </a:r>
          </a:p>
          <a:p>
            <a:r>
              <a:rPr lang="sk-SK" sz="1400" dirty="0">
                <a:solidFill>
                  <a:srgbClr val="8A4500"/>
                </a:solidFill>
              </a:rPr>
              <a:t>C/ odvalilo ho zemetrasenie</a:t>
            </a:r>
          </a:p>
          <a:p>
            <a:r>
              <a:rPr lang="sk-SK" sz="1400" b="1" dirty="0">
                <a:solidFill>
                  <a:srgbClr val="8A4500"/>
                </a:solidFill>
              </a:rPr>
              <a:t> </a:t>
            </a:r>
            <a:endParaRPr lang="sk-SK" sz="1400" dirty="0">
              <a:solidFill>
                <a:srgbClr val="8A4500"/>
              </a:solidFill>
            </a:endParaRPr>
          </a:p>
          <a:p>
            <a:r>
              <a:rPr lang="sk-SK" sz="1400" dirty="0">
                <a:solidFill>
                  <a:srgbClr val="8A4500"/>
                </a:solidFill>
              </a:rPr>
              <a:t>Ženy podľa </a:t>
            </a:r>
            <a:r>
              <a:rPr lang="sk-SK" sz="1400" dirty="0" err="1">
                <a:solidFill>
                  <a:srgbClr val="8A4500"/>
                </a:solidFill>
              </a:rPr>
              <a:t>Mk</a:t>
            </a:r>
            <a:r>
              <a:rPr lang="sk-SK" sz="1400" dirty="0">
                <a:solidFill>
                  <a:srgbClr val="8A4500"/>
                </a:solidFill>
              </a:rPr>
              <a:t> o Kristovom zmŕtvychvstaní povedali:</a:t>
            </a:r>
          </a:p>
          <a:p>
            <a:r>
              <a:rPr lang="sk-SK" sz="1400" dirty="0">
                <a:solidFill>
                  <a:srgbClr val="8A4500"/>
                </a:solidFill>
              </a:rPr>
              <a:t>A/ Petrovi a Jánovi</a:t>
            </a:r>
          </a:p>
          <a:p>
            <a:r>
              <a:rPr lang="sk-SK" sz="1400" dirty="0">
                <a:solidFill>
                  <a:srgbClr val="8A4500"/>
                </a:solidFill>
              </a:rPr>
              <a:t>B/ učeníkom</a:t>
            </a:r>
          </a:p>
          <a:p>
            <a:r>
              <a:rPr lang="sk-SK" sz="1400" dirty="0">
                <a:solidFill>
                  <a:srgbClr val="8A4500"/>
                </a:solidFill>
              </a:rPr>
              <a:t>C/ </a:t>
            </a:r>
            <a:r>
              <a:rPr lang="sk-SK" sz="1400" dirty="0" smtClean="0">
                <a:solidFill>
                  <a:srgbClr val="8A4500"/>
                </a:solidFill>
              </a:rPr>
              <a:t>nikomu</a:t>
            </a:r>
          </a:p>
          <a:p>
            <a:endParaRPr lang="sk-SK" sz="1400" dirty="0">
              <a:solidFill>
                <a:srgbClr val="8A4500"/>
              </a:solidFill>
            </a:endParaRPr>
          </a:p>
          <a:p>
            <a:r>
              <a:rPr lang="sk-SK" sz="1400" b="1" dirty="0" smtClean="0">
                <a:solidFill>
                  <a:srgbClr val="8A4500"/>
                </a:solidFill>
              </a:rPr>
              <a:t>                                        </a:t>
            </a:r>
            <a:r>
              <a:rPr lang="sk-SK" sz="1600" b="1" dirty="0" smtClean="0">
                <a:solidFill>
                  <a:srgbClr val="663300"/>
                </a:solidFill>
              </a:rPr>
              <a:t>2</a:t>
            </a:r>
            <a:r>
              <a:rPr lang="sk-SK" sz="1600" b="1" dirty="0">
                <a:solidFill>
                  <a:srgbClr val="663300"/>
                </a:solidFill>
              </a:rPr>
              <a:t>. Podčiarkni, čo nepatrí do radu</a:t>
            </a:r>
            <a:endParaRPr lang="sk-SK" sz="1600" dirty="0">
              <a:solidFill>
                <a:srgbClr val="663300"/>
              </a:solidFill>
            </a:endParaRPr>
          </a:p>
          <a:p>
            <a:r>
              <a:rPr lang="sk-SK" sz="1400" dirty="0">
                <a:solidFill>
                  <a:srgbClr val="8A4500"/>
                </a:solidFill>
              </a:rPr>
              <a:t> </a:t>
            </a:r>
          </a:p>
          <a:p>
            <a:r>
              <a:rPr lang="sk-SK" sz="1400" dirty="0">
                <a:solidFill>
                  <a:srgbClr val="8A4500"/>
                </a:solidFill>
              </a:rPr>
              <a:t>Tých, čo uveria, budú sprevádzať tieto znamenia:</a:t>
            </a:r>
          </a:p>
          <a:p>
            <a:r>
              <a:rPr lang="sk-SK" sz="1400" dirty="0">
                <a:solidFill>
                  <a:srgbClr val="8A4500"/>
                </a:solidFill>
              </a:rPr>
              <a:t>budú vyháňať zlých duchov, budú hovoriť novými jazykmi, hady budú brať do rúk, budú vkladať ruky na chorých a tí ozdravejú, budú kriesiť mŕtvych, ak niečo smrtonosné vypijú, neuškodí im    </a:t>
            </a:r>
          </a:p>
          <a:p>
            <a:r>
              <a:rPr lang="sk-SK" sz="1400" dirty="0"/>
              <a:t> </a:t>
            </a:r>
          </a:p>
          <a:p>
            <a:endParaRPr lang="sk-SK" sz="1400" dirty="0">
              <a:solidFill>
                <a:srgbClr val="8A4500"/>
              </a:solidFill>
            </a:endParaRPr>
          </a:p>
          <a:p>
            <a:endParaRPr lang="sk-SK" sz="1400" dirty="0">
              <a:solidFill>
                <a:srgbClr val="8A4500"/>
              </a:solidFill>
            </a:endParaRPr>
          </a:p>
          <a:p>
            <a:endParaRPr lang="sk-SK" sz="1400" dirty="0"/>
          </a:p>
        </p:txBody>
      </p:sp>
      <p:pic>
        <p:nvPicPr>
          <p:cNvPr id="9" name="Picture 12" descr="Výsledok vyhľadávania obrázkov pre dopyt paper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24200" y="553977"/>
            <a:ext cx="2528315" cy="6271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BlokTextu 9"/>
          <p:cNvSpPr txBox="1"/>
          <p:nvPr/>
        </p:nvSpPr>
        <p:spPr>
          <a:xfrm>
            <a:off x="3342215" y="667678"/>
            <a:ext cx="22188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k-SK" b="1" dirty="0" smtClean="0">
                <a:solidFill>
                  <a:srgbClr val="002060"/>
                </a:solidFill>
                <a:latin typeface="Bodoni MT Condensed" panose="02070606080606020203" pitchFamily="18" charset="0"/>
              </a:rPr>
              <a:t>BIBLIA PRE </a:t>
            </a:r>
            <a:r>
              <a:rPr lang="sk-SK" b="1" smtClean="0">
                <a:solidFill>
                  <a:srgbClr val="002060"/>
                </a:solidFill>
                <a:latin typeface="Bodoni MT Condensed" panose="02070606080606020203" pitchFamily="18" charset="0"/>
              </a:rPr>
              <a:t>VŠETKÝCH 2018</a:t>
            </a:r>
            <a:endParaRPr lang="sk-SK" b="1" dirty="0">
              <a:solidFill>
                <a:srgbClr val="002060"/>
              </a:solidFill>
              <a:latin typeface="Bodoni MT Condensed" panose="02070606080606020203" pitchFamily="18" charset="0"/>
            </a:endParaRPr>
          </a:p>
        </p:txBody>
      </p:sp>
      <p:sp>
        <p:nvSpPr>
          <p:cNvPr id="2" name="BlokTextu 1"/>
          <p:cNvSpPr txBox="1"/>
          <p:nvPr/>
        </p:nvSpPr>
        <p:spPr>
          <a:xfrm>
            <a:off x="2409743" y="1294801"/>
            <a:ext cx="184731" cy="307777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endParaRPr lang="sk-SK" sz="1400" dirty="0"/>
          </a:p>
        </p:txBody>
      </p:sp>
    </p:spTree>
    <p:extLst>
      <p:ext uri="{BB962C8B-B14F-4D97-AF65-F5344CB8AC3E}">
        <p14:creationId xmlns:p14="http://schemas.microsoft.com/office/powerpoint/2010/main" val="7477373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Súvisiaci obrázok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BlokTextu 3"/>
          <p:cNvSpPr txBox="1"/>
          <p:nvPr/>
        </p:nvSpPr>
        <p:spPr>
          <a:xfrm rot="20738052">
            <a:off x="780189" y="636201"/>
            <a:ext cx="119135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sk-SK" b="1" dirty="0" smtClean="0">
                <a:solidFill>
                  <a:srgbClr val="F3540D"/>
                </a:solidFill>
                <a:latin typeface="Bodoni MT Condensed" panose="02070606080606020203" pitchFamily="18" charset="0"/>
              </a:rPr>
              <a:t>Pracovný list</a:t>
            </a:r>
          </a:p>
          <a:p>
            <a:pPr algn="ctr"/>
            <a:endParaRPr lang="sk-SK" b="1" dirty="0" smtClean="0">
              <a:solidFill>
                <a:srgbClr val="F3540D"/>
              </a:solidFill>
              <a:latin typeface="Bodoni MT Condensed" panose="02070606080606020203" pitchFamily="18" charset="0"/>
            </a:endParaRPr>
          </a:p>
          <a:p>
            <a:pPr algn="ctr"/>
            <a:r>
              <a:rPr lang="sk-SK" b="1" dirty="0" smtClean="0">
                <a:solidFill>
                  <a:srgbClr val="F3540D"/>
                </a:solidFill>
                <a:latin typeface="Bodoni MT Condensed" panose="02070606080606020203" pitchFamily="18" charset="0"/>
              </a:rPr>
              <a:t>16. kapitola</a:t>
            </a:r>
            <a:endParaRPr lang="sk-SK" b="1" dirty="0">
              <a:solidFill>
                <a:srgbClr val="F3540D"/>
              </a:solidFill>
              <a:latin typeface="Bodoni MT Condensed" panose="02070606080606020203" pitchFamily="18" charset="0"/>
            </a:endParaRPr>
          </a:p>
        </p:txBody>
      </p:sp>
      <p:pic>
        <p:nvPicPr>
          <p:cNvPr id="9" name="Picture 12" descr="Výsledok vyhľadávania obrázkov pre dopyt paper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24200" y="553977"/>
            <a:ext cx="2528315" cy="6271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BlokTextu 9"/>
          <p:cNvSpPr txBox="1"/>
          <p:nvPr/>
        </p:nvSpPr>
        <p:spPr>
          <a:xfrm>
            <a:off x="3342215" y="667678"/>
            <a:ext cx="22188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k-SK" b="1" dirty="0" smtClean="0">
                <a:solidFill>
                  <a:srgbClr val="002060"/>
                </a:solidFill>
                <a:latin typeface="Bodoni MT Condensed" panose="02070606080606020203" pitchFamily="18" charset="0"/>
              </a:rPr>
              <a:t>BIBLIA PRE </a:t>
            </a:r>
            <a:r>
              <a:rPr lang="sk-SK" b="1" smtClean="0">
                <a:solidFill>
                  <a:srgbClr val="002060"/>
                </a:solidFill>
                <a:latin typeface="Bodoni MT Condensed" panose="02070606080606020203" pitchFamily="18" charset="0"/>
              </a:rPr>
              <a:t>VŠETKÝCH 2018</a:t>
            </a:r>
            <a:endParaRPr lang="sk-SK" b="1" dirty="0">
              <a:solidFill>
                <a:srgbClr val="002060"/>
              </a:solidFill>
              <a:latin typeface="Bodoni MT Condensed" panose="02070606080606020203" pitchFamily="18" charset="0"/>
            </a:endParaRPr>
          </a:p>
        </p:txBody>
      </p:sp>
      <p:sp>
        <p:nvSpPr>
          <p:cNvPr id="2" name="BlokTextu 1"/>
          <p:cNvSpPr txBox="1"/>
          <p:nvPr/>
        </p:nvSpPr>
        <p:spPr>
          <a:xfrm>
            <a:off x="2409743" y="1294801"/>
            <a:ext cx="184731" cy="307777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endParaRPr lang="sk-SK" sz="1400" dirty="0"/>
          </a:p>
        </p:txBody>
      </p:sp>
      <p:sp>
        <p:nvSpPr>
          <p:cNvPr id="13" name="Obdĺžnik 12"/>
          <p:cNvSpPr/>
          <p:nvPr/>
        </p:nvSpPr>
        <p:spPr>
          <a:xfrm>
            <a:off x="1764851" y="1873778"/>
            <a:ext cx="5959058" cy="50475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k-SK" sz="1400" dirty="0">
                <a:solidFill>
                  <a:srgbClr val="8A4500"/>
                </a:solidFill>
              </a:rPr>
              <a:t>Ženy, ktoré nakúpili voňavé oleje a išli pomazať Ježišovo telo:</a:t>
            </a:r>
          </a:p>
          <a:p>
            <a:r>
              <a:rPr lang="sk-SK" sz="1400" dirty="0">
                <a:solidFill>
                  <a:srgbClr val="8A4500"/>
                </a:solidFill>
              </a:rPr>
              <a:t>Mária Magdaléna, Zuzana, Mária Jakubova, </a:t>
            </a:r>
            <a:r>
              <a:rPr lang="sk-SK" sz="1400" dirty="0" err="1">
                <a:solidFill>
                  <a:srgbClr val="8A4500"/>
                </a:solidFill>
              </a:rPr>
              <a:t>Salome</a:t>
            </a:r>
            <a:endParaRPr lang="sk-SK" sz="1400" dirty="0">
              <a:solidFill>
                <a:srgbClr val="8A4500"/>
              </a:solidFill>
            </a:endParaRPr>
          </a:p>
          <a:p>
            <a:r>
              <a:rPr lang="sk-SK" sz="1400" dirty="0">
                <a:solidFill>
                  <a:srgbClr val="8A4500"/>
                </a:solidFill>
              </a:rPr>
              <a:t> </a:t>
            </a:r>
          </a:p>
          <a:p>
            <a:r>
              <a:rPr lang="sk-SK" sz="1400" dirty="0">
                <a:solidFill>
                  <a:srgbClr val="8A4500"/>
                </a:solidFill>
              </a:rPr>
              <a:t>Mladík v bielom povedal ženám, aby šli povedať ………….. „Ide pred vami do Galiley.“</a:t>
            </a:r>
          </a:p>
          <a:p>
            <a:r>
              <a:rPr lang="sk-SK" sz="1400" dirty="0">
                <a:solidFill>
                  <a:srgbClr val="8A4500"/>
                </a:solidFill>
              </a:rPr>
              <a:t>učeníkom, Petrovi, Jánovi   </a:t>
            </a:r>
          </a:p>
          <a:p>
            <a:r>
              <a:rPr lang="sk-SK" sz="1400" dirty="0">
                <a:solidFill>
                  <a:srgbClr val="8A4500"/>
                </a:solidFill>
              </a:rPr>
              <a:t> </a:t>
            </a:r>
          </a:p>
          <a:p>
            <a:r>
              <a:rPr lang="sk-SK" sz="1400" dirty="0">
                <a:solidFill>
                  <a:srgbClr val="8A4500"/>
                </a:solidFill>
              </a:rPr>
              <a:t>Keď ženy vyšli z hrobu, utekali, lebo sa ich zmocnili</a:t>
            </a:r>
          </a:p>
          <a:p>
            <a:r>
              <a:rPr lang="sk-SK" sz="1400" dirty="0">
                <a:solidFill>
                  <a:srgbClr val="8A4500"/>
                </a:solidFill>
              </a:rPr>
              <a:t>strach, hrôza, smútok  </a:t>
            </a:r>
            <a:endParaRPr lang="sk-SK" sz="1400" dirty="0" smtClean="0">
              <a:solidFill>
                <a:srgbClr val="8A4500"/>
              </a:solidFill>
            </a:endParaRPr>
          </a:p>
          <a:p>
            <a:endParaRPr lang="sk-SK" sz="1400" dirty="0">
              <a:solidFill>
                <a:srgbClr val="8A4500"/>
              </a:solidFill>
            </a:endParaRPr>
          </a:p>
          <a:p>
            <a:r>
              <a:rPr lang="sk-SK" sz="1600" b="1" dirty="0" smtClean="0">
                <a:solidFill>
                  <a:srgbClr val="663300"/>
                </a:solidFill>
              </a:rPr>
              <a:t>                                           3</a:t>
            </a:r>
            <a:r>
              <a:rPr lang="sk-SK" sz="1600" b="1" dirty="0">
                <a:solidFill>
                  <a:srgbClr val="663300"/>
                </a:solidFill>
              </a:rPr>
              <a:t>. Kto povedal</a:t>
            </a:r>
            <a:endParaRPr lang="sk-SK" sz="1600" dirty="0">
              <a:solidFill>
                <a:srgbClr val="663300"/>
              </a:solidFill>
            </a:endParaRPr>
          </a:p>
          <a:p>
            <a:r>
              <a:rPr lang="sk-SK" sz="1400" dirty="0">
                <a:solidFill>
                  <a:srgbClr val="8A4500"/>
                </a:solidFill>
              </a:rPr>
              <a:t> </a:t>
            </a:r>
          </a:p>
          <a:p>
            <a:r>
              <a:rPr lang="sk-SK" sz="1400" dirty="0">
                <a:solidFill>
                  <a:srgbClr val="8A4500"/>
                </a:solidFill>
              </a:rPr>
              <a:t>„Kto nám odvalí kameň od vchodu do hrobu?“</a:t>
            </a:r>
          </a:p>
          <a:p>
            <a:r>
              <a:rPr lang="sk-SK" sz="1400" dirty="0">
                <a:solidFill>
                  <a:srgbClr val="8A4500"/>
                </a:solidFill>
              </a:rPr>
              <a:t> </a:t>
            </a:r>
          </a:p>
          <a:p>
            <a:r>
              <a:rPr lang="sk-SK" sz="1400" dirty="0">
                <a:solidFill>
                  <a:srgbClr val="8A4500"/>
                </a:solidFill>
              </a:rPr>
              <a:t>„Neľakajte sa! Hľadáte Ježiša Nazaretského, ktorý bol ukrižovaný?“ </a:t>
            </a:r>
          </a:p>
          <a:p>
            <a:r>
              <a:rPr lang="sk-SK" sz="1400" b="1" dirty="0">
                <a:solidFill>
                  <a:srgbClr val="8A4500"/>
                </a:solidFill>
              </a:rPr>
              <a:t> </a:t>
            </a:r>
            <a:endParaRPr lang="sk-SK" sz="1400" dirty="0">
              <a:solidFill>
                <a:srgbClr val="8A4500"/>
              </a:solidFill>
            </a:endParaRPr>
          </a:p>
          <a:p>
            <a:r>
              <a:rPr lang="sk-SK" sz="1400" dirty="0">
                <a:solidFill>
                  <a:srgbClr val="8A4500"/>
                </a:solidFill>
              </a:rPr>
              <a:t>„Ide pred vami do Galiley.“</a:t>
            </a:r>
          </a:p>
          <a:p>
            <a:r>
              <a:rPr lang="sk-SK" sz="1400" b="1" dirty="0">
                <a:solidFill>
                  <a:srgbClr val="8A4500"/>
                </a:solidFill>
              </a:rPr>
              <a:t> </a:t>
            </a:r>
            <a:endParaRPr lang="sk-SK" sz="1400" dirty="0">
              <a:solidFill>
                <a:srgbClr val="8A4500"/>
              </a:solidFill>
            </a:endParaRPr>
          </a:p>
          <a:p>
            <a:r>
              <a:rPr lang="sk-SK" sz="1400" dirty="0">
                <a:solidFill>
                  <a:srgbClr val="8A4500"/>
                </a:solidFill>
              </a:rPr>
              <a:t>„Choďte do celého sveta a hlásajte evanjelium všetkému stvoreniu.“</a:t>
            </a:r>
          </a:p>
          <a:p>
            <a:endParaRPr lang="sk-SK" sz="1400" dirty="0" smtClean="0">
              <a:solidFill>
                <a:srgbClr val="8A4500"/>
              </a:solidFill>
            </a:endParaRPr>
          </a:p>
          <a:p>
            <a:endParaRPr lang="sk-SK" sz="1400" b="1" dirty="0">
              <a:solidFill>
                <a:srgbClr val="8A4500"/>
              </a:solidFill>
            </a:endParaRPr>
          </a:p>
          <a:p>
            <a:endParaRPr lang="sk-SK" sz="1400" dirty="0">
              <a:solidFill>
                <a:srgbClr val="8A4500"/>
              </a:solidFill>
            </a:endParaRPr>
          </a:p>
          <a:p>
            <a:endParaRPr lang="sk-SK" sz="1400" b="1" dirty="0" smtClean="0">
              <a:solidFill>
                <a:srgbClr val="8A45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085325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Súvisiaci obrázok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4" descr="Súvisiaci obrázok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41743" y="3531638"/>
            <a:ext cx="2048943" cy="290045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4" name="BlokTextu 3"/>
          <p:cNvSpPr txBox="1"/>
          <p:nvPr/>
        </p:nvSpPr>
        <p:spPr>
          <a:xfrm rot="20738052">
            <a:off x="780189" y="636201"/>
            <a:ext cx="119135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sk-SK" b="1" dirty="0" smtClean="0">
                <a:solidFill>
                  <a:srgbClr val="F3540D"/>
                </a:solidFill>
                <a:latin typeface="Bodoni MT Condensed" panose="02070606080606020203" pitchFamily="18" charset="0"/>
              </a:rPr>
              <a:t>Pracovný list</a:t>
            </a:r>
          </a:p>
          <a:p>
            <a:pPr algn="ctr"/>
            <a:endParaRPr lang="sk-SK" b="1" dirty="0" smtClean="0">
              <a:solidFill>
                <a:srgbClr val="F3540D"/>
              </a:solidFill>
              <a:latin typeface="Bodoni MT Condensed" panose="02070606080606020203" pitchFamily="18" charset="0"/>
            </a:endParaRPr>
          </a:p>
          <a:p>
            <a:pPr algn="ctr"/>
            <a:r>
              <a:rPr lang="sk-SK" b="1" dirty="0" smtClean="0">
                <a:solidFill>
                  <a:srgbClr val="F3540D"/>
                </a:solidFill>
                <a:latin typeface="Bodoni MT Condensed" panose="02070606080606020203" pitchFamily="18" charset="0"/>
              </a:rPr>
              <a:t>16. kapitola</a:t>
            </a:r>
            <a:endParaRPr lang="sk-SK" b="1" dirty="0">
              <a:solidFill>
                <a:srgbClr val="F3540D"/>
              </a:solidFill>
              <a:latin typeface="Bodoni MT Condensed" panose="02070606080606020203" pitchFamily="18" charset="0"/>
            </a:endParaRPr>
          </a:p>
        </p:txBody>
      </p:sp>
      <p:sp>
        <p:nvSpPr>
          <p:cNvPr id="5" name="BlokTextu 4"/>
          <p:cNvSpPr txBox="1"/>
          <p:nvPr/>
        </p:nvSpPr>
        <p:spPr>
          <a:xfrm>
            <a:off x="5681438" y="3362757"/>
            <a:ext cx="2313986" cy="3139321"/>
          </a:xfrm>
          <a:prstGeom prst="rect">
            <a:avLst/>
          </a:prstGeom>
          <a:solidFill>
            <a:schemeClr val="bg1">
              <a:alpha val="91000"/>
            </a:schemeClr>
          </a:solidFill>
        </p:spPr>
        <p:txBody>
          <a:bodyPr wrap="square" rtlCol="0">
            <a:spAutoFit/>
          </a:bodyPr>
          <a:lstStyle/>
          <a:p>
            <a:r>
              <a:rPr lang="sk-SK" dirty="0" smtClean="0"/>
              <a:t>            </a:t>
            </a:r>
          </a:p>
          <a:p>
            <a:endParaRPr lang="sk-SK" dirty="0"/>
          </a:p>
          <a:p>
            <a:endParaRPr lang="sk-SK" dirty="0" smtClean="0"/>
          </a:p>
          <a:p>
            <a:endParaRPr lang="sk-SK" dirty="0"/>
          </a:p>
          <a:p>
            <a:endParaRPr lang="sk-SK" dirty="0" smtClean="0"/>
          </a:p>
          <a:p>
            <a:endParaRPr lang="sk-SK" dirty="0"/>
          </a:p>
          <a:p>
            <a:endParaRPr lang="sk-SK" dirty="0" smtClean="0"/>
          </a:p>
          <a:p>
            <a:endParaRPr lang="sk-SK" dirty="0"/>
          </a:p>
          <a:p>
            <a:endParaRPr lang="sk-SK" dirty="0" smtClean="0"/>
          </a:p>
          <a:p>
            <a:endParaRPr lang="sk-SK" dirty="0"/>
          </a:p>
          <a:p>
            <a:endParaRPr lang="sk-SK" dirty="0"/>
          </a:p>
        </p:txBody>
      </p:sp>
      <p:sp>
        <p:nvSpPr>
          <p:cNvPr id="6" name="Obdĺžnik 5"/>
          <p:cNvSpPr/>
          <p:nvPr/>
        </p:nvSpPr>
        <p:spPr>
          <a:xfrm>
            <a:off x="2289096" y="867538"/>
            <a:ext cx="604569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sk-SK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sk-SK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sk-SK" sz="1400" b="1" dirty="0" smtClean="0">
                <a:solidFill>
                  <a:srgbClr val="663300"/>
                </a:solidFill>
              </a:rPr>
              <a:t>                 </a:t>
            </a:r>
            <a:endParaRPr lang="sk-SK" sz="1400" dirty="0"/>
          </a:p>
        </p:txBody>
      </p:sp>
      <p:pic>
        <p:nvPicPr>
          <p:cNvPr id="9" name="Picture 12" descr="Výsledok vyhľadávania obrázkov pre dopyt paper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65501" y="571439"/>
            <a:ext cx="2476242" cy="6271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Obdĺžnik 1"/>
          <p:cNvSpPr/>
          <p:nvPr/>
        </p:nvSpPr>
        <p:spPr>
          <a:xfrm>
            <a:off x="3462561" y="700335"/>
            <a:ext cx="221887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sk-SK" b="1">
                <a:solidFill>
                  <a:srgbClr val="002060"/>
                </a:solidFill>
                <a:latin typeface="Bodoni MT Condensed" panose="02070606080606020203" pitchFamily="18" charset="0"/>
              </a:rPr>
              <a:t>BIBLIA PRE VŠETKÝCH </a:t>
            </a:r>
            <a:r>
              <a:rPr lang="sk-SK" b="1" smtClean="0">
                <a:solidFill>
                  <a:srgbClr val="002060"/>
                </a:solidFill>
                <a:latin typeface="Bodoni MT Condensed" panose="02070606080606020203" pitchFamily="18" charset="0"/>
              </a:rPr>
              <a:t>2018</a:t>
            </a:r>
            <a:endParaRPr lang="sk-SK" b="1">
              <a:solidFill>
                <a:srgbClr val="002060"/>
              </a:solidFill>
              <a:latin typeface="Bodoni MT Condensed" panose="02070606080606020203" pitchFamily="18" charset="0"/>
            </a:endParaRPr>
          </a:p>
        </p:txBody>
      </p:sp>
      <p:sp>
        <p:nvSpPr>
          <p:cNvPr id="10" name="Obdĺžnik 9"/>
          <p:cNvSpPr/>
          <p:nvPr/>
        </p:nvSpPr>
        <p:spPr>
          <a:xfrm>
            <a:off x="1765182" y="1630380"/>
            <a:ext cx="585597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sk-SK" sz="1400" dirty="0"/>
          </a:p>
          <a:p>
            <a:r>
              <a:rPr lang="sk-SK" sz="1400" dirty="0" smtClean="0">
                <a:solidFill>
                  <a:srgbClr val="663300"/>
                </a:solidFill>
              </a:rPr>
              <a:t> </a:t>
            </a:r>
          </a:p>
          <a:p>
            <a:endParaRPr lang="sk-SK" sz="1400" dirty="0">
              <a:solidFill>
                <a:srgbClr val="663300"/>
              </a:solidFill>
            </a:endParaRPr>
          </a:p>
          <a:p>
            <a:endParaRPr lang="sk-SK" sz="1400" dirty="0" smtClean="0">
              <a:solidFill>
                <a:srgbClr val="663300"/>
              </a:solidFill>
            </a:endParaRPr>
          </a:p>
          <a:p>
            <a:endParaRPr lang="sk-SK" sz="1400" dirty="0">
              <a:solidFill>
                <a:srgbClr val="663300"/>
              </a:solidFill>
            </a:endParaRPr>
          </a:p>
          <a:p>
            <a:endParaRPr lang="sk-SK" sz="1400" dirty="0" smtClean="0">
              <a:solidFill>
                <a:srgbClr val="663300"/>
              </a:solidFill>
            </a:endParaRPr>
          </a:p>
          <a:p>
            <a:endParaRPr lang="sk-SK" sz="1400" dirty="0">
              <a:solidFill>
                <a:srgbClr val="663300"/>
              </a:solidFill>
            </a:endParaRPr>
          </a:p>
          <a:p>
            <a:endParaRPr lang="sk-SK" sz="1400" dirty="0" smtClean="0">
              <a:solidFill>
                <a:srgbClr val="663300"/>
              </a:solidFill>
            </a:endParaRPr>
          </a:p>
          <a:p>
            <a:endParaRPr lang="sk-SK" sz="1400" dirty="0">
              <a:solidFill>
                <a:srgbClr val="663300"/>
              </a:solidFill>
            </a:endParaRPr>
          </a:p>
          <a:p>
            <a:endParaRPr lang="sk-SK" sz="1400" dirty="0" smtClean="0">
              <a:solidFill>
                <a:srgbClr val="663300"/>
              </a:solidFill>
            </a:endParaRPr>
          </a:p>
          <a:p>
            <a:endParaRPr lang="sk-SK" sz="1400" dirty="0">
              <a:solidFill>
                <a:srgbClr val="663300"/>
              </a:solidFill>
            </a:endParaRPr>
          </a:p>
          <a:p>
            <a:endParaRPr lang="sk-SK" sz="1400" dirty="0" smtClean="0">
              <a:solidFill>
                <a:srgbClr val="663300"/>
              </a:solidFill>
            </a:endParaRPr>
          </a:p>
          <a:p>
            <a:endParaRPr lang="sk-SK" sz="1400" dirty="0">
              <a:solidFill>
                <a:srgbClr val="663300"/>
              </a:solidFill>
            </a:endParaRPr>
          </a:p>
          <a:p>
            <a:endParaRPr lang="sk-SK" sz="1400" dirty="0" smtClean="0">
              <a:solidFill>
                <a:srgbClr val="663300"/>
              </a:solidFill>
            </a:endParaRPr>
          </a:p>
          <a:p>
            <a:endParaRPr lang="sk-SK" sz="1400" dirty="0">
              <a:solidFill>
                <a:srgbClr val="663300"/>
              </a:solidFill>
            </a:endParaRPr>
          </a:p>
          <a:p>
            <a:endParaRPr lang="sk-SK" sz="1400" dirty="0" smtClean="0">
              <a:solidFill>
                <a:srgbClr val="663300"/>
              </a:solidFill>
            </a:endParaRPr>
          </a:p>
          <a:p>
            <a:endParaRPr lang="sk-SK" sz="1400" dirty="0">
              <a:solidFill>
                <a:srgbClr val="663300"/>
              </a:solidFill>
            </a:endParaRPr>
          </a:p>
          <a:p>
            <a:endParaRPr lang="sk-SK" sz="1400" dirty="0">
              <a:solidFill>
                <a:srgbClr val="8A4500"/>
              </a:solidFill>
            </a:endParaRPr>
          </a:p>
        </p:txBody>
      </p:sp>
      <p:sp>
        <p:nvSpPr>
          <p:cNvPr id="8" name="Obdĺžnik 7"/>
          <p:cNvSpPr/>
          <p:nvPr/>
        </p:nvSpPr>
        <p:spPr>
          <a:xfrm>
            <a:off x="2067460" y="1739110"/>
            <a:ext cx="5029531" cy="38164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k-SK" sz="1600" b="1" dirty="0">
                <a:solidFill>
                  <a:srgbClr val="663300"/>
                </a:solidFill>
              </a:rPr>
              <a:t>4. Pravda – nepravda. Nájdi nepravdivé výroky a oprav ich.</a:t>
            </a:r>
            <a:endParaRPr lang="sk-SK" sz="1600" dirty="0">
              <a:solidFill>
                <a:srgbClr val="663300"/>
              </a:solidFill>
            </a:endParaRPr>
          </a:p>
          <a:p>
            <a:r>
              <a:rPr lang="sk-SK" sz="1400" b="1" dirty="0">
                <a:solidFill>
                  <a:srgbClr val="8A4500"/>
                </a:solidFill>
              </a:rPr>
              <a:t> </a:t>
            </a:r>
            <a:endParaRPr lang="sk-SK" sz="1400" dirty="0">
              <a:solidFill>
                <a:srgbClr val="8A4500"/>
              </a:solidFill>
            </a:endParaRPr>
          </a:p>
          <a:p>
            <a:r>
              <a:rPr lang="sk-SK" sz="1400" dirty="0">
                <a:solidFill>
                  <a:srgbClr val="8A4500"/>
                </a:solidFill>
              </a:rPr>
              <a:t>Keď ženy vošli do hrobu, na ľavej strane videli stáť anjela… </a:t>
            </a:r>
          </a:p>
          <a:p>
            <a:r>
              <a:rPr lang="sk-SK" sz="1400" dirty="0">
                <a:solidFill>
                  <a:srgbClr val="8A4500"/>
                </a:solidFill>
              </a:rPr>
              <a:t> </a:t>
            </a:r>
          </a:p>
          <a:p>
            <a:r>
              <a:rPr lang="sk-SK" sz="1400" dirty="0">
                <a:solidFill>
                  <a:srgbClr val="8A4500"/>
                </a:solidFill>
              </a:rPr>
              <a:t>Choďte do celého sveta a hlásajte evanjelium všetkému stvoreniu.     </a:t>
            </a:r>
          </a:p>
          <a:p>
            <a:r>
              <a:rPr lang="sk-SK" sz="1400" dirty="0">
                <a:solidFill>
                  <a:srgbClr val="8A4500"/>
                </a:solidFill>
              </a:rPr>
              <a:t> </a:t>
            </a:r>
          </a:p>
          <a:p>
            <a:r>
              <a:rPr lang="sk-SK" sz="1400" dirty="0">
                <a:solidFill>
                  <a:srgbClr val="8A4500"/>
                </a:solidFill>
              </a:rPr>
              <a:t>Kto uverí a dá sa pokrstiť, bude zachránený, ale kto neuverí, bude zatratený.  </a:t>
            </a:r>
          </a:p>
          <a:p>
            <a:r>
              <a:rPr lang="sk-SK" sz="1400" dirty="0">
                <a:solidFill>
                  <a:srgbClr val="8A4500"/>
                </a:solidFill>
              </a:rPr>
              <a:t> </a:t>
            </a:r>
          </a:p>
          <a:p>
            <a:r>
              <a:rPr lang="sk-SK" sz="1400" dirty="0">
                <a:solidFill>
                  <a:srgbClr val="8A4500"/>
                </a:solidFill>
              </a:rPr>
              <a:t>Keď im to Pán Ježiš povedal, vzatý bol do neba a zasadol po pravici Boha. </a:t>
            </a:r>
          </a:p>
          <a:p>
            <a:r>
              <a:rPr lang="sk-SK" sz="1400" dirty="0">
                <a:solidFill>
                  <a:srgbClr val="8A4500"/>
                </a:solidFill>
              </a:rPr>
              <a:t> </a:t>
            </a:r>
          </a:p>
          <a:p>
            <a:r>
              <a:rPr lang="sk-SK" sz="1400" dirty="0">
                <a:solidFill>
                  <a:srgbClr val="8A4500"/>
                </a:solidFill>
              </a:rPr>
              <a:t>Oni sa rozišli a všade uzdravovali. </a:t>
            </a:r>
          </a:p>
          <a:p>
            <a:r>
              <a:rPr lang="sk-SK" sz="1400" dirty="0">
                <a:solidFill>
                  <a:srgbClr val="8A4500"/>
                </a:solidFill>
              </a:rPr>
              <a:t> </a:t>
            </a:r>
          </a:p>
          <a:p>
            <a:r>
              <a:rPr lang="sk-SK" sz="1400" dirty="0">
                <a:solidFill>
                  <a:srgbClr val="8A4500"/>
                </a:solidFill>
              </a:rPr>
              <a:t>Pán im pomáhal a ich slová potvrdzoval znameniami, ktoré ich sprevádzali. </a:t>
            </a:r>
          </a:p>
        </p:txBody>
      </p:sp>
    </p:spTree>
    <p:extLst>
      <p:ext uri="{BB962C8B-B14F-4D97-AF65-F5344CB8AC3E}">
        <p14:creationId xmlns:p14="http://schemas.microsoft.com/office/powerpoint/2010/main" val="15716041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Súvisiaci obrázok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645805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BlokTextu 3"/>
          <p:cNvSpPr txBox="1"/>
          <p:nvPr/>
        </p:nvSpPr>
        <p:spPr>
          <a:xfrm rot="20738052">
            <a:off x="780189" y="636201"/>
            <a:ext cx="119135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sk-SK" b="1" dirty="0" smtClean="0">
                <a:solidFill>
                  <a:srgbClr val="F3540D"/>
                </a:solidFill>
                <a:latin typeface="Bodoni MT Condensed" panose="02070606080606020203" pitchFamily="18" charset="0"/>
              </a:rPr>
              <a:t>Pracovný list</a:t>
            </a:r>
          </a:p>
          <a:p>
            <a:pPr algn="ctr"/>
            <a:endParaRPr lang="sk-SK" b="1" dirty="0" smtClean="0">
              <a:solidFill>
                <a:srgbClr val="F3540D"/>
              </a:solidFill>
              <a:latin typeface="Bodoni MT Condensed" panose="02070606080606020203" pitchFamily="18" charset="0"/>
            </a:endParaRPr>
          </a:p>
          <a:p>
            <a:pPr algn="ctr"/>
            <a:r>
              <a:rPr lang="sk-SK" b="1" dirty="0" smtClean="0">
                <a:solidFill>
                  <a:srgbClr val="F3540D"/>
                </a:solidFill>
                <a:latin typeface="Bodoni MT Condensed" panose="02070606080606020203" pitchFamily="18" charset="0"/>
              </a:rPr>
              <a:t>16. </a:t>
            </a:r>
            <a:r>
              <a:rPr lang="sk-SK" b="1" dirty="0" smtClean="0">
                <a:solidFill>
                  <a:srgbClr val="F3540D"/>
                </a:solidFill>
                <a:latin typeface="Bodoni MT Condensed" panose="02070606080606020203" pitchFamily="18" charset="0"/>
              </a:rPr>
              <a:t>kapitola</a:t>
            </a:r>
            <a:endParaRPr lang="sk-SK" b="1" dirty="0">
              <a:solidFill>
                <a:srgbClr val="F3540D"/>
              </a:solidFill>
              <a:latin typeface="Bodoni MT Condensed" panose="02070606080606020203" pitchFamily="18" charset="0"/>
            </a:endParaRPr>
          </a:p>
        </p:txBody>
      </p:sp>
      <p:pic>
        <p:nvPicPr>
          <p:cNvPr id="9" name="Picture 12" descr="Výsledok vyhľadávania obrázkov pre dopyt paper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25651" y="671519"/>
            <a:ext cx="2404818" cy="6271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BlokTextu 9"/>
          <p:cNvSpPr txBox="1"/>
          <p:nvPr/>
        </p:nvSpPr>
        <p:spPr>
          <a:xfrm>
            <a:off x="2274128" y="804367"/>
            <a:ext cx="5307864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sk-SK" sz="1600" b="1" dirty="0" smtClean="0">
                <a:solidFill>
                  <a:srgbClr val="002060"/>
                </a:solidFill>
                <a:latin typeface="Bodoni MT Condensed" panose="02070606080606020203" pitchFamily="18" charset="0"/>
              </a:rPr>
              <a:t>BIBLIA PRE VŠETKÝCH 2018</a:t>
            </a:r>
          </a:p>
          <a:p>
            <a:pPr algn="ctr"/>
            <a:endParaRPr lang="sk-SK" sz="1600" b="1" dirty="0">
              <a:solidFill>
                <a:srgbClr val="002060"/>
              </a:solidFill>
              <a:latin typeface="Bodoni MT Condensed" panose="02070606080606020203" pitchFamily="18" charset="0"/>
            </a:endParaRPr>
          </a:p>
          <a:p>
            <a:pPr algn="ctr"/>
            <a:r>
              <a:rPr lang="sk-SK" sz="2400" b="1" dirty="0" smtClean="0">
                <a:solidFill>
                  <a:srgbClr val="F3540D"/>
                </a:solidFill>
                <a:latin typeface="Bodoni MT Condensed" panose="02070606080606020203" pitchFamily="18" charset="0"/>
              </a:rPr>
              <a:t>                Božie slovo s aplikáciou do dnešných dní</a:t>
            </a:r>
            <a:endParaRPr lang="sk-SK" sz="2400" b="1" dirty="0">
              <a:solidFill>
                <a:srgbClr val="F3540D"/>
              </a:solidFill>
              <a:latin typeface="Bodoni MT Condensed" panose="02070606080606020203" pitchFamily="18" charset="0"/>
            </a:endParaRPr>
          </a:p>
        </p:txBody>
      </p:sp>
      <p:sp>
        <p:nvSpPr>
          <p:cNvPr id="11" name="Obdĺžnik 10"/>
          <p:cNvSpPr/>
          <p:nvPr/>
        </p:nvSpPr>
        <p:spPr>
          <a:xfrm>
            <a:off x="2825903" y="1897644"/>
            <a:ext cx="5302973" cy="43396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r>
              <a:rPr lang="sk-SK" sz="1200" dirty="0" smtClean="0">
                <a:solidFill>
                  <a:srgbClr val="002060"/>
                </a:solidFill>
              </a:rPr>
              <a:t>Kto </a:t>
            </a:r>
            <a:r>
              <a:rPr lang="sk-SK" sz="1200" dirty="0">
                <a:solidFill>
                  <a:srgbClr val="002060"/>
                </a:solidFill>
              </a:rPr>
              <a:t>odvalí ženám kameň od hrobu? Nikto s nimi nešiel. Všetci boli presvedčení, že je už zbytočné sa namáhať, je zbytočné v niečo dúfať. Je dôležité, aby sme boli verní aj vtedy, keď nemáme nijakej pozemskej nádeje. Aj vtedy, keď nás všetko deprimuje a keď sa akoby všetko </a:t>
            </a:r>
            <a:r>
              <a:rPr lang="sk-SK" sz="1200" dirty="0" smtClean="0">
                <a:solidFill>
                  <a:srgbClr val="002060"/>
                </a:solidFill>
              </a:rPr>
              <a:t>vzbúrilo </a:t>
            </a:r>
            <a:r>
              <a:rPr lang="sk-SK" sz="1200" dirty="0">
                <a:solidFill>
                  <a:srgbClr val="002060"/>
                </a:solidFill>
              </a:rPr>
              <a:t>proti nám. Nech nám je vzorom praotec viery, Abrahám, ktorý </a:t>
            </a:r>
            <a:r>
              <a:rPr lang="sk-SK" sz="1200" i="1" dirty="0">
                <a:solidFill>
                  <a:srgbClr val="002060"/>
                </a:solidFill>
              </a:rPr>
              <a:t>„proti nádeji v nádeji uveril“</a:t>
            </a:r>
            <a:r>
              <a:rPr lang="sk-SK" sz="1200" dirty="0">
                <a:solidFill>
                  <a:srgbClr val="002060"/>
                </a:solidFill>
              </a:rPr>
              <a:t> (</a:t>
            </a:r>
            <a:r>
              <a:rPr lang="sk-SK" sz="1200" dirty="0" err="1">
                <a:solidFill>
                  <a:srgbClr val="002060"/>
                </a:solidFill>
              </a:rPr>
              <a:t>Rim</a:t>
            </a:r>
            <a:r>
              <a:rPr lang="sk-SK" sz="1200" dirty="0">
                <a:solidFill>
                  <a:srgbClr val="002060"/>
                </a:solidFill>
              </a:rPr>
              <a:t> 4,18). „Nádej znamená dúfať, keď sú veci beznádejné – inak to vôbec nie je čnosť“ (G. K. </a:t>
            </a:r>
            <a:r>
              <a:rPr lang="sk-SK" sz="1200" dirty="0" err="1">
                <a:solidFill>
                  <a:srgbClr val="002060"/>
                </a:solidFill>
              </a:rPr>
              <a:t>Chesterton</a:t>
            </a:r>
            <a:r>
              <a:rPr lang="sk-SK" sz="1200" dirty="0">
                <a:solidFill>
                  <a:srgbClr val="002060"/>
                </a:solidFill>
              </a:rPr>
              <a:t>). Čnosť nádeje sme od Boha dostali už v okamihu krstu – ako iskierku. Usilujme sa z nej za pomoci Ducha Svätého rozdúchať veľký plameň.</a:t>
            </a:r>
          </a:p>
          <a:p>
            <a:pPr algn="just"/>
            <a:r>
              <a:rPr lang="sk-SK" sz="1200" dirty="0">
                <a:solidFill>
                  <a:srgbClr val="002060"/>
                </a:solidFill>
              </a:rPr>
              <a:t> </a:t>
            </a:r>
          </a:p>
          <a:p>
            <a:pPr lvl="0" algn="just"/>
            <a:r>
              <a:rPr lang="sk-SK" sz="1200" dirty="0" smtClean="0">
                <a:solidFill>
                  <a:srgbClr val="002060"/>
                </a:solidFill>
              </a:rPr>
              <a:t>Z</a:t>
            </a:r>
            <a:r>
              <a:rPr lang="sk-SK" sz="1200" dirty="0">
                <a:solidFill>
                  <a:srgbClr val="002060"/>
                </a:solidFill>
              </a:rPr>
              <a:t> lásky k Ježišovi sa ženy podujímajú na zdanlivo beznádejný čin. Náhlia sa k hrobu vykonať skutok lásky, spolu sa radili, </a:t>
            </a:r>
            <a:r>
              <a:rPr lang="sk-SK" sz="1200" dirty="0" smtClean="0">
                <a:solidFill>
                  <a:srgbClr val="002060"/>
                </a:solidFill>
              </a:rPr>
              <a:t>zapojili </a:t>
            </a:r>
            <a:r>
              <a:rPr lang="sk-SK" sz="1200" dirty="0">
                <a:solidFill>
                  <a:srgbClr val="002060"/>
                </a:solidFill>
              </a:rPr>
              <a:t>všetko, čo mohli, i keď sa problém pred nimi zdal neprekonateľný. Až vtedy, keď my vykonáme všetko, čo môžeme, dávame šancu konať Bohu. On vie, že vlastne nič nedokážeme vykonať, a predsa chce vidieť naše úsilie. Keď vidí, že </a:t>
            </a:r>
            <a:r>
              <a:rPr lang="sk-SK" sz="1200" dirty="0" smtClean="0">
                <a:solidFill>
                  <a:srgbClr val="002060"/>
                </a:solidFill>
              </a:rPr>
              <a:t>nerobíme </a:t>
            </a:r>
            <a:r>
              <a:rPr lang="sk-SK" sz="1200" dirty="0">
                <a:solidFill>
                  <a:srgbClr val="002060"/>
                </a:solidFill>
              </a:rPr>
              <a:t>všetko, čo by sme mohli, aby sme ho našli, čaká. Keď vidí, že sa nebojíme ťažkostí, všetko sám zoberie do rúk a predbieha nás v iniciatíve. Kým ženy ešte len rozmýšľajú, ako odstrániť kameň, ten už je odvalený.</a:t>
            </a:r>
          </a:p>
          <a:p>
            <a:pPr algn="just"/>
            <a:r>
              <a:rPr lang="sk-SK" sz="1200" dirty="0">
                <a:solidFill>
                  <a:srgbClr val="002060"/>
                </a:solidFill>
              </a:rPr>
              <a:t> </a:t>
            </a:r>
          </a:p>
          <a:p>
            <a:pPr algn="just"/>
            <a:r>
              <a:rPr lang="sk-SK" sz="1200" dirty="0" smtClean="0">
                <a:solidFill>
                  <a:srgbClr val="002060"/>
                </a:solidFill>
              </a:rPr>
              <a:t>Magdaléna </a:t>
            </a:r>
            <a:r>
              <a:rPr lang="sk-SK" sz="1200" dirty="0">
                <a:solidFill>
                  <a:srgbClr val="002060"/>
                </a:solidFill>
              </a:rPr>
              <a:t>bola žena, ktorá Ježiša v tom čase najviac hľadala, a preto sa jej prvej Ježiš zjavil. Mala veľkú túžbu po Ježišovi. Jej láska robila jediné, čo mohla. </a:t>
            </a:r>
            <a:r>
              <a:rPr lang="sk-SK" sz="1200" dirty="0" smtClean="0">
                <a:solidFill>
                  <a:srgbClr val="002060"/>
                </a:solidFill>
              </a:rPr>
              <a:t>Teraz </a:t>
            </a:r>
            <a:r>
              <a:rPr lang="sk-SK" sz="1200" dirty="0">
                <a:solidFill>
                  <a:srgbClr val="002060"/>
                </a:solidFill>
              </a:rPr>
              <a:t>nemohla nič iné, len byť pri Ježišovom hrobe. Nemohla robiť nič, iba ho hľadať a za ním túžiť. Ježiš chce odpovedať na volanie túžiaceho srdca. Srdce, ktoré vzýva Ježiša, nezostane bez odpovede. A jeho vlastnosťou je dávať božskú odpoveď.</a:t>
            </a:r>
            <a:r>
              <a:rPr lang="sk-SK" sz="1200" dirty="0">
                <a:solidFill>
                  <a:srgbClr val="002060"/>
                </a:solidFill>
              </a:rPr>
              <a:t> </a:t>
            </a:r>
          </a:p>
        </p:txBody>
      </p:sp>
      <p:sp>
        <p:nvSpPr>
          <p:cNvPr id="13" name="BlokTextu 12"/>
          <p:cNvSpPr txBox="1"/>
          <p:nvPr/>
        </p:nvSpPr>
        <p:spPr>
          <a:xfrm>
            <a:off x="732274" y="2217110"/>
            <a:ext cx="1913130" cy="64633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just"/>
            <a:r>
              <a:rPr lang="sk-SK" sz="1200" i="1" dirty="0" smtClean="0">
                <a:solidFill>
                  <a:srgbClr val="8A4500"/>
                </a:solidFill>
                <a:latin typeface="Franklin Gothic Medium Cond" panose="020B0606030402020204" pitchFamily="34" charset="0"/>
              </a:rPr>
              <a:t>„a</a:t>
            </a:r>
            <a:r>
              <a:rPr lang="sk-SK" sz="1200" i="1" dirty="0" smtClean="0">
                <a:solidFill>
                  <a:srgbClr val="8A4500"/>
                </a:solidFill>
                <a:latin typeface="Franklin Gothic Medium Cond" panose="020B0606030402020204" pitchFamily="34" charset="0"/>
              </a:rPr>
              <a:t> hovorili si: Kto nám odvalí kameň od vchodu do hrobu?“  </a:t>
            </a:r>
            <a:r>
              <a:rPr lang="sk-SK" sz="1200" i="1" dirty="0" err="1" smtClean="0">
                <a:solidFill>
                  <a:srgbClr val="8A4500"/>
                </a:solidFill>
                <a:latin typeface="Franklin Gothic Medium Cond" panose="020B0606030402020204" pitchFamily="34" charset="0"/>
              </a:rPr>
              <a:t>Mk</a:t>
            </a:r>
            <a:r>
              <a:rPr lang="sk-SK" sz="1200" i="1" dirty="0" smtClean="0">
                <a:solidFill>
                  <a:srgbClr val="8A4500"/>
                </a:solidFill>
                <a:latin typeface="Franklin Gothic Medium Cond" panose="020B0606030402020204" pitchFamily="34" charset="0"/>
              </a:rPr>
              <a:t> </a:t>
            </a:r>
            <a:r>
              <a:rPr lang="sk-SK" sz="1200" i="1" dirty="0" smtClean="0">
                <a:solidFill>
                  <a:srgbClr val="8A4500"/>
                </a:solidFill>
                <a:latin typeface="Franklin Gothic Medium Cond" panose="020B0606030402020204" pitchFamily="34" charset="0"/>
              </a:rPr>
              <a:t>16,3</a:t>
            </a:r>
            <a:endParaRPr lang="sk-SK" sz="1200" i="1" dirty="0">
              <a:solidFill>
                <a:srgbClr val="8A4500"/>
              </a:solidFill>
              <a:latin typeface="Franklin Gothic Medium Cond" panose="020B0606030402020204" pitchFamily="34" charset="0"/>
            </a:endParaRPr>
          </a:p>
        </p:txBody>
      </p:sp>
      <p:sp>
        <p:nvSpPr>
          <p:cNvPr id="12" name="BlokTextu 11"/>
          <p:cNvSpPr txBox="1"/>
          <p:nvPr/>
        </p:nvSpPr>
        <p:spPr>
          <a:xfrm>
            <a:off x="728997" y="5258306"/>
            <a:ext cx="2083775" cy="83099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just"/>
            <a:r>
              <a:rPr lang="sk-SK" sz="1200" i="1" dirty="0" smtClean="0">
                <a:solidFill>
                  <a:srgbClr val="8A4500"/>
                </a:solidFill>
                <a:latin typeface="Franklin Gothic Medium Cond" panose="020B0606030402020204" pitchFamily="34" charset="0"/>
              </a:rPr>
              <a:t>Keď ráno, v prvý deň týždňa vstal z mŕtvych, zjavil sa najprv Márii Magdaléne, z ktorej kedysi vyhnal sedem zlých duchov. </a:t>
            </a:r>
            <a:r>
              <a:rPr lang="sk-SK" sz="1200" i="1" dirty="0" err="1" smtClean="0">
                <a:solidFill>
                  <a:srgbClr val="8A4500"/>
                </a:solidFill>
                <a:latin typeface="Franklin Gothic Medium Cond" panose="020B0606030402020204" pitchFamily="34" charset="0"/>
              </a:rPr>
              <a:t>Mk</a:t>
            </a:r>
            <a:r>
              <a:rPr lang="sk-SK" sz="1200" i="1" dirty="0" smtClean="0">
                <a:solidFill>
                  <a:srgbClr val="8A4500"/>
                </a:solidFill>
                <a:latin typeface="Franklin Gothic Medium Cond" panose="020B0606030402020204" pitchFamily="34" charset="0"/>
              </a:rPr>
              <a:t> 16,9</a:t>
            </a:r>
            <a:endParaRPr lang="sk-SK" sz="1200" i="1" dirty="0">
              <a:solidFill>
                <a:srgbClr val="8A4500"/>
              </a:solidFill>
              <a:latin typeface="Franklin Gothic Medium Cond" panose="020B0606030402020204" pitchFamily="34" charset="0"/>
            </a:endParaRPr>
          </a:p>
        </p:txBody>
      </p:sp>
      <p:sp>
        <p:nvSpPr>
          <p:cNvPr id="14" name="BlokTextu 13"/>
          <p:cNvSpPr txBox="1"/>
          <p:nvPr/>
        </p:nvSpPr>
        <p:spPr>
          <a:xfrm>
            <a:off x="732274" y="3596321"/>
            <a:ext cx="1913130" cy="64633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just"/>
            <a:r>
              <a:rPr lang="sk-SK" sz="1200" i="1" dirty="0" smtClean="0">
                <a:solidFill>
                  <a:srgbClr val="8A4500"/>
                </a:solidFill>
                <a:latin typeface="Franklin Gothic Medium Cond" panose="020B0606030402020204" pitchFamily="34" charset="0"/>
              </a:rPr>
              <a:t>„a</a:t>
            </a:r>
            <a:r>
              <a:rPr lang="sk-SK" sz="1200" i="1" dirty="0" smtClean="0">
                <a:solidFill>
                  <a:srgbClr val="8A4500"/>
                </a:solidFill>
                <a:latin typeface="Franklin Gothic Medium Cond" panose="020B0606030402020204" pitchFamily="34" charset="0"/>
              </a:rPr>
              <a:t> hovorili si: Kto nám odvalí kameň od vchodu do hrobu?“  </a:t>
            </a:r>
            <a:r>
              <a:rPr lang="sk-SK" sz="1200" i="1" dirty="0" err="1" smtClean="0">
                <a:solidFill>
                  <a:srgbClr val="8A4500"/>
                </a:solidFill>
                <a:latin typeface="Franklin Gothic Medium Cond" panose="020B0606030402020204" pitchFamily="34" charset="0"/>
              </a:rPr>
              <a:t>Mk</a:t>
            </a:r>
            <a:r>
              <a:rPr lang="sk-SK" sz="1200" i="1" dirty="0" smtClean="0">
                <a:solidFill>
                  <a:srgbClr val="8A4500"/>
                </a:solidFill>
                <a:latin typeface="Franklin Gothic Medium Cond" panose="020B0606030402020204" pitchFamily="34" charset="0"/>
              </a:rPr>
              <a:t> </a:t>
            </a:r>
            <a:r>
              <a:rPr lang="sk-SK" sz="1200" i="1" dirty="0" smtClean="0">
                <a:solidFill>
                  <a:srgbClr val="8A4500"/>
                </a:solidFill>
                <a:latin typeface="Franklin Gothic Medium Cond" panose="020B0606030402020204" pitchFamily="34" charset="0"/>
              </a:rPr>
              <a:t>16,3</a:t>
            </a:r>
            <a:endParaRPr lang="sk-SK" sz="1200" i="1" dirty="0">
              <a:solidFill>
                <a:srgbClr val="8A4500"/>
              </a:solidFill>
              <a:latin typeface="Franklin Gothic Medium Cond" panose="020B06060304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119937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Súvisiaci obrázok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9698814" cy="68909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4" descr="Súvisiaci obrázok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10513" y="3728634"/>
            <a:ext cx="1895679" cy="268349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4" name="BlokTextu 3"/>
          <p:cNvSpPr txBox="1"/>
          <p:nvPr/>
        </p:nvSpPr>
        <p:spPr>
          <a:xfrm rot="20738052">
            <a:off x="780189" y="636201"/>
            <a:ext cx="119135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sk-SK" b="1" dirty="0" smtClean="0">
                <a:solidFill>
                  <a:srgbClr val="F3540D"/>
                </a:solidFill>
                <a:latin typeface="Bodoni MT Condensed" panose="02070606080606020203" pitchFamily="18" charset="0"/>
              </a:rPr>
              <a:t>Pracovný list</a:t>
            </a:r>
          </a:p>
          <a:p>
            <a:pPr algn="ctr"/>
            <a:endParaRPr lang="sk-SK" b="1" dirty="0" smtClean="0">
              <a:solidFill>
                <a:srgbClr val="F3540D"/>
              </a:solidFill>
              <a:latin typeface="Bodoni MT Condensed" panose="02070606080606020203" pitchFamily="18" charset="0"/>
            </a:endParaRPr>
          </a:p>
          <a:p>
            <a:pPr algn="ctr"/>
            <a:r>
              <a:rPr lang="sk-SK" b="1" dirty="0" smtClean="0">
                <a:solidFill>
                  <a:srgbClr val="F3540D"/>
                </a:solidFill>
                <a:latin typeface="Bodoni MT Condensed" panose="02070606080606020203" pitchFamily="18" charset="0"/>
              </a:rPr>
              <a:t>16. </a:t>
            </a:r>
            <a:r>
              <a:rPr lang="sk-SK" b="1" dirty="0" smtClean="0">
                <a:solidFill>
                  <a:srgbClr val="F3540D"/>
                </a:solidFill>
                <a:latin typeface="Bodoni MT Condensed" panose="02070606080606020203" pitchFamily="18" charset="0"/>
              </a:rPr>
              <a:t>kapitola</a:t>
            </a:r>
            <a:endParaRPr lang="sk-SK" b="1" dirty="0">
              <a:solidFill>
                <a:srgbClr val="F3540D"/>
              </a:solidFill>
              <a:latin typeface="Bodoni MT Condensed" panose="02070606080606020203" pitchFamily="18" charset="0"/>
            </a:endParaRPr>
          </a:p>
        </p:txBody>
      </p:sp>
      <p:sp>
        <p:nvSpPr>
          <p:cNvPr id="5" name="BlokTextu 4"/>
          <p:cNvSpPr txBox="1"/>
          <p:nvPr/>
        </p:nvSpPr>
        <p:spPr>
          <a:xfrm>
            <a:off x="6235180" y="3272808"/>
            <a:ext cx="2084730" cy="3139321"/>
          </a:xfrm>
          <a:prstGeom prst="rect">
            <a:avLst/>
          </a:prstGeom>
          <a:solidFill>
            <a:schemeClr val="bg1">
              <a:alpha val="83000"/>
            </a:schemeClr>
          </a:solidFill>
        </p:spPr>
        <p:txBody>
          <a:bodyPr wrap="square" rtlCol="0">
            <a:spAutoFit/>
          </a:bodyPr>
          <a:lstStyle/>
          <a:p>
            <a:r>
              <a:rPr lang="sk-SK" dirty="0" smtClean="0"/>
              <a:t>            </a:t>
            </a:r>
          </a:p>
          <a:p>
            <a:endParaRPr lang="sk-SK" dirty="0"/>
          </a:p>
          <a:p>
            <a:endParaRPr lang="sk-SK" dirty="0" smtClean="0"/>
          </a:p>
          <a:p>
            <a:endParaRPr lang="sk-SK" dirty="0"/>
          </a:p>
          <a:p>
            <a:endParaRPr lang="sk-SK" dirty="0" smtClean="0"/>
          </a:p>
          <a:p>
            <a:endParaRPr lang="sk-SK" dirty="0"/>
          </a:p>
          <a:p>
            <a:endParaRPr lang="sk-SK" dirty="0" smtClean="0"/>
          </a:p>
          <a:p>
            <a:endParaRPr lang="sk-SK" dirty="0"/>
          </a:p>
          <a:p>
            <a:endParaRPr lang="sk-SK" dirty="0" smtClean="0"/>
          </a:p>
          <a:p>
            <a:endParaRPr lang="sk-SK" dirty="0"/>
          </a:p>
          <a:p>
            <a:endParaRPr lang="sk-SK" dirty="0"/>
          </a:p>
        </p:txBody>
      </p:sp>
      <p:pic>
        <p:nvPicPr>
          <p:cNvPr id="9" name="Picture 12" descr="Výsledok vyhľadávania obrázkov pre dopyt paper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25651" y="851371"/>
            <a:ext cx="2404818" cy="6271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BlokTextu 9"/>
          <p:cNvSpPr txBox="1"/>
          <p:nvPr/>
        </p:nvSpPr>
        <p:spPr>
          <a:xfrm>
            <a:off x="2274128" y="1013687"/>
            <a:ext cx="5307864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sk-SK" sz="1600" b="1" dirty="0" smtClean="0">
                <a:solidFill>
                  <a:srgbClr val="002060"/>
                </a:solidFill>
                <a:latin typeface="Bodoni MT Condensed" panose="02070606080606020203" pitchFamily="18" charset="0"/>
              </a:rPr>
              <a:t>BIBLIA PRE VŠETKÝCH 2018</a:t>
            </a:r>
          </a:p>
          <a:p>
            <a:pPr algn="ctr"/>
            <a:endParaRPr lang="sk-SK" sz="1600" b="1" dirty="0">
              <a:solidFill>
                <a:srgbClr val="002060"/>
              </a:solidFill>
              <a:latin typeface="Bodoni MT Condensed" panose="02070606080606020203" pitchFamily="18" charset="0"/>
            </a:endParaRPr>
          </a:p>
          <a:p>
            <a:pPr algn="ctr"/>
            <a:r>
              <a:rPr lang="sk-SK" sz="2400" b="1" dirty="0" smtClean="0">
                <a:solidFill>
                  <a:srgbClr val="F3540D"/>
                </a:solidFill>
                <a:latin typeface="Bodoni MT Condensed" panose="02070606080606020203" pitchFamily="18" charset="0"/>
              </a:rPr>
              <a:t>                Božie slovo s aplikáciou do dnešných dní</a:t>
            </a:r>
            <a:endParaRPr lang="sk-SK" sz="2400" b="1" dirty="0">
              <a:solidFill>
                <a:srgbClr val="F3540D"/>
              </a:solidFill>
              <a:latin typeface="Bodoni MT Condensed" panose="02070606080606020203" pitchFamily="18" charset="0"/>
            </a:endParaRPr>
          </a:p>
        </p:txBody>
      </p:sp>
      <p:sp>
        <p:nvSpPr>
          <p:cNvPr id="11" name="Obdĺžnik 10"/>
          <p:cNvSpPr/>
          <p:nvPr/>
        </p:nvSpPr>
        <p:spPr>
          <a:xfrm>
            <a:off x="3400626" y="2041297"/>
            <a:ext cx="4905566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r>
              <a:rPr lang="sk-SK" sz="1200" dirty="0" smtClean="0">
                <a:solidFill>
                  <a:srgbClr val="002060"/>
                </a:solidFill>
              </a:rPr>
              <a:t>Ako </a:t>
            </a:r>
            <a:r>
              <a:rPr lang="sk-SK" sz="1200" dirty="0">
                <a:solidFill>
                  <a:srgbClr val="002060"/>
                </a:solidFill>
              </a:rPr>
              <a:t>nám hovorí Jánovo evanjelium, keď sa Ježiš zjavil Márii Magdaléne, považovala ho zo začiatku za záhradníka. Emauzským učeníkom sa podľa Marka Ježiš zjavil </a:t>
            </a:r>
            <a:r>
              <a:rPr lang="sk-SK" sz="1200" i="1" dirty="0">
                <a:solidFill>
                  <a:srgbClr val="002060"/>
                </a:solidFill>
              </a:rPr>
              <a:t>„v inej podobe“</a:t>
            </a:r>
            <a:r>
              <a:rPr lang="sk-SK" sz="1200" dirty="0">
                <a:solidFill>
                  <a:srgbClr val="002060"/>
                </a:solidFill>
              </a:rPr>
              <a:t>. Ježiš si vždy volí, v akej podobe sa chce svojim zjaviť. Apoštoli a jeho verní ho napokon spoznávajú, pretože žili pre jeho príchod, mali voči nemu srdcia otvorené. Dal im akýsi vnútorný zmysel, vďaka ktorému spoznávajú jeho blízkosť. K nám prichádza najčastejšie v podobe našich bratov a sestier, ale my ho nevidíme, lebo ho ešte stále nechceme prijať v podobe, v ktorej sa nám on chce zjavovať. Chceli by sme, aby prišiel v takej podobe, aká vyhovuje nám. Aj pred nami stojí úloha stať sa expertami na Božiu prítomnosť – aby sme ho odhalili vo všetkých ľuďoch, aj keď sú nám nepríjemní.</a:t>
            </a:r>
          </a:p>
          <a:p>
            <a:pPr algn="just"/>
            <a:r>
              <a:rPr lang="sk-SK" sz="1200" dirty="0">
                <a:solidFill>
                  <a:srgbClr val="002060"/>
                </a:solidFill>
              </a:rPr>
              <a:t> </a:t>
            </a:r>
            <a:endParaRPr lang="sk-SK" sz="1200" dirty="0" smtClean="0">
              <a:solidFill>
                <a:srgbClr val="002060"/>
              </a:solidFill>
            </a:endParaRPr>
          </a:p>
          <a:p>
            <a:pPr algn="just"/>
            <a:endParaRPr lang="sk-SK" sz="1200" dirty="0">
              <a:solidFill>
                <a:srgbClr val="002060"/>
              </a:solidFill>
            </a:endParaRPr>
          </a:p>
          <a:p>
            <a:pPr algn="just"/>
            <a:endParaRPr lang="sk-SK" sz="1200" dirty="0">
              <a:solidFill>
                <a:srgbClr val="002060"/>
              </a:solidFill>
            </a:endParaRPr>
          </a:p>
          <a:p>
            <a:pPr algn="just"/>
            <a:r>
              <a:rPr lang="sk-SK" sz="1200" dirty="0" smtClean="0">
                <a:solidFill>
                  <a:srgbClr val="002060"/>
                </a:solidFill>
              </a:rPr>
              <a:t>„</a:t>
            </a:r>
            <a:r>
              <a:rPr lang="sk-SK" sz="1200" i="1" dirty="0" smtClean="0">
                <a:solidFill>
                  <a:srgbClr val="002060"/>
                </a:solidFill>
              </a:rPr>
              <a:t>Budú </a:t>
            </a:r>
            <a:r>
              <a:rPr lang="sk-SK" sz="1200" i="1" dirty="0">
                <a:solidFill>
                  <a:srgbClr val="002060"/>
                </a:solidFill>
              </a:rPr>
              <a:t>hovoriť novými jazykmi.“</a:t>
            </a:r>
            <a:r>
              <a:rPr lang="sk-SK" sz="1200" dirty="0">
                <a:solidFill>
                  <a:srgbClr val="002060"/>
                </a:solidFill>
              </a:rPr>
              <a:t> Budú všetko vidieť v novom svetle a budú to vedieť aj vyjadriť. Je moja reč naozaj svedectvom, že som uveril v Ježiša a že som ho plný? Málo hovoríme novým </a:t>
            </a:r>
            <a:r>
              <a:rPr lang="sk-SK" sz="1200" dirty="0" smtClean="0">
                <a:solidFill>
                  <a:srgbClr val="002060"/>
                </a:solidFill>
              </a:rPr>
              <a:t>jazykom </a:t>
            </a:r>
            <a:r>
              <a:rPr lang="sk-SK" sz="1200" dirty="0">
                <a:solidFill>
                  <a:srgbClr val="002060"/>
                </a:solidFill>
              </a:rPr>
              <a:t>viery a ešte menej novým jazykom lásky. Jazyk lásky je tým najzrozumiteľnejším jazykom. Je tou </a:t>
            </a:r>
            <a:r>
              <a:rPr lang="sk-SK" sz="1200" i="1" dirty="0">
                <a:solidFill>
                  <a:srgbClr val="002060"/>
                </a:solidFill>
              </a:rPr>
              <a:t>„vznešenejšou cestou“</a:t>
            </a:r>
            <a:r>
              <a:rPr lang="sk-SK" sz="1200" dirty="0">
                <a:solidFill>
                  <a:srgbClr val="002060"/>
                </a:solidFill>
              </a:rPr>
              <a:t>, </a:t>
            </a:r>
            <a:r>
              <a:rPr lang="sk-SK" sz="1200" i="1" dirty="0">
                <a:solidFill>
                  <a:srgbClr val="002060"/>
                </a:solidFill>
              </a:rPr>
              <a:t>„vyšším darom milosti“</a:t>
            </a:r>
            <a:r>
              <a:rPr lang="sk-SK" sz="1200" dirty="0">
                <a:solidFill>
                  <a:srgbClr val="002060"/>
                </a:solidFill>
              </a:rPr>
              <a:t> (por. 1Kor 12,31b – 13,1). Najistejšie privádza k poznaniu Boha.</a:t>
            </a:r>
            <a:r>
              <a:rPr lang="sk-SK" sz="1200" dirty="0">
                <a:solidFill>
                  <a:srgbClr val="002060"/>
                </a:solidFill>
              </a:rPr>
              <a:t> </a:t>
            </a:r>
          </a:p>
        </p:txBody>
      </p:sp>
      <p:sp>
        <p:nvSpPr>
          <p:cNvPr id="13" name="BlokTextu 12"/>
          <p:cNvSpPr txBox="1"/>
          <p:nvPr/>
        </p:nvSpPr>
        <p:spPr>
          <a:xfrm>
            <a:off x="791484" y="2221193"/>
            <a:ext cx="2609142" cy="46166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just"/>
            <a:r>
              <a:rPr lang="sk-SK" sz="1200" i="1" dirty="0" smtClean="0">
                <a:solidFill>
                  <a:srgbClr val="8A4500"/>
                </a:solidFill>
                <a:latin typeface="Franklin Gothic Medium Cond" panose="020B0606030402020204" pitchFamily="34" charset="0"/>
              </a:rPr>
              <a:t>Potom sa v inej podobe zjavil dvom z nich na ceste , keď išli na vidiek. </a:t>
            </a:r>
            <a:r>
              <a:rPr lang="sk-SK" sz="1200" i="1" dirty="0" err="1" smtClean="0">
                <a:solidFill>
                  <a:srgbClr val="8A4500"/>
                </a:solidFill>
                <a:latin typeface="Franklin Gothic Medium Cond" panose="020B0606030402020204" pitchFamily="34" charset="0"/>
              </a:rPr>
              <a:t>Mk</a:t>
            </a:r>
            <a:r>
              <a:rPr lang="sk-SK" sz="1200" i="1" dirty="0" smtClean="0">
                <a:solidFill>
                  <a:srgbClr val="8A4500"/>
                </a:solidFill>
                <a:latin typeface="Franklin Gothic Medium Cond" panose="020B0606030402020204" pitchFamily="34" charset="0"/>
              </a:rPr>
              <a:t> 16,12</a:t>
            </a:r>
            <a:endParaRPr lang="sk-SK" sz="1200" i="1" dirty="0">
              <a:solidFill>
                <a:srgbClr val="8A4500"/>
              </a:solidFill>
              <a:latin typeface="Franklin Gothic Medium Cond" panose="020B0606030402020204" pitchFamily="34" charset="0"/>
            </a:endParaRPr>
          </a:p>
        </p:txBody>
      </p:sp>
      <p:sp>
        <p:nvSpPr>
          <p:cNvPr id="12" name="BlokTextu 11"/>
          <p:cNvSpPr txBox="1"/>
          <p:nvPr/>
        </p:nvSpPr>
        <p:spPr>
          <a:xfrm>
            <a:off x="791484" y="4626620"/>
            <a:ext cx="2609142" cy="120032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just"/>
            <a:r>
              <a:rPr lang="sk-SK" sz="1200" i="1" dirty="0" smtClean="0">
                <a:solidFill>
                  <a:srgbClr val="8A4500"/>
                </a:solidFill>
                <a:latin typeface="Franklin Gothic Medium Cond" panose="020B0606030402020204" pitchFamily="34" charset="0"/>
              </a:rPr>
              <a:t>A tých, čo uveria budú sprevádzať tieto znamenia: v mojom mene budú vyháňať zlých duchov, budú hovoriť novými jazykmi, hady budú brať do rúk, a ak niečo smrtonosné vypijú, neuškodí im; na chorých bud</a:t>
            </a:r>
            <a:r>
              <a:rPr lang="sk-SK" sz="1200" i="1" dirty="0" smtClean="0">
                <a:solidFill>
                  <a:srgbClr val="8A4500"/>
                </a:solidFill>
                <a:latin typeface="Franklin Gothic Medium Cond" panose="020B0606030402020204" pitchFamily="34" charset="0"/>
              </a:rPr>
              <a:t>ú vkladať ruky a tí ozdravejú. </a:t>
            </a:r>
            <a:r>
              <a:rPr lang="sk-SK" sz="1200" i="1" dirty="0" smtClean="0">
                <a:solidFill>
                  <a:srgbClr val="8A4500"/>
                </a:solidFill>
                <a:latin typeface="Franklin Gothic Medium Cond" panose="020B0606030402020204" pitchFamily="34" charset="0"/>
              </a:rPr>
              <a:t> </a:t>
            </a:r>
            <a:r>
              <a:rPr lang="sk-SK" sz="1200" i="1" dirty="0" err="1" smtClean="0">
                <a:solidFill>
                  <a:srgbClr val="8A4500"/>
                </a:solidFill>
                <a:latin typeface="Franklin Gothic Medium Cond" panose="020B0606030402020204" pitchFamily="34" charset="0"/>
              </a:rPr>
              <a:t>Mk</a:t>
            </a:r>
            <a:r>
              <a:rPr lang="sk-SK" sz="1200" i="1" dirty="0" smtClean="0">
                <a:solidFill>
                  <a:srgbClr val="8A4500"/>
                </a:solidFill>
                <a:latin typeface="Franklin Gothic Medium Cond" panose="020B0606030402020204" pitchFamily="34" charset="0"/>
              </a:rPr>
              <a:t> </a:t>
            </a:r>
            <a:r>
              <a:rPr lang="sk-SK" sz="1200" i="1" dirty="0" smtClean="0">
                <a:solidFill>
                  <a:srgbClr val="8A4500"/>
                </a:solidFill>
                <a:latin typeface="Franklin Gothic Medium Cond" panose="020B0606030402020204" pitchFamily="34" charset="0"/>
              </a:rPr>
              <a:t>16,17</a:t>
            </a:r>
            <a:endParaRPr lang="sk-SK" sz="1200" i="1" dirty="0">
              <a:solidFill>
                <a:srgbClr val="8A4500"/>
              </a:solidFill>
              <a:latin typeface="Franklin Gothic Medium Cond" panose="020B06060304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11789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Súvisiaci obrázok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86328"/>
            <a:ext cx="9645805" cy="69443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4" descr="Súvisiaci obrázok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54125" y="3523310"/>
            <a:ext cx="2053534" cy="290695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4" name="BlokTextu 3"/>
          <p:cNvSpPr txBox="1"/>
          <p:nvPr/>
        </p:nvSpPr>
        <p:spPr>
          <a:xfrm rot="20738052">
            <a:off x="780189" y="636201"/>
            <a:ext cx="119135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sk-SK" b="1" dirty="0" smtClean="0">
                <a:solidFill>
                  <a:srgbClr val="F3540D"/>
                </a:solidFill>
                <a:latin typeface="Bodoni MT Condensed" panose="02070606080606020203" pitchFamily="18" charset="0"/>
              </a:rPr>
              <a:t>Pracovný list</a:t>
            </a:r>
          </a:p>
          <a:p>
            <a:pPr algn="ctr"/>
            <a:endParaRPr lang="sk-SK" b="1" dirty="0" smtClean="0">
              <a:solidFill>
                <a:srgbClr val="F3540D"/>
              </a:solidFill>
              <a:latin typeface="Bodoni MT Condensed" panose="02070606080606020203" pitchFamily="18" charset="0"/>
            </a:endParaRPr>
          </a:p>
          <a:p>
            <a:pPr algn="ctr"/>
            <a:r>
              <a:rPr lang="sk-SK" b="1" dirty="0" smtClean="0">
                <a:solidFill>
                  <a:srgbClr val="F3540D"/>
                </a:solidFill>
                <a:latin typeface="Bodoni MT Condensed" panose="02070606080606020203" pitchFamily="18" charset="0"/>
              </a:rPr>
              <a:t>16. </a:t>
            </a:r>
            <a:r>
              <a:rPr lang="sk-SK" b="1" dirty="0" smtClean="0">
                <a:solidFill>
                  <a:srgbClr val="F3540D"/>
                </a:solidFill>
                <a:latin typeface="Bodoni MT Condensed" panose="02070606080606020203" pitchFamily="18" charset="0"/>
              </a:rPr>
              <a:t>kapitola</a:t>
            </a:r>
            <a:endParaRPr lang="sk-SK" b="1" dirty="0">
              <a:solidFill>
                <a:srgbClr val="F3540D"/>
              </a:solidFill>
              <a:latin typeface="Bodoni MT Condensed" panose="02070606080606020203" pitchFamily="18" charset="0"/>
            </a:endParaRPr>
          </a:p>
        </p:txBody>
      </p:sp>
      <p:sp>
        <p:nvSpPr>
          <p:cNvPr id="5" name="BlokTextu 4"/>
          <p:cNvSpPr txBox="1"/>
          <p:nvPr/>
        </p:nvSpPr>
        <p:spPr>
          <a:xfrm>
            <a:off x="6025310" y="3342672"/>
            <a:ext cx="2416163" cy="3139321"/>
          </a:xfrm>
          <a:prstGeom prst="rect">
            <a:avLst/>
          </a:prstGeom>
          <a:solidFill>
            <a:schemeClr val="bg1">
              <a:alpha val="83000"/>
            </a:schemeClr>
          </a:solidFill>
        </p:spPr>
        <p:txBody>
          <a:bodyPr wrap="square" rtlCol="0">
            <a:spAutoFit/>
          </a:bodyPr>
          <a:lstStyle/>
          <a:p>
            <a:r>
              <a:rPr lang="sk-SK" dirty="0" smtClean="0"/>
              <a:t>            </a:t>
            </a:r>
          </a:p>
          <a:p>
            <a:endParaRPr lang="sk-SK" dirty="0"/>
          </a:p>
          <a:p>
            <a:endParaRPr lang="sk-SK" dirty="0" smtClean="0"/>
          </a:p>
          <a:p>
            <a:endParaRPr lang="sk-SK" dirty="0"/>
          </a:p>
          <a:p>
            <a:endParaRPr lang="sk-SK" dirty="0" smtClean="0"/>
          </a:p>
          <a:p>
            <a:endParaRPr lang="sk-SK" dirty="0"/>
          </a:p>
          <a:p>
            <a:endParaRPr lang="sk-SK" dirty="0" smtClean="0"/>
          </a:p>
          <a:p>
            <a:endParaRPr lang="sk-SK" dirty="0"/>
          </a:p>
          <a:p>
            <a:endParaRPr lang="sk-SK" dirty="0" smtClean="0"/>
          </a:p>
          <a:p>
            <a:endParaRPr lang="sk-SK" dirty="0"/>
          </a:p>
          <a:p>
            <a:endParaRPr lang="sk-SK" dirty="0"/>
          </a:p>
        </p:txBody>
      </p:sp>
      <p:pic>
        <p:nvPicPr>
          <p:cNvPr id="9" name="Picture 12" descr="Výsledok vyhľadávania obrázkov pre dopyt paper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20492" y="586771"/>
            <a:ext cx="2404818" cy="6271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BlokTextu 1"/>
          <p:cNvSpPr txBox="1"/>
          <p:nvPr/>
        </p:nvSpPr>
        <p:spPr>
          <a:xfrm>
            <a:off x="1638166" y="1342124"/>
            <a:ext cx="6484686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k-SK" sz="2400" b="1" dirty="0" smtClean="0">
                <a:solidFill>
                  <a:srgbClr val="F3540D"/>
                </a:solidFill>
                <a:latin typeface="Bodoni MT Condensed" panose="02070606080606020203" pitchFamily="18" charset="0"/>
              </a:rPr>
              <a:t>Myšlienky </a:t>
            </a:r>
            <a:r>
              <a:rPr lang="sk-SK" sz="2400" b="1" dirty="0">
                <a:solidFill>
                  <a:srgbClr val="F3540D"/>
                </a:solidFill>
                <a:latin typeface="Bodoni MT Condensed" panose="02070606080606020203" pitchFamily="18" charset="0"/>
              </a:rPr>
              <a:t>cirkevných otcov: </a:t>
            </a:r>
            <a:endParaRPr lang="sk-SK" sz="2400" b="1" dirty="0" smtClean="0">
              <a:solidFill>
                <a:srgbClr val="F3540D"/>
              </a:solidFill>
              <a:latin typeface="Bodoni MT Condensed" panose="02070606080606020203" pitchFamily="18" charset="0"/>
            </a:endParaRPr>
          </a:p>
          <a:p>
            <a:pPr lvl="0" algn="just"/>
            <a:endParaRPr lang="sk-SK" sz="1200" dirty="0" smtClean="0">
              <a:solidFill>
                <a:srgbClr val="F3540D"/>
              </a:solidFill>
              <a:latin typeface="Bernard MT Condensed" panose="02050806060905020404" pitchFamily="18" charset="0"/>
            </a:endParaRPr>
          </a:p>
          <a:p>
            <a:pPr lvl="0" algn="just"/>
            <a:r>
              <a:rPr lang="sk-SK" sz="1200" dirty="0" smtClean="0">
                <a:solidFill>
                  <a:srgbClr val="F3540D"/>
                </a:solidFill>
                <a:latin typeface="Bernard MT Condensed" panose="02050806060905020404" pitchFamily="18" charset="0"/>
              </a:rPr>
              <a:t>Gregor </a:t>
            </a:r>
            <a:r>
              <a:rPr lang="sk-SK" sz="1200" dirty="0" err="1" smtClean="0">
                <a:solidFill>
                  <a:srgbClr val="F3540D"/>
                </a:solidFill>
                <a:latin typeface="Bernard MT Condensed" panose="02050806060905020404" pitchFamily="18" charset="0"/>
              </a:rPr>
              <a:t>Velký</a:t>
            </a:r>
            <a:r>
              <a:rPr lang="sk-SK" sz="1200" dirty="0" smtClean="0">
                <a:solidFill>
                  <a:srgbClr val="F3540D"/>
                </a:solidFill>
                <a:latin typeface="Bernard MT Condensed" panose="02050806060905020404" pitchFamily="18" charset="0"/>
              </a:rPr>
              <a:t> </a:t>
            </a:r>
            <a:r>
              <a:rPr lang="sk-SK" sz="1200" dirty="0" smtClean="0">
                <a:solidFill>
                  <a:srgbClr val="F3540D"/>
                </a:solidFill>
                <a:latin typeface="Bernard MT Condensed" panose="02050806060905020404" pitchFamily="18" charset="0"/>
              </a:rPr>
              <a:t>- </a:t>
            </a:r>
            <a:r>
              <a:rPr lang="sk-SK" sz="1200" dirty="0">
                <a:solidFill>
                  <a:srgbClr val="002060"/>
                </a:solidFill>
              </a:rPr>
              <a:t>V tom čase mnohí Židia nosili meno Ježiš. V nich sa však nenachádzalo podstatne to, čo znamená toto meno, teda Spasiteľ. Preto anjel dodáva meno mesta, z ktorého pochádza Ježiš, aby bolo jasné, o kom hovorí. Hneď pridáva slovo </a:t>
            </a:r>
            <a:r>
              <a:rPr lang="sk-SK" sz="1200" i="1" dirty="0">
                <a:solidFill>
                  <a:srgbClr val="002060"/>
                </a:solidFill>
              </a:rPr>
              <a:t>ukrižovaného</a:t>
            </a:r>
            <a:r>
              <a:rPr lang="sk-SK" sz="1200" dirty="0">
                <a:solidFill>
                  <a:srgbClr val="002060"/>
                </a:solidFill>
              </a:rPr>
              <a:t> a dodáva </a:t>
            </a:r>
            <a:r>
              <a:rPr lang="sk-SK" sz="1200" i="1" dirty="0">
                <a:solidFill>
                  <a:srgbClr val="002060"/>
                </a:solidFill>
              </a:rPr>
              <a:t>vstal, nie je tu</a:t>
            </a:r>
            <a:r>
              <a:rPr lang="sk-SK" sz="1200" dirty="0">
                <a:solidFill>
                  <a:srgbClr val="002060"/>
                </a:solidFill>
              </a:rPr>
              <a:t>. Nie je tu pre to, čo znamená prítomnosť jeho tela, keďže prítomnosťou svojej všemohúcnosti je stále prítomný na každom mieste.  </a:t>
            </a:r>
            <a:endParaRPr lang="sk-SK" sz="1200" dirty="0" smtClean="0">
              <a:solidFill>
                <a:srgbClr val="002060"/>
              </a:solidFill>
            </a:endParaRPr>
          </a:p>
          <a:p>
            <a:pPr lvl="0" algn="just"/>
            <a:endParaRPr lang="sk-SK" sz="1200" dirty="0">
              <a:solidFill>
                <a:srgbClr val="002060"/>
              </a:solidFill>
            </a:endParaRPr>
          </a:p>
          <a:p>
            <a:pPr lvl="0" algn="just"/>
            <a:r>
              <a:rPr lang="sk-SK" sz="1200" dirty="0">
                <a:solidFill>
                  <a:srgbClr val="F3540D"/>
                </a:solidFill>
                <a:latin typeface="Bernard MT Condensed" panose="02050806060905020404" pitchFamily="18" charset="0"/>
              </a:rPr>
              <a:t>Gregor </a:t>
            </a:r>
            <a:r>
              <a:rPr lang="sk-SK" sz="1200" dirty="0" err="1">
                <a:solidFill>
                  <a:srgbClr val="F3540D"/>
                </a:solidFill>
                <a:latin typeface="Bernard MT Condensed" panose="02050806060905020404" pitchFamily="18" charset="0"/>
              </a:rPr>
              <a:t>Velký</a:t>
            </a:r>
            <a:r>
              <a:rPr lang="sk-SK" sz="1200" dirty="0">
                <a:solidFill>
                  <a:srgbClr val="F3540D"/>
                </a:solidFill>
                <a:latin typeface="Bernard MT Condensed" panose="02050806060905020404" pitchFamily="18" charset="0"/>
              </a:rPr>
              <a:t> - </a:t>
            </a:r>
            <a:r>
              <a:rPr lang="sk-SK" sz="1200" dirty="0" smtClean="0">
                <a:solidFill>
                  <a:srgbClr val="002060"/>
                </a:solidFill>
              </a:rPr>
              <a:t>Je </a:t>
            </a:r>
            <a:r>
              <a:rPr lang="sk-SK" sz="1200" dirty="0">
                <a:solidFill>
                  <a:srgbClr val="002060"/>
                </a:solidFill>
              </a:rPr>
              <a:t>dôležité vedieť, prečo evanjelista menuje všeobecne učeníkov a  na Petra poukazuje jeho vlastným menom. Peter sa možno bál prísť medzi apoštolov, lebo zaprel Učiteľa. Anjel ho nazýva menom, aby si nezúfal v beznádeji. Je pozoruhodné, prečo Boh dovolil, aby ten, ktorého Kristus postavil ako správcu nad celou Cirkvou, mal strach a zľakol sa hlasu jednej slúžky. Ten, ktorý mal byť budúcim pastierom Cirkvi, mal sa naučiť na svojej vlastnej vine odovzdávať mieru lásky a Božieho milosrdenstva druhým. Kristus zjavuje Petra najskôr jemu samému, a potom ho dáva za hlavu nad ostatnými, aby na svojej slabosti vedel pochopiť, nakoľko má súdiť slabosti druhých. </a:t>
            </a:r>
            <a:endParaRPr lang="sk-SK" sz="1200" dirty="0">
              <a:solidFill>
                <a:srgbClr val="002060"/>
              </a:solidFill>
            </a:endParaRPr>
          </a:p>
          <a:p>
            <a:pPr lvl="0" algn="just"/>
            <a:endParaRPr lang="sk-SK" sz="1200" dirty="0">
              <a:solidFill>
                <a:srgbClr val="002060"/>
              </a:solidFill>
            </a:endParaRPr>
          </a:p>
          <a:p>
            <a:pPr lvl="0" algn="just"/>
            <a:r>
              <a:rPr lang="sk-SK" sz="1200" dirty="0">
                <a:solidFill>
                  <a:srgbClr val="F3540D"/>
                </a:solidFill>
                <a:latin typeface="Bernard MT Condensed" panose="02050806060905020404" pitchFamily="18" charset="0"/>
              </a:rPr>
              <a:t>Gregor </a:t>
            </a:r>
            <a:r>
              <a:rPr lang="sk-SK" sz="1200" dirty="0" err="1">
                <a:solidFill>
                  <a:srgbClr val="F3540D"/>
                </a:solidFill>
                <a:latin typeface="Bernard MT Condensed" panose="02050806060905020404" pitchFamily="18" charset="0"/>
              </a:rPr>
              <a:t>Velký</a:t>
            </a:r>
            <a:r>
              <a:rPr lang="sk-SK" sz="1200" dirty="0">
                <a:solidFill>
                  <a:srgbClr val="F3540D"/>
                </a:solidFill>
                <a:latin typeface="Bernard MT Condensed" panose="02050806060905020404" pitchFamily="18" charset="0"/>
              </a:rPr>
              <a:t> - </a:t>
            </a:r>
            <a:r>
              <a:rPr lang="sk-SK" sz="1200" dirty="0" smtClean="0">
                <a:solidFill>
                  <a:srgbClr val="002060"/>
                </a:solidFill>
              </a:rPr>
              <a:t>Skutočnosť</a:t>
            </a:r>
            <a:r>
              <a:rPr lang="sk-SK" sz="1200" dirty="0">
                <a:solidFill>
                  <a:srgbClr val="002060"/>
                </a:solidFill>
              </a:rPr>
              <a:t>, že učeníci hneď neprijali a nepochopili zmŕtvychvstanie Pána, neslúži až tak na dokázanie ich slabosti ako skôr na posilnenie našej viery. Zmŕtvychvstanie, práve pre pochybnosti učeníkov, bolo prípravou mnohých skúšok. Keď my prostredníctvom čítania prichádzame k poznaniu neistoty učeníkov, môžeme posilniť svoju vieru a podoprieť sa pochybnosťami, ktoré mali. Viac nám osoží Tomáš, ktorý dlhšie pochyboval, ako Magdaléna, ktorá hneď uverila. Tomáš práve pre svoje pochybnosti dosiahol dotyk rán a v našich srdciach navždy preťal rany pochybností. </a:t>
            </a:r>
            <a:endParaRPr lang="sk-SK" sz="1200" dirty="0">
              <a:solidFill>
                <a:srgbClr val="002060"/>
              </a:solidFill>
            </a:endParaRPr>
          </a:p>
          <a:p>
            <a:pPr lvl="0" algn="just"/>
            <a:endParaRPr lang="sk-SK" sz="1200" dirty="0" smtClean="0">
              <a:solidFill>
                <a:srgbClr val="002060"/>
              </a:solidFill>
            </a:endParaRPr>
          </a:p>
          <a:p>
            <a:pPr lvl="0" algn="just"/>
            <a:endParaRPr lang="sk-SK" sz="1200" dirty="0">
              <a:solidFill>
                <a:srgbClr val="002060"/>
              </a:solidFill>
            </a:endParaRPr>
          </a:p>
        </p:txBody>
      </p:sp>
      <p:sp>
        <p:nvSpPr>
          <p:cNvPr id="12" name="BlokTextu 11"/>
          <p:cNvSpPr txBox="1"/>
          <p:nvPr/>
        </p:nvSpPr>
        <p:spPr>
          <a:xfrm>
            <a:off x="3882480" y="712794"/>
            <a:ext cx="199605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sk-SK" sz="1600" b="1" dirty="0" smtClean="0">
                <a:solidFill>
                  <a:srgbClr val="002060"/>
                </a:solidFill>
                <a:latin typeface="Bodoni MT Condensed" panose="02070606080606020203" pitchFamily="18" charset="0"/>
              </a:rPr>
              <a:t>BIBLIA PRE VŠETKÝCH 2018</a:t>
            </a:r>
          </a:p>
        </p:txBody>
      </p:sp>
    </p:spTree>
    <p:extLst>
      <p:ext uri="{BB962C8B-B14F-4D97-AF65-F5344CB8AC3E}">
        <p14:creationId xmlns:p14="http://schemas.microsoft.com/office/powerpoint/2010/main" val="25444417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Súvisiaci obrázok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86328"/>
            <a:ext cx="9645805" cy="69443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4" descr="Súvisiaci obrázok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54125" y="3523310"/>
            <a:ext cx="2053534" cy="290695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4" name="BlokTextu 3"/>
          <p:cNvSpPr txBox="1"/>
          <p:nvPr/>
        </p:nvSpPr>
        <p:spPr>
          <a:xfrm rot="20738052">
            <a:off x="780189" y="636201"/>
            <a:ext cx="119135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sk-SK" b="1" dirty="0" smtClean="0">
                <a:solidFill>
                  <a:srgbClr val="F3540D"/>
                </a:solidFill>
                <a:latin typeface="Bodoni MT Condensed" panose="02070606080606020203" pitchFamily="18" charset="0"/>
              </a:rPr>
              <a:t>Pracovný list</a:t>
            </a:r>
          </a:p>
          <a:p>
            <a:pPr algn="ctr"/>
            <a:endParaRPr lang="sk-SK" b="1" dirty="0" smtClean="0">
              <a:solidFill>
                <a:srgbClr val="F3540D"/>
              </a:solidFill>
              <a:latin typeface="Bodoni MT Condensed" panose="02070606080606020203" pitchFamily="18" charset="0"/>
            </a:endParaRPr>
          </a:p>
          <a:p>
            <a:pPr algn="ctr"/>
            <a:r>
              <a:rPr lang="sk-SK" b="1" dirty="0" smtClean="0">
                <a:solidFill>
                  <a:srgbClr val="F3540D"/>
                </a:solidFill>
                <a:latin typeface="Bodoni MT Condensed" panose="02070606080606020203" pitchFamily="18" charset="0"/>
              </a:rPr>
              <a:t>16. </a:t>
            </a:r>
            <a:r>
              <a:rPr lang="sk-SK" b="1" dirty="0" smtClean="0">
                <a:solidFill>
                  <a:srgbClr val="F3540D"/>
                </a:solidFill>
                <a:latin typeface="Bodoni MT Condensed" panose="02070606080606020203" pitchFamily="18" charset="0"/>
              </a:rPr>
              <a:t>kapitola</a:t>
            </a:r>
            <a:endParaRPr lang="sk-SK" b="1" dirty="0">
              <a:solidFill>
                <a:srgbClr val="F3540D"/>
              </a:solidFill>
              <a:latin typeface="Bodoni MT Condensed" panose="02070606080606020203" pitchFamily="18" charset="0"/>
            </a:endParaRPr>
          </a:p>
        </p:txBody>
      </p:sp>
      <p:sp>
        <p:nvSpPr>
          <p:cNvPr id="5" name="BlokTextu 4"/>
          <p:cNvSpPr txBox="1"/>
          <p:nvPr/>
        </p:nvSpPr>
        <p:spPr>
          <a:xfrm>
            <a:off x="6025310" y="3342672"/>
            <a:ext cx="2416163" cy="3139321"/>
          </a:xfrm>
          <a:prstGeom prst="rect">
            <a:avLst/>
          </a:prstGeom>
          <a:solidFill>
            <a:schemeClr val="bg1">
              <a:alpha val="83000"/>
            </a:schemeClr>
          </a:solidFill>
        </p:spPr>
        <p:txBody>
          <a:bodyPr wrap="square" rtlCol="0">
            <a:spAutoFit/>
          </a:bodyPr>
          <a:lstStyle/>
          <a:p>
            <a:r>
              <a:rPr lang="sk-SK" dirty="0" smtClean="0"/>
              <a:t>            </a:t>
            </a:r>
          </a:p>
          <a:p>
            <a:endParaRPr lang="sk-SK" dirty="0"/>
          </a:p>
          <a:p>
            <a:endParaRPr lang="sk-SK" dirty="0" smtClean="0"/>
          </a:p>
          <a:p>
            <a:endParaRPr lang="sk-SK" dirty="0"/>
          </a:p>
          <a:p>
            <a:endParaRPr lang="sk-SK" dirty="0" smtClean="0"/>
          </a:p>
          <a:p>
            <a:endParaRPr lang="sk-SK" dirty="0"/>
          </a:p>
          <a:p>
            <a:endParaRPr lang="sk-SK" dirty="0" smtClean="0"/>
          </a:p>
          <a:p>
            <a:endParaRPr lang="sk-SK" dirty="0"/>
          </a:p>
          <a:p>
            <a:endParaRPr lang="sk-SK" dirty="0" smtClean="0"/>
          </a:p>
          <a:p>
            <a:endParaRPr lang="sk-SK" dirty="0"/>
          </a:p>
          <a:p>
            <a:endParaRPr lang="sk-SK" dirty="0"/>
          </a:p>
        </p:txBody>
      </p:sp>
      <p:pic>
        <p:nvPicPr>
          <p:cNvPr id="9" name="Picture 12" descr="Výsledok vyhľadávania obrázkov pre dopyt paper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20492" y="586771"/>
            <a:ext cx="2404818" cy="6271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BlokTextu 1"/>
          <p:cNvSpPr txBox="1"/>
          <p:nvPr/>
        </p:nvSpPr>
        <p:spPr>
          <a:xfrm>
            <a:off x="1578635" y="1394532"/>
            <a:ext cx="6484686" cy="28161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k-SK" sz="2400" b="1" dirty="0" smtClean="0">
                <a:solidFill>
                  <a:srgbClr val="F3540D"/>
                </a:solidFill>
                <a:latin typeface="Bodoni MT Condensed" panose="02070606080606020203" pitchFamily="18" charset="0"/>
              </a:rPr>
              <a:t>Myšlienky </a:t>
            </a:r>
            <a:r>
              <a:rPr lang="sk-SK" sz="2400" b="1" dirty="0">
                <a:solidFill>
                  <a:srgbClr val="F3540D"/>
                </a:solidFill>
                <a:latin typeface="Bodoni MT Condensed" panose="02070606080606020203" pitchFamily="18" charset="0"/>
              </a:rPr>
              <a:t>cirkevných otcov: </a:t>
            </a:r>
            <a:endParaRPr lang="sk-SK" sz="2400" b="1" dirty="0" smtClean="0">
              <a:solidFill>
                <a:srgbClr val="F3540D"/>
              </a:solidFill>
              <a:latin typeface="Bodoni MT Condensed" panose="02070606080606020203" pitchFamily="18" charset="0"/>
            </a:endParaRPr>
          </a:p>
          <a:p>
            <a:pPr lvl="0" algn="just"/>
            <a:endParaRPr lang="sk-SK" sz="1200" dirty="0" smtClean="0">
              <a:solidFill>
                <a:srgbClr val="F3540D"/>
              </a:solidFill>
              <a:latin typeface="Bernard MT Condensed" panose="02050806060905020404" pitchFamily="18" charset="0"/>
            </a:endParaRPr>
          </a:p>
          <a:p>
            <a:pPr algn="just"/>
            <a:endParaRPr lang="sk-SK" sz="900" dirty="0">
              <a:solidFill>
                <a:srgbClr val="002060"/>
              </a:solidFill>
            </a:endParaRPr>
          </a:p>
          <a:p>
            <a:pPr algn="just"/>
            <a:r>
              <a:rPr lang="sk-SK" sz="1200" dirty="0" err="1">
                <a:solidFill>
                  <a:srgbClr val="F3540D"/>
                </a:solidFill>
                <a:latin typeface="Bernard MT Condensed" panose="02050806060905020404" pitchFamily="18" charset="0"/>
              </a:rPr>
              <a:t>Béda</a:t>
            </a:r>
            <a:r>
              <a:rPr lang="sk-SK" sz="1200" dirty="0">
                <a:solidFill>
                  <a:srgbClr val="F3540D"/>
                </a:solidFill>
                <a:latin typeface="Bernard MT Condensed" panose="02050806060905020404" pitchFamily="18" charset="0"/>
              </a:rPr>
              <a:t> Ctihodný- </a:t>
            </a:r>
            <a:r>
              <a:rPr lang="sk-SK" sz="1200" dirty="0">
                <a:solidFill>
                  <a:srgbClr val="002060"/>
                </a:solidFill>
              </a:rPr>
              <a:t>Mnohí kresťania pokladajú svoju spásu za istú, lebo už veria. No ten vraví pravdu o svojej viere, kto svoju vieru spája so skutkami. Pravdivá je viera len tých ľudí, ktorí neupadnú do protirečenia medzi tým, čo hovoria svojimi ústami a čo konajú svojimi skutkami.</a:t>
            </a:r>
          </a:p>
          <a:p>
            <a:pPr algn="just"/>
            <a:endParaRPr lang="sk-SK" sz="1200" dirty="0" smtClean="0">
              <a:solidFill>
                <a:srgbClr val="F3540D"/>
              </a:solidFill>
              <a:latin typeface="Bernard MT Condensed" panose="02050806060905020404" pitchFamily="18" charset="0"/>
            </a:endParaRPr>
          </a:p>
          <a:p>
            <a:pPr algn="just"/>
            <a:r>
              <a:rPr lang="sk-SK" sz="1200" dirty="0" err="1" smtClean="0">
                <a:solidFill>
                  <a:srgbClr val="F3540D"/>
                </a:solidFill>
                <a:latin typeface="Bernard MT Condensed" panose="02050806060905020404" pitchFamily="18" charset="0"/>
              </a:rPr>
              <a:t>Béda</a:t>
            </a:r>
            <a:r>
              <a:rPr lang="sk-SK" sz="1200" dirty="0" smtClean="0">
                <a:solidFill>
                  <a:srgbClr val="F3540D"/>
                </a:solidFill>
                <a:latin typeface="Bernard MT Condensed" panose="02050806060905020404" pitchFamily="18" charset="0"/>
              </a:rPr>
              <a:t> </a:t>
            </a:r>
            <a:r>
              <a:rPr lang="sk-SK" sz="1200" dirty="0">
                <a:solidFill>
                  <a:srgbClr val="F3540D"/>
                </a:solidFill>
                <a:latin typeface="Bernard MT Condensed" panose="02050806060905020404" pitchFamily="18" charset="0"/>
              </a:rPr>
              <a:t>ctihodný - </a:t>
            </a:r>
            <a:r>
              <a:rPr lang="sk-SK" sz="1200" dirty="0">
                <a:solidFill>
                  <a:srgbClr val="002060"/>
                </a:solidFill>
              </a:rPr>
              <a:t>Boh-človek vystupuje do neba. On svoju ľudskosť prijal zo zeme a vystupuje s ňou do neba. On zostáva so svätými na zemi svojou božskosťou, ktorou naplní nebo a zem a táto tajomná prítomnosť tu zostane po všetky dni až do konca sveta. Vďaka ohlasovaniu evanjelia na svete nebudú chýbať ľudia, ktorí budú hodní žiť v Božom príbytku. Ani nemusíme veľmi pochybovať, že po boji v tomto svete budú žiť s Kristom tí, ktorí si zaslúžili hostiť Krista  v príbytku svojho srdca. (</a:t>
            </a:r>
            <a:r>
              <a:rPr lang="sk-SK" sz="1200" dirty="0" err="1">
                <a:solidFill>
                  <a:srgbClr val="002060"/>
                </a:solidFill>
              </a:rPr>
              <a:t>Béda</a:t>
            </a:r>
            <a:r>
              <a:rPr lang="sk-SK" sz="1200" dirty="0">
                <a:solidFill>
                  <a:srgbClr val="002060"/>
                </a:solidFill>
              </a:rPr>
              <a:t> Ctihodný)</a:t>
            </a:r>
          </a:p>
          <a:p>
            <a:pPr lvl="0" algn="just"/>
            <a:endParaRPr lang="sk-SK" sz="1200" dirty="0">
              <a:solidFill>
                <a:srgbClr val="002060"/>
              </a:solidFill>
            </a:endParaRPr>
          </a:p>
        </p:txBody>
      </p:sp>
      <p:sp>
        <p:nvSpPr>
          <p:cNvPr id="12" name="BlokTextu 11"/>
          <p:cNvSpPr txBox="1"/>
          <p:nvPr/>
        </p:nvSpPr>
        <p:spPr>
          <a:xfrm>
            <a:off x="3882480" y="712794"/>
            <a:ext cx="199605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sk-SK" sz="1600" b="1" dirty="0" smtClean="0">
                <a:solidFill>
                  <a:srgbClr val="002060"/>
                </a:solidFill>
                <a:latin typeface="Bodoni MT Condensed" panose="02070606080606020203" pitchFamily="18" charset="0"/>
              </a:rPr>
              <a:t>BIBLIA PRE VŠETKÝCH 2018</a:t>
            </a:r>
          </a:p>
        </p:txBody>
      </p:sp>
    </p:spTree>
    <p:extLst>
      <p:ext uri="{BB962C8B-B14F-4D97-AF65-F5344CB8AC3E}">
        <p14:creationId xmlns:p14="http://schemas.microsoft.com/office/powerpoint/2010/main" val="16413050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Súvisiaci obrázok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4" descr="Súvisiaci obrázok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41743" y="3531638"/>
            <a:ext cx="2018961" cy="285801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4" name="BlokTextu 3"/>
          <p:cNvSpPr txBox="1"/>
          <p:nvPr/>
        </p:nvSpPr>
        <p:spPr>
          <a:xfrm rot="20738052">
            <a:off x="780189" y="636201"/>
            <a:ext cx="119135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sk-SK" b="1" dirty="0" smtClean="0">
                <a:solidFill>
                  <a:srgbClr val="F3540D"/>
                </a:solidFill>
                <a:latin typeface="Bodoni MT Condensed" panose="02070606080606020203" pitchFamily="18" charset="0"/>
              </a:rPr>
              <a:t>Pracovný list</a:t>
            </a:r>
          </a:p>
          <a:p>
            <a:pPr algn="ctr"/>
            <a:endParaRPr lang="sk-SK" b="1" dirty="0" smtClean="0">
              <a:solidFill>
                <a:srgbClr val="F3540D"/>
              </a:solidFill>
              <a:latin typeface="Bodoni MT Condensed" panose="02070606080606020203" pitchFamily="18" charset="0"/>
            </a:endParaRPr>
          </a:p>
          <a:p>
            <a:pPr algn="ctr"/>
            <a:r>
              <a:rPr lang="sk-SK" b="1" dirty="0" smtClean="0">
                <a:solidFill>
                  <a:srgbClr val="F3540D"/>
                </a:solidFill>
                <a:latin typeface="Bodoni MT Condensed" panose="02070606080606020203" pitchFamily="18" charset="0"/>
              </a:rPr>
              <a:t>16. </a:t>
            </a:r>
            <a:r>
              <a:rPr lang="sk-SK" b="1" dirty="0" smtClean="0">
                <a:solidFill>
                  <a:srgbClr val="F3540D"/>
                </a:solidFill>
                <a:latin typeface="Bodoni MT Condensed" panose="02070606080606020203" pitchFamily="18" charset="0"/>
              </a:rPr>
              <a:t>kapitola</a:t>
            </a:r>
            <a:endParaRPr lang="sk-SK" b="1" dirty="0">
              <a:solidFill>
                <a:srgbClr val="F3540D"/>
              </a:solidFill>
              <a:latin typeface="Bodoni MT Condensed" panose="02070606080606020203" pitchFamily="18" charset="0"/>
            </a:endParaRPr>
          </a:p>
        </p:txBody>
      </p:sp>
      <p:sp>
        <p:nvSpPr>
          <p:cNvPr id="5" name="BlokTextu 4"/>
          <p:cNvSpPr txBox="1"/>
          <p:nvPr/>
        </p:nvSpPr>
        <p:spPr>
          <a:xfrm>
            <a:off x="5598834" y="3390982"/>
            <a:ext cx="2444106" cy="3139321"/>
          </a:xfrm>
          <a:prstGeom prst="rect">
            <a:avLst/>
          </a:prstGeom>
          <a:solidFill>
            <a:schemeClr val="bg1">
              <a:alpha val="83000"/>
            </a:schemeClr>
          </a:solidFill>
        </p:spPr>
        <p:txBody>
          <a:bodyPr wrap="square" rtlCol="0">
            <a:spAutoFit/>
          </a:bodyPr>
          <a:lstStyle/>
          <a:p>
            <a:r>
              <a:rPr lang="sk-SK" dirty="0" smtClean="0"/>
              <a:t>            </a:t>
            </a:r>
          </a:p>
          <a:p>
            <a:endParaRPr lang="sk-SK" dirty="0"/>
          </a:p>
          <a:p>
            <a:endParaRPr lang="sk-SK" dirty="0" smtClean="0"/>
          </a:p>
          <a:p>
            <a:endParaRPr lang="sk-SK" dirty="0"/>
          </a:p>
          <a:p>
            <a:endParaRPr lang="sk-SK" dirty="0" smtClean="0"/>
          </a:p>
          <a:p>
            <a:endParaRPr lang="sk-SK" dirty="0"/>
          </a:p>
          <a:p>
            <a:endParaRPr lang="sk-SK" dirty="0" smtClean="0"/>
          </a:p>
          <a:p>
            <a:endParaRPr lang="sk-SK" dirty="0"/>
          </a:p>
          <a:p>
            <a:endParaRPr lang="sk-SK" dirty="0" smtClean="0"/>
          </a:p>
          <a:p>
            <a:endParaRPr lang="sk-SK" dirty="0"/>
          </a:p>
          <a:p>
            <a:endParaRPr lang="sk-SK" dirty="0"/>
          </a:p>
        </p:txBody>
      </p:sp>
      <p:pic>
        <p:nvPicPr>
          <p:cNvPr id="9" name="Picture 12" descr="Výsledok vyhľadávania obrázkov pre dopyt paper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69591" y="535909"/>
            <a:ext cx="2404818" cy="6271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Obdĺžnik 2"/>
          <p:cNvSpPr/>
          <p:nvPr/>
        </p:nvSpPr>
        <p:spPr>
          <a:xfrm>
            <a:off x="1558635" y="2257674"/>
            <a:ext cx="5881255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sk-SK" sz="1400" b="1" dirty="0">
                <a:solidFill>
                  <a:srgbClr val="002060"/>
                </a:solidFill>
              </a:rPr>
              <a:t>Prázdny hrob: </a:t>
            </a:r>
            <a:r>
              <a:rPr lang="sk-SK" sz="1400" dirty="0">
                <a:solidFill>
                  <a:srgbClr val="002060"/>
                </a:solidFill>
              </a:rPr>
              <a:t>KKC 638-658, </a:t>
            </a:r>
            <a:r>
              <a:rPr lang="sk-SK" sz="1400" dirty="0" smtClean="0">
                <a:solidFill>
                  <a:srgbClr val="002060"/>
                </a:solidFill>
              </a:rPr>
              <a:t>2174</a:t>
            </a:r>
          </a:p>
          <a:p>
            <a:pPr lvl="0"/>
            <a:endParaRPr lang="sk-SK" sz="1400" dirty="0">
              <a:solidFill>
                <a:srgbClr val="002060"/>
              </a:solidFill>
            </a:endParaRPr>
          </a:p>
          <a:p>
            <a:pPr lvl="0"/>
            <a:r>
              <a:rPr lang="sk-SK" sz="1400" b="1" dirty="0">
                <a:solidFill>
                  <a:srgbClr val="002060"/>
                </a:solidFill>
              </a:rPr>
              <a:t>Misijný rozkaz: </a:t>
            </a:r>
            <a:r>
              <a:rPr lang="sk-SK" sz="1400" dirty="0">
                <a:solidFill>
                  <a:srgbClr val="002060"/>
                </a:solidFill>
              </a:rPr>
              <a:t>KKC 2, 156, 161, 183, 434, 670, 699, 888, 977, 1223, 1253, 1256, 1257, </a:t>
            </a:r>
            <a:r>
              <a:rPr lang="sk-SK" sz="1400" dirty="0" smtClean="0">
                <a:solidFill>
                  <a:srgbClr val="002060"/>
                </a:solidFill>
              </a:rPr>
              <a:t>1507</a:t>
            </a:r>
          </a:p>
          <a:p>
            <a:pPr lvl="0"/>
            <a:endParaRPr lang="sk-SK" sz="1400" dirty="0">
              <a:solidFill>
                <a:srgbClr val="002060"/>
              </a:solidFill>
            </a:endParaRPr>
          </a:p>
          <a:p>
            <a:pPr lvl="0"/>
            <a:r>
              <a:rPr lang="sk-SK" sz="1400" b="1" dirty="0">
                <a:solidFill>
                  <a:srgbClr val="002060"/>
                </a:solidFill>
              </a:rPr>
              <a:t>Nanebovstúpenie:</a:t>
            </a:r>
            <a:r>
              <a:rPr lang="sk-SK" sz="1400" dirty="0">
                <a:solidFill>
                  <a:srgbClr val="002060"/>
                </a:solidFill>
              </a:rPr>
              <a:t> KKC 659-667, 697, 792, 965, 2795</a:t>
            </a:r>
          </a:p>
        </p:txBody>
      </p:sp>
      <p:sp>
        <p:nvSpPr>
          <p:cNvPr id="11" name="BlokTextu 10"/>
          <p:cNvSpPr txBox="1"/>
          <p:nvPr/>
        </p:nvSpPr>
        <p:spPr>
          <a:xfrm>
            <a:off x="3076243" y="682367"/>
            <a:ext cx="2991525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sk-SK" sz="1600" b="1" dirty="0" smtClean="0">
                <a:solidFill>
                  <a:srgbClr val="002060"/>
                </a:solidFill>
                <a:latin typeface="Bodoni MT Condensed" panose="02070606080606020203" pitchFamily="18" charset="0"/>
              </a:rPr>
              <a:t>BIBLIA PRE VŠETKÝCH 2018</a:t>
            </a:r>
          </a:p>
          <a:p>
            <a:pPr algn="ctr"/>
            <a:endParaRPr lang="sk-SK" sz="1600" b="1" dirty="0" smtClean="0">
              <a:solidFill>
                <a:srgbClr val="002060"/>
              </a:solidFill>
              <a:latin typeface="Bodoni MT Condensed" panose="02070606080606020203" pitchFamily="18" charset="0"/>
            </a:endParaRPr>
          </a:p>
          <a:p>
            <a:pPr algn="ctr"/>
            <a:endParaRPr lang="sk-SK" sz="1600" b="1" dirty="0">
              <a:solidFill>
                <a:srgbClr val="002060"/>
              </a:solidFill>
              <a:latin typeface="Bodoni MT Condensed" panose="02070606080606020203" pitchFamily="18" charset="0"/>
            </a:endParaRPr>
          </a:p>
          <a:p>
            <a:pPr algn="ctr"/>
            <a:r>
              <a:rPr lang="sk-SK" sz="2400" b="1" dirty="0" smtClean="0">
                <a:solidFill>
                  <a:srgbClr val="F3540D"/>
                </a:solidFill>
                <a:latin typeface="Bodoni MT Condensed" panose="02070606080606020203" pitchFamily="18" charset="0"/>
              </a:rPr>
              <a:t>Božie  slovo v  </a:t>
            </a:r>
            <a:r>
              <a:rPr lang="sk-SK" sz="2400" b="1" dirty="0" err="1" smtClean="0">
                <a:solidFill>
                  <a:srgbClr val="F3540D"/>
                </a:solidFill>
                <a:latin typeface="Bodoni MT Condensed" panose="02070606080606020203" pitchFamily="18" charset="0"/>
              </a:rPr>
              <a:t>ucení</a:t>
            </a:r>
            <a:r>
              <a:rPr lang="sk-SK" sz="2400" b="1" dirty="0" smtClean="0">
                <a:solidFill>
                  <a:srgbClr val="F3540D"/>
                </a:solidFill>
                <a:latin typeface="Bodoni MT Condensed" panose="02070606080606020203" pitchFamily="18" charset="0"/>
              </a:rPr>
              <a:t>  Cirkvi</a:t>
            </a:r>
            <a:endParaRPr lang="sk-SK" sz="2400" b="1" dirty="0">
              <a:solidFill>
                <a:srgbClr val="F3540D"/>
              </a:solidFill>
              <a:latin typeface="Bodoni MT Condensed" panose="02070606080606020203" pitchFamily="18" charset="0"/>
            </a:endParaRPr>
          </a:p>
        </p:txBody>
      </p:sp>
      <p:sp>
        <p:nvSpPr>
          <p:cNvPr id="10" name="BlokTextu 9"/>
          <p:cNvSpPr txBox="1"/>
          <p:nvPr/>
        </p:nvSpPr>
        <p:spPr>
          <a:xfrm>
            <a:off x="4753168" y="1381278"/>
            <a:ext cx="295274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k-SK" sz="2600" dirty="0" smtClean="0">
                <a:solidFill>
                  <a:srgbClr val="F3540D"/>
                </a:solidFill>
                <a:latin typeface="Bodoni MT Condensed" panose="02070606080606020203" pitchFamily="18" charset="0"/>
              </a:rPr>
              <a:t>ˇ</a:t>
            </a:r>
            <a:endParaRPr lang="sk-SK" sz="2600" dirty="0">
              <a:solidFill>
                <a:srgbClr val="F3540D"/>
              </a:solidFill>
              <a:latin typeface="Bodoni MT Condensed" panose="02070606080606020203" pitchFamily="18" charset="0"/>
            </a:endParaRPr>
          </a:p>
        </p:txBody>
      </p:sp>
      <p:sp>
        <p:nvSpPr>
          <p:cNvPr id="12" name="BlokTextu 11"/>
          <p:cNvSpPr txBox="1"/>
          <p:nvPr/>
        </p:nvSpPr>
        <p:spPr>
          <a:xfrm>
            <a:off x="2230234" y="5631134"/>
            <a:ext cx="534114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k-SK" dirty="0" smtClean="0">
                <a:solidFill>
                  <a:srgbClr val="002060"/>
                </a:solidFill>
                <a:latin typeface="Bodoni MT Condensed" panose="02070606080606020203" pitchFamily="18" charset="0"/>
              </a:rPr>
              <a:t>Božie slovo s aplikáciou do dnešných dní </a:t>
            </a:r>
          </a:p>
          <a:p>
            <a:r>
              <a:rPr lang="sk-SK" dirty="0">
                <a:solidFill>
                  <a:srgbClr val="002060"/>
                </a:solidFill>
                <a:latin typeface="Bodoni MT Condensed" panose="02070606080606020203" pitchFamily="18" charset="0"/>
              </a:rPr>
              <a:t> </a:t>
            </a:r>
            <a:r>
              <a:rPr lang="sk-SK" dirty="0" smtClean="0">
                <a:solidFill>
                  <a:srgbClr val="002060"/>
                </a:solidFill>
                <a:latin typeface="Bodoni MT Condensed" panose="02070606080606020203" pitchFamily="18" charset="0"/>
              </a:rPr>
              <a:t>                       pripravuje </a:t>
            </a:r>
            <a:r>
              <a:rPr lang="sk-SK" dirty="0" err="1" smtClean="0">
                <a:solidFill>
                  <a:srgbClr val="002060"/>
                </a:solidFill>
                <a:latin typeface="Bodoni MT Condensed" panose="02070606080606020203" pitchFamily="18" charset="0"/>
              </a:rPr>
              <a:t>d.p</a:t>
            </a:r>
            <a:r>
              <a:rPr lang="sk-SK" dirty="0" smtClean="0">
                <a:solidFill>
                  <a:srgbClr val="002060"/>
                </a:solidFill>
                <a:latin typeface="Bodoni MT Condensed" panose="02070606080606020203" pitchFamily="18" charset="0"/>
              </a:rPr>
              <a:t>. Mgr. Andrej </a:t>
            </a:r>
            <a:r>
              <a:rPr lang="sk-SK" dirty="0" err="1" smtClean="0">
                <a:solidFill>
                  <a:srgbClr val="002060"/>
                </a:solidFill>
                <a:latin typeface="Bodoni MT Condensed" panose="02070606080606020203" pitchFamily="18" charset="0"/>
              </a:rPr>
              <a:t>Šottník</a:t>
            </a:r>
            <a:r>
              <a:rPr lang="sk-SK" dirty="0" smtClean="0">
                <a:solidFill>
                  <a:srgbClr val="002060"/>
                </a:solidFill>
                <a:latin typeface="Bodoni MT Condensed" panose="02070606080606020203" pitchFamily="18" charset="0"/>
              </a:rPr>
              <a:t>, </a:t>
            </a:r>
            <a:r>
              <a:rPr lang="sk-SK" dirty="0" err="1" smtClean="0">
                <a:solidFill>
                  <a:srgbClr val="002060"/>
                </a:solidFill>
                <a:latin typeface="Bodoni MT Condensed" panose="02070606080606020203" pitchFamily="18" charset="0"/>
              </a:rPr>
              <a:t>oratorián</a:t>
            </a:r>
            <a:r>
              <a:rPr lang="sk-SK" dirty="0" smtClean="0">
                <a:solidFill>
                  <a:srgbClr val="002060"/>
                </a:solidFill>
                <a:latin typeface="Bodoni MT Condensed" panose="02070606080606020203" pitchFamily="18" charset="0"/>
              </a:rPr>
              <a:t> sv. Filipa </a:t>
            </a:r>
            <a:r>
              <a:rPr lang="sk-SK" dirty="0" err="1" smtClean="0">
                <a:solidFill>
                  <a:srgbClr val="002060"/>
                </a:solidFill>
                <a:latin typeface="Bodoni MT Condensed" panose="02070606080606020203" pitchFamily="18" charset="0"/>
              </a:rPr>
              <a:t>Nériho</a:t>
            </a:r>
            <a:r>
              <a:rPr lang="sk-SK" dirty="0" smtClean="0">
                <a:solidFill>
                  <a:srgbClr val="002060"/>
                </a:solidFill>
                <a:latin typeface="Bodoni MT Condensed" panose="02070606080606020203" pitchFamily="18" charset="0"/>
              </a:rPr>
              <a:t>. </a:t>
            </a:r>
            <a:endParaRPr lang="sk-SK" dirty="0">
              <a:solidFill>
                <a:srgbClr val="002060"/>
              </a:solidFill>
              <a:latin typeface="Bodoni MT Condensed" panose="020706060806060202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756931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ív Office">
  <a:themeElements>
    <a:clrScheme name="Motív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Motív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tív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3064</TotalTime>
  <Words>444</Words>
  <Application>Microsoft Office PowerPoint</Application>
  <PresentationFormat>Prezentácia na obrazovke (4:3)</PresentationFormat>
  <Paragraphs>240</Paragraphs>
  <Slides>9</Slides>
  <Notes>0</Notes>
  <HiddenSlides>0</HiddenSlides>
  <MMClips>0</MMClips>
  <ScaleCrop>false</ScaleCrop>
  <HeadingPairs>
    <vt:vector size="6" baseType="variant">
      <vt:variant>
        <vt:lpstr>Použité písma</vt:lpstr>
      </vt:variant>
      <vt:variant>
        <vt:i4>7</vt:i4>
      </vt:variant>
      <vt:variant>
        <vt:lpstr>Motív</vt:lpstr>
      </vt:variant>
      <vt:variant>
        <vt:i4>1</vt:i4>
      </vt:variant>
      <vt:variant>
        <vt:lpstr>Nadpisy snímok</vt:lpstr>
      </vt:variant>
      <vt:variant>
        <vt:i4>9</vt:i4>
      </vt:variant>
    </vt:vector>
  </HeadingPairs>
  <TitlesOfParts>
    <vt:vector size="17" baseType="lpstr">
      <vt:lpstr>Arial</vt:lpstr>
      <vt:lpstr>Bernard MT Condensed</vt:lpstr>
      <vt:lpstr>Bodoni MT Condensed</vt:lpstr>
      <vt:lpstr>Calibri</vt:lpstr>
      <vt:lpstr>Calibri Light</vt:lpstr>
      <vt:lpstr>Franklin Gothic Medium Cond</vt:lpstr>
      <vt:lpstr>Times New Roman</vt:lpstr>
      <vt:lpstr>Motív Office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Prezentácia programu PowerPoint</dc:title>
  <dc:creator>Martina Šipošová</dc:creator>
  <cp:lastModifiedBy>Martina Šipošová</cp:lastModifiedBy>
  <cp:revision>202</cp:revision>
  <dcterms:created xsi:type="dcterms:W3CDTF">2017-11-24T08:58:06Z</dcterms:created>
  <dcterms:modified xsi:type="dcterms:W3CDTF">2018-04-18T12:14:00Z</dcterms:modified>
</cp:coreProperties>
</file>