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86" r:id="rId6"/>
    <p:sldId id="287" r:id="rId7"/>
    <p:sldId id="262" r:id="rId8"/>
    <p:sldId id="278" r:id="rId9"/>
    <p:sldId id="267" r:id="rId10"/>
    <p:sldId id="279" r:id="rId11"/>
    <p:sldId id="271" r:id="rId12"/>
    <p:sldId id="272" r:id="rId13"/>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663300"/>
    <a:srgbClr val="F3540D"/>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p:scale>
          <a:sx n="87" d="100"/>
          <a:sy n="87" d="100"/>
        </p:scale>
        <p:origin x="452" y="-2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13. 4. 2018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13. 4. 2018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13. 4. 2018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13. 4. 2018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13. 4. 2018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13. 4. 2018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934441" y="1359584"/>
            <a:ext cx="6213659" cy="5278368"/>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r>
              <a:rPr lang="sk-SK" sz="1100" b="1" dirty="0">
                <a:solidFill>
                  <a:srgbClr val="663300"/>
                </a:solidFill>
              </a:rPr>
              <a:t> </a:t>
            </a:r>
            <a:endParaRPr lang="sk-SK" sz="1100" dirty="0">
              <a:solidFill>
                <a:srgbClr val="663300"/>
              </a:solidFill>
            </a:endParaRPr>
          </a:p>
          <a:p>
            <a:r>
              <a:rPr lang="sk-SK" sz="1400" b="1" dirty="0">
                <a:solidFill>
                  <a:srgbClr val="8A4500"/>
                </a:solidFill>
              </a:rPr>
              <a:t>Ako sa volal Alexandrov a </a:t>
            </a:r>
            <a:r>
              <a:rPr lang="sk-SK" sz="1400" b="1" dirty="0" err="1">
                <a:solidFill>
                  <a:srgbClr val="8A4500"/>
                </a:solidFill>
              </a:rPr>
              <a:t>Rúfov</a:t>
            </a:r>
            <a:r>
              <a:rPr lang="sk-SK" sz="1400" b="1" dirty="0">
                <a:solidFill>
                  <a:srgbClr val="8A4500"/>
                </a:solidFill>
              </a:rPr>
              <a:t> otec?</a:t>
            </a:r>
          </a:p>
          <a:p>
            <a:r>
              <a:rPr lang="sk-SK" sz="1400" dirty="0">
                <a:solidFill>
                  <a:srgbClr val="8A4500"/>
                </a:solidFill>
              </a:rPr>
              <a:t>A/ Šimon z Galiley</a:t>
            </a:r>
          </a:p>
          <a:p>
            <a:r>
              <a:rPr lang="sk-SK" sz="1400" dirty="0">
                <a:solidFill>
                  <a:srgbClr val="8A4500"/>
                </a:solidFill>
              </a:rPr>
              <a:t>B/ Šimon Malomocný</a:t>
            </a:r>
          </a:p>
          <a:p>
            <a:r>
              <a:rPr lang="sk-SK" sz="1400" dirty="0">
                <a:solidFill>
                  <a:srgbClr val="8A4500"/>
                </a:solidFill>
              </a:rPr>
              <a:t>C/ Šimon z </a:t>
            </a:r>
            <a:r>
              <a:rPr lang="sk-SK" sz="1400" dirty="0" err="1">
                <a:solidFill>
                  <a:srgbClr val="8A4500"/>
                </a:solidFill>
              </a:rPr>
              <a:t>Cyrény</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Hneď zrána mali poradu</a:t>
            </a:r>
          </a:p>
          <a:p>
            <a:r>
              <a:rPr lang="sk-SK" sz="1400" dirty="0">
                <a:solidFill>
                  <a:srgbClr val="8A4500"/>
                </a:solidFill>
              </a:rPr>
              <a:t>A/ veľkňazi, starší a </a:t>
            </a:r>
            <a:r>
              <a:rPr lang="sk-SK" sz="1400" dirty="0" err="1">
                <a:solidFill>
                  <a:srgbClr val="8A4500"/>
                </a:solidFill>
              </a:rPr>
              <a:t>zákonníci</a:t>
            </a:r>
            <a:endParaRPr lang="sk-SK" sz="1400" dirty="0">
              <a:solidFill>
                <a:srgbClr val="8A4500"/>
              </a:solidFill>
            </a:endParaRPr>
          </a:p>
          <a:p>
            <a:r>
              <a:rPr lang="sk-SK" sz="1400" dirty="0">
                <a:solidFill>
                  <a:srgbClr val="8A4500"/>
                </a:solidFill>
              </a:rPr>
              <a:t>B/ celá veľrada</a:t>
            </a:r>
          </a:p>
          <a:p>
            <a:r>
              <a:rPr lang="sk-SK" sz="1400" dirty="0">
                <a:solidFill>
                  <a:srgbClr val="8A4500"/>
                </a:solidFill>
              </a:rPr>
              <a:t>C/ </a:t>
            </a:r>
            <a:r>
              <a:rPr lang="sk-SK" sz="1400" dirty="0" err="1">
                <a:solidFill>
                  <a:srgbClr val="8A4500"/>
                </a:solidFill>
              </a:rPr>
              <a:t>sanhedrin</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muž, ktorého si Židia žiadali prepustiť a z čoho bol obžalovaný?</a:t>
            </a:r>
          </a:p>
          <a:p>
            <a:r>
              <a:rPr lang="sk-SK" sz="1400" dirty="0">
                <a:solidFill>
                  <a:srgbClr val="8A4500"/>
                </a:solidFill>
              </a:rPr>
              <a:t>A/ Barnabáš zo vzbury a vraždy</a:t>
            </a:r>
          </a:p>
          <a:p>
            <a:r>
              <a:rPr lang="sk-SK" sz="1400" dirty="0">
                <a:solidFill>
                  <a:srgbClr val="8A4500"/>
                </a:solidFill>
              </a:rPr>
              <a:t>B/ </a:t>
            </a:r>
            <a:r>
              <a:rPr lang="sk-SK" sz="1400" dirty="0" err="1">
                <a:solidFill>
                  <a:srgbClr val="8A4500"/>
                </a:solidFill>
              </a:rPr>
              <a:t>Barsabáš</a:t>
            </a:r>
            <a:r>
              <a:rPr lang="sk-SK" sz="1400" dirty="0">
                <a:solidFill>
                  <a:srgbClr val="8A4500"/>
                </a:solidFill>
              </a:rPr>
              <a:t> z krádeže</a:t>
            </a:r>
          </a:p>
          <a:p>
            <a:r>
              <a:rPr lang="sk-SK" sz="1400" dirty="0">
                <a:solidFill>
                  <a:srgbClr val="8A4500"/>
                </a:solidFill>
              </a:rPr>
              <a:t>C/ </a:t>
            </a:r>
            <a:r>
              <a:rPr lang="sk-SK" sz="1400" dirty="0" err="1">
                <a:solidFill>
                  <a:srgbClr val="8A4500"/>
                </a:solidFill>
              </a:rPr>
              <a:t>Barabáš</a:t>
            </a:r>
            <a:r>
              <a:rPr lang="sk-SK" sz="1400" dirty="0">
                <a:solidFill>
                  <a:srgbClr val="8A4500"/>
                </a:solidFill>
              </a:rPr>
              <a:t> zo vzbury a vraždy</a:t>
            </a:r>
          </a:p>
          <a:p>
            <a:r>
              <a:rPr lang="sk-SK" sz="1400" b="1" dirty="0">
                <a:solidFill>
                  <a:srgbClr val="8A4500"/>
                </a:solidFill>
              </a:rPr>
              <a:t> </a:t>
            </a:r>
            <a:endParaRPr lang="sk-SK" sz="1400" dirty="0">
              <a:solidFill>
                <a:srgbClr val="8A4500"/>
              </a:solidFill>
            </a:endParaRPr>
          </a:p>
          <a:p>
            <a:r>
              <a:rPr lang="sk-SK" sz="1400" b="1" dirty="0">
                <a:solidFill>
                  <a:srgbClr val="8A4500"/>
                </a:solidFill>
              </a:rPr>
              <a:t>Kto pochoval Ježiša podľa </a:t>
            </a:r>
            <a:r>
              <a:rPr lang="sk-SK" sz="1400" b="1" dirty="0" err="1">
                <a:solidFill>
                  <a:srgbClr val="8A4500"/>
                </a:solidFill>
              </a:rPr>
              <a:t>Mk</a:t>
            </a:r>
            <a:r>
              <a:rPr lang="sk-SK" sz="1400" b="1" dirty="0">
                <a:solidFill>
                  <a:srgbClr val="8A4500"/>
                </a:solidFill>
              </a:rPr>
              <a:t>?</a:t>
            </a:r>
          </a:p>
          <a:p>
            <a:r>
              <a:rPr lang="sk-SK" sz="1400" dirty="0">
                <a:solidFill>
                  <a:srgbClr val="8A4500"/>
                </a:solidFill>
              </a:rPr>
              <a:t>A/ Panna Mária, Mária Magdaléna, </a:t>
            </a:r>
            <a:r>
              <a:rPr lang="sk-SK" sz="1400" dirty="0" err="1">
                <a:solidFill>
                  <a:srgbClr val="8A4500"/>
                </a:solidFill>
              </a:rPr>
              <a:t>Salome</a:t>
            </a:r>
            <a:endParaRPr lang="sk-SK" sz="1400" dirty="0">
              <a:solidFill>
                <a:srgbClr val="8A4500"/>
              </a:solidFill>
            </a:endParaRPr>
          </a:p>
          <a:p>
            <a:r>
              <a:rPr lang="sk-SK" sz="1400" dirty="0">
                <a:solidFill>
                  <a:srgbClr val="8A4500"/>
                </a:solidFill>
              </a:rPr>
              <a:t>B/ stotník</a:t>
            </a:r>
          </a:p>
          <a:p>
            <a:r>
              <a:rPr lang="sk-SK" sz="1400" dirty="0">
                <a:solidFill>
                  <a:srgbClr val="8A4500"/>
                </a:solidFill>
              </a:rPr>
              <a:t>C/ Jozef z </a:t>
            </a:r>
            <a:r>
              <a:rPr lang="sk-SK" sz="1400" dirty="0" err="1">
                <a:solidFill>
                  <a:srgbClr val="8A4500"/>
                </a:solidFill>
              </a:rPr>
              <a:t>Arimatey</a:t>
            </a:r>
            <a:endParaRPr lang="sk-SK" sz="1400" dirty="0">
              <a:solidFill>
                <a:srgbClr val="8A4500"/>
              </a:solidFill>
            </a:endParaRP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1648410"/>
            <a:ext cx="4471095" cy="4185761"/>
          </a:xfrm>
          <a:prstGeom prst="rect">
            <a:avLst/>
          </a:prstGeom>
        </p:spPr>
        <p:txBody>
          <a:bodyPr wrap="square">
            <a:spAutoFit/>
          </a:bodyPr>
          <a:lstStyle/>
          <a:p>
            <a:pPr lvl="0" algn="just"/>
            <a:r>
              <a:rPr lang="sk-SK" sz="1400" dirty="0" smtClean="0">
                <a:solidFill>
                  <a:srgbClr val="002060"/>
                </a:solidFill>
              </a:rPr>
              <a:t>Jozef </a:t>
            </a:r>
            <a:r>
              <a:rPr lang="sk-SK" sz="1400" dirty="0" err="1">
                <a:solidFill>
                  <a:srgbClr val="002060"/>
                </a:solidFill>
              </a:rPr>
              <a:t>Arimatejský</a:t>
            </a:r>
            <a:r>
              <a:rPr lang="sk-SK" sz="1400" dirty="0">
                <a:solidFill>
                  <a:srgbClr val="002060"/>
                </a:solidFill>
              </a:rPr>
              <a:t> bol ochotný riskovať svoju povesť člena veľrady, keď sa rozhodol pochovať Ježišovo telo. </a:t>
            </a:r>
            <a:r>
              <a:rPr lang="sk-SK" sz="1400" dirty="0" err="1" smtClean="0">
                <a:solidFill>
                  <a:srgbClr val="002060"/>
                </a:solidFill>
              </a:rPr>
              <a:t>Narozdiel</a:t>
            </a:r>
            <a:r>
              <a:rPr lang="sk-SK" sz="1400" dirty="0" smtClean="0">
                <a:solidFill>
                  <a:srgbClr val="002060"/>
                </a:solidFill>
              </a:rPr>
              <a:t> </a:t>
            </a:r>
            <a:r>
              <a:rPr lang="sk-SK" sz="1400" dirty="0">
                <a:solidFill>
                  <a:srgbClr val="002060"/>
                </a:solidFill>
              </a:rPr>
              <a:t>od Jozefa sa ľudia často boja riskovať svoju povesť – často nedokážu zaujať ani len čisto ľudsky správne postoje, len aby nimi neopovrhli ľudia okolo nich, nieto ešte postoje viery. Bojíme sa vyčlenenia z kolektívu, bojíme sa posmechu, bojíme sa odmietnutia ľuďmi... Keď máš problém pred ostatnými zaujať postoj viery, spomeň si na Jozefa z </a:t>
            </a:r>
            <a:r>
              <a:rPr lang="sk-SK" sz="1400" dirty="0" err="1">
                <a:solidFill>
                  <a:srgbClr val="002060"/>
                </a:solidFill>
              </a:rPr>
              <a:t>Arimatey</a:t>
            </a:r>
            <a:r>
              <a:rPr lang="sk-SK" sz="1400" dirty="0">
                <a:solidFill>
                  <a:srgbClr val="002060"/>
                </a:solidFill>
              </a:rPr>
              <a:t>: vďaka jeho ochote riskovať svoju povesť, jeho meno poznáme dodnes. Koľko ďalších členov vtedajšej veľrady ešte dokážeš vymenovať?</a:t>
            </a:r>
          </a:p>
          <a:p>
            <a:pPr algn="just"/>
            <a:r>
              <a:rPr lang="sk-SK" sz="1400" dirty="0">
                <a:solidFill>
                  <a:srgbClr val="002060"/>
                </a:solidFill>
              </a:rPr>
              <a:t> </a:t>
            </a:r>
          </a:p>
          <a:p>
            <a:pPr algn="just"/>
            <a:r>
              <a:rPr lang="sk-SK" sz="1400" dirty="0" smtClean="0">
                <a:solidFill>
                  <a:srgbClr val="002060"/>
                </a:solidFill>
              </a:rPr>
              <a:t>Ježišovo </a:t>
            </a:r>
            <a:r>
              <a:rPr lang="sk-SK" sz="1400" dirty="0">
                <a:solidFill>
                  <a:srgbClr val="002060"/>
                </a:solidFill>
              </a:rPr>
              <a:t>telo neprišiel sňať z kríža Eliáš (por. 15,35), ale Jozef </a:t>
            </a:r>
            <a:r>
              <a:rPr lang="sk-SK" sz="1400" dirty="0" err="1">
                <a:solidFill>
                  <a:srgbClr val="002060"/>
                </a:solidFill>
              </a:rPr>
              <a:t>Arimatejský</a:t>
            </a:r>
            <a:r>
              <a:rPr lang="sk-SK" sz="1400" dirty="0">
                <a:solidFill>
                  <a:srgbClr val="002060"/>
                </a:solidFill>
              </a:rPr>
              <a:t>. Ježiš nemohol byť zložený skôr; až teraz, keď je dokonalým Božím darom. Môžeme Bohu ponúkať svoje úspechy a radosti, ba aj to robiť máme. Ale dokonalým darom sa stávame vtedy, keď prijmeme a prežijeme svoj kríž – utrpenie, neúspech, chorobu. Zamilujme si svoj kríž, je pre nás veľkou milosťou.</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2171" y="4299618"/>
            <a:ext cx="2607542" cy="95410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On kúpil plátno, a keď ho sňal, zavinul ho do plátna a uložil do hrobu vytesaného do skaly. A ku vchodu do hrobu privalil kameň.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1600438"/>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Keď sa už zvečerilo, pretože bol Prípravný deň, čiže deň pred sobotou, prišiel Jozef z </a:t>
            </a:r>
            <a:r>
              <a:rPr lang="sk-SK" sz="1400" i="1" dirty="0" err="1" smtClean="0">
                <a:solidFill>
                  <a:srgbClr val="8A4500"/>
                </a:solidFill>
                <a:latin typeface="Franklin Gothic Medium Cond" panose="020B0606030402020204" pitchFamily="34" charset="0"/>
              </a:rPr>
              <a:t>Arimatey</a:t>
            </a:r>
            <a:r>
              <a:rPr lang="sk-SK" sz="1400" i="1" dirty="0" smtClean="0">
                <a:solidFill>
                  <a:srgbClr val="8A4500"/>
                </a:solidFill>
                <a:latin typeface="Franklin Gothic Medium Cond" panose="020B0606030402020204" pitchFamily="34" charset="0"/>
              </a:rPr>
              <a:t>, významný člen rady, ktorý tiež očakával Božie kráľovstvo, smelo vošiel k Pilátovi a poprosil o Ježišovo telo.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 42-43</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397031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Cyprián </a:t>
            </a:r>
            <a:r>
              <a:rPr lang="sk-SK" sz="1200" dirty="0" smtClean="0">
                <a:solidFill>
                  <a:srgbClr val="F3540D"/>
                </a:solidFill>
                <a:latin typeface="Bernard MT Condensed" panose="02050806060905020404" pitchFamily="18" charset="0"/>
              </a:rPr>
              <a:t>- </a:t>
            </a:r>
            <a:r>
              <a:rPr lang="sk-SK" sz="1200" dirty="0">
                <a:solidFill>
                  <a:srgbClr val="002060"/>
                </a:solidFill>
              </a:rPr>
              <a:t>Ježiš korunuje mučeníkov kvetmi spásy, sám bol však korunovaný korunou z tŕnia. Jeho tvár pokryli slinami, a predsa on svojou slinou uzdravil slepca. Po tvári bili palicami z palmy toho, ktorý ponúka skutočné palmy víťazstva. Bol zoblečený z pozemských šiat ten, ktorý druhých obliekol do šiat nesmrteľnosti</a:t>
            </a:r>
            <a:r>
              <a:rPr lang="sk-SK" sz="1200" dirty="0"/>
              <a:t>. </a:t>
            </a:r>
            <a:endParaRPr lang="sk-SK" sz="1200" dirty="0" smtClean="0"/>
          </a:p>
          <a:p>
            <a:pPr lvl="0" algn="just"/>
            <a:endParaRPr lang="sk-SK" sz="1200" dirty="0" smtClean="0"/>
          </a:p>
          <a:p>
            <a:pPr lvl="0" algn="just"/>
            <a:r>
              <a:rPr lang="sk-SK" sz="1200" dirty="0" smtClean="0">
                <a:solidFill>
                  <a:srgbClr val="F3540D"/>
                </a:solidFill>
                <a:latin typeface="Bernard MT Condensed" panose="02050806060905020404" pitchFamily="18" charset="0"/>
              </a:rPr>
              <a:t>Augustín </a:t>
            </a:r>
            <a:r>
              <a:rPr lang="sk-SK" sz="1200" dirty="0">
                <a:solidFill>
                  <a:srgbClr val="F3540D"/>
                </a:solidFill>
                <a:latin typeface="Bernard MT Condensed" panose="02050806060905020404" pitchFamily="18" charset="0"/>
              </a:rPr>
              <a:t>- </a:t>
            </a:r>
            <a:r>
              <a:rPr lang="sk-SK" sz="1200" dirty="0" smtClean="0">
                <a:solidFill>
                  <a:srgbClr val="002060"/>
                </a:solidFill>
              </a:rPr>
              <a:t>Kristove </a:t>
            </a:r>
            <a:r>
              <a:rPr lang="sk-SK" sz="1200" dirty="0">
                <a:solidFill>
                  <a:srgbClr val="002060"/>
                </a:solidFill>
              </a:rPr>
              <a:t>slová na kríži predstavujú modlitbu, ktorú Cirkev prednáša prostredníctvom svojej Hlavy – Krista. Cirkev sa skrze Krista modlí k Bohu za duchovné dobrá svojich členov práve uprostred ťažkostí a problémov, ktoré jej tento svet pripravuje. </a:t>
            </a:r>
            <a:endParaRPr lang="sk-SK" sz="1200" dirty="0" smtClean="0">
              <a:solidFill>
                <a:srgbClr val="002060"/>
              </a:solidFill>
            </a:endParaRPr>
          </a:p>
          <a:p>
            <a:pPr lvl="0" algn="just"/>
            <a:endParaRPr lang="sk-SK" sz="1200" dirty="0">
              <a:solidFill>
                <a:srgbClr val="002060"/>
              </a:solidFill>
              <a:latin typeface="Bernard MT Condensed" panose="02050806060905020404" pitchFamily="18" charset="0"/>
            </a:endParaRPr>
          </a:p>
          <a:p>
            <a:pPr lvl="0" algn="just"/>
            <a:r>
              <a:rPr lang="sk-SK" sz="1200" dirty="0" err="1" smtClean="0">
                <a:solidFill>
                  <a:srgbClr val="F3540D"/>
                </a:solidFill>
                <a:latin typeface="Bernard MT Condensed" panose="02050806060905020404" pitchFamily="18" charset="0"/>
              </a:rPr>
              <a:t>Efrém</a:t>
            </a:r>
            <a:r>
              <a:rPr lang="sk-SK" sz="1200" dirty="0" smtClean="0">
                <a:solidFill>
                  <a:srgbClr val="F3540D"/>
                </a:solidFill>
                <a:latin typeface="Bernard MT Condensed" panose="02050806060905020404" pitchFamily="18" charset="0"/>
              </a:rPr>
              <a:t> Sýrsky </a:t>
            </a:r>
            <a:r>
              <a:rPr lang="sk-SK" sz="1200" dirty="0">
                <a:solidFill>
                  <a:srgbClr val="F3540D"/>
                </a:solidFill>
                <a:latin typeface="Bernard MT Condensed" panose="02050806060905020404" pitchFamily="18" charset="0"/>
              </a:rPr>
              <a:t>- </a:t>
            </a:r>
            <a:r>
              <a:rPr lang="sk-SK" sz="1200" dirty="0" smtClean="0">
                <a:solidFill>
                  <a:srgbClr val="002060"/>
                </a:solidFill>
              </a:rPr>
              <a:t>Chrám </a:t>
            </a:r>
            <a:r>
              <a:rPr lang="sk-SK" sz="1200" dirty="0">
                <a:solidFill>
                  <a:srgbClr val="002060"/>
                </a:solidFill>
              </a:rPr>
              <a:t>bol poškodený, lebo sa od neho vzdialil Duch, keďže veľkňaz si nespravodlivo roztrhol svoju tuniku pri Ježišovom súde. Veľkňaz si roztrhol symbol svojho kňazstva a odhodil ho ďaleko od </a:t>
            </a:r>
            <a:r>
              <a:rPr lang="sk-SK" sz="1200" dirty="0" smtClean="0">
                <a:solidFill>
                  <a:srgbClr val="002060"/>
                </a:solidFill>
              </a:rPr>
              <a:t>seba.</a:t>
            </a:r>
          </a:p>
          <a:p>
            <a:pPr lvl="0" algn="just"/>
            <a:endParaRPr lang="sk-SK" sz="1200" dirty="0" smtClean="0">
              <a:solidFill>
                <a:srgbClr val="002060"/>
              </a:solidFill>
            </a:endParaRPr>
          </a:p>
          <a:p>
            <a:pPr lvl="0" algn="just"/>
            <a:r>
              <a:rPr lang="sk-SK" sz="1200" dirty="0" err="1" smtClean="0">
                <a:solidFill>
                  <a:srgbClr val="F3540D"/>
                </a:solidFill>
                <a:latin typeface="Bernard MT Condensed" panose="02050806060905020404" pitchFamily="18" charset="0"/>
              </a:rPr>
              <a:t>Béda</a:t>
            </a:r>
            <a:r>
              <a:rPr lang="sk-SK" sz="1200" dirty="0" smtClean="0">
                <a:solidFill>
                  <a:srgbClr val="F3540D"/>
                </a:solidFill>
                <a:latin typeface="Bernard MT Condensed" panose="02050806060905020404" pitchFamily="18" charset="0"/>
              </a:rPr>
              <a:t> Ctihodný </a:t>
            </a:r>
            <a:r>
              <a:rPr lang="sk-SK" sz="1200" dirty="0">
                <a:solidFill>
                  <a:srgbClr val="F3540D"/>
                </a:solidFill>
                <a:latin typeface="Bernard MT Condensed" panose="02050806060905020404" pitchFamily="18" charset="0"/>
              </a:rPr>
              <a:t>- </a:t>
            </a:r>
            <a:r>
              <a:rPr lang="sk-SK" sz="1200" dirty="0" smtClean="0">
                <a:solidFill>
                  <a:srgbClr val="002060"/>
                </a:solidFill>
              </a:rPr>
              <a:t>Podľa </a:t>
            </a:r>
            <a:r>
              <a:rPr lang="sk-SK" sz="1200" dirty="0">
                <a:solidFill>
                  <a:srgbClr val="002060"/>
                </a:solidFill>
              </a:rPr>
              <a:t>duchovného významu </a:t>
            </a:r>
            <a:r>
              <a:rPr lang="sk-SK" sz="1200" dirty="0" smtClean="0">
                <a:solidFill>
                  <a:srgbClr val="002060"/>
                </a:solidFill>
              </a:rPr>
              <a:t>môžeme </a:t>
            </a:r>
            <a:r>
              <a:rPr lang="sk-SK" sz="1200" dirty="0">
                <a:solidFill>
                  <a:srgbClr val="002060"/>
                </a:solidFill>
              </a:rPr>
              <a:t>pochopiť, že telo Pána nemalo byť zavinuté do zlata alebo perál či hodvábu, ale do jednoduchého plátna. To znamená, že Krista zavinie do jednoduchého plátna ten, kto ho prijme s čistým srdcom. Odtiaľ vychádza aj zvyk v Cirkvi, že oltárna obeta sa nekoná na plachte z hodvábu ani na zafarbenej látke, ale na plachte z prirodzeného ľanu, podobne ako telo Pána bolo zavinuté do bielej plachty</a:t>
            </a:r>
            <a:r>
              <a:rPr lang="sk-SK" sz="1200" dirty="0" smtClean="0">
                <a:solidFill>
                  <a:srgbClr val="002060"/>
                </a:solidFill>
              </a:rPr>
              <a:t>.</a:t>
            </a:r>
            <a:endParaRPr lang="sk-SK" sz="1200" dirty="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1558635" y="2257674"/>
            <a:ext cx="5881255" cy="1169551"/>
          </a:xfrm>
          <a:prstGeom prst="rect">
            <a:avLst/>
          </a:prstGeom>
        </p:spPr>
        <p:txBody>
          <a:bodyPr wrap="square">
            <a:spAutoFit/>
          </a:bodyPr>
          <a:lstStyle/>
          <a:p>
            <a:pPr lvl="0"/>
            <a:r>
              <a:rPr lang="sk-SK" sz="1400" b="1" dirty="0">
                <a:solidFill>
                  <a:srgbClr val="002060"/>
                </a:solidFill>
              </a:rPr>
              <a:t>Ježiš pred Pilátom</a:t>
            </a:r>
            <a:r>
              <a:rPr lang="sk-SK" sz="1400" dirty="0">
                <a:solidFill>
                  <a:srgbClr val="002060"/>
                </a:solidFill>
              </a:rPr>
              <a:t>: KKC </a:t>
            </a:r>
            <a:r>
              <a:rPr lang="sk-SK" sz="1400" dirty="0" smtClean="0">
                <a:solidFill>
                  <a:srgbClr val="002060"/>
                </a:solidFill>
              </a:rPr>
              <a:t>597-598</a:t>
            </a:r>
          </a:p>
          <a:p>
            <a:pPr lvl="0"/>
            <a:endParaRPr lang="sk-SK" sz="1400" dirty="0">
              <a:solidFill>
                <a:srgbClr val="002060"/>
              </a:solidFill>
            </a:endParaRPr>
          </a:p>
          <a:p>
            <a:pPr lvl="0"/>
            <a:r>
              <a:rPr lang="sk-SK" sz="1400" b="1" dirty="0">
                <a:solidFill>
                  <a:srgbClr val="002060"/>
                </a:solidFill>
              </a:rPr>
              <a:t>Ježiš na kríži zomiera</a:t>
            </a:r>
            <a:r>
              <a:rPr lang="sk-SK" sz="1400" dirty="0">
                <a:solidFill>
                  <a:srgbClr val="002060"/>
                </a:solidFill>
              </a:rPr>
              <a:t>: KKC 444, 599-605, 616-618, </a:t>
            </a:r>
            <a:r>
              <a:rPr lang="sk-SK" sz="1400" dirty="0" smtClean="0">
                <a:solidFill>
                  <a:srgbClr val="002060"/>
                </a:solidFill>
              </a:rPr>
              <a:t>2605-2606</a:t>
            </a:r>
          </a:p>
          <a:p>
            <a:pPr lvl="0"/>
            <a:endParaRPr lang="sk-SK" sz="1400" dirty="0">
              <a:solidFill>
                <a:srgbClr val="002060"/>
              </a:solidFill>
            </a:endParaRPr>
          </a:p>
          <a:p>
            <a:pPr lvl="0"/>
            <a:r>
              <a:rPr lang="sk-SK" sz="1400" b="1" dirty="0">
                <a:solidFill>
                  <a:srgbClr val="002060"/>
                </a:solidFill>
              </a:rPr>
              <a:t>Ježiša pochovávajú</a:t>
            </a:r>
            <a:r>
              <a:rPr lang="sk-SK" sz="1400" dirty="0">
                <a:solidFill>
                  <a:srgbClr val="002060"/>
                </a:solidFill>
              </a:rPr>
              <a:t>: KKC 624-628</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698952" y="1820026"/>
            <a:ext cx="6104896" cy="5262979"/>
          </a:xfrm>
          <a:prstGeom prst="rect">
            <a:avLst/>
          </a:prstGeom>
        </p:spPr>
        <p:txBody>
          <a:bodyPr wrap="square">
            <a:spAutoFit/>
          </a:bodyPr>
          <a:lstStyle/>
          <a:p>
            <a:r>
              <a:rPr lang="sk-SK" sz="1400" b="1" dirty="0">
                <a:solidFill>
                  <a:srgbClr val="8A4500"/>
                </a:solidFill>
              </a:rPr>
              <a:t>Ako sa rúhali Ježišovi na kríži podľa </a:t>
            </a:r>
            <a:r>
              <a:rPr lang="sk-SK" sz="1400" b="1" dirty="0" err="1">
                <a:solidFill>
                  <a:srgbClr val="8A4500"/>
                </a:solidFill>
              </a:rPr>
              <a:t>Mk</a:t>
            </a:r>
            <a:r>
              <a:rPr lang="sk-SK" sz="1400" b="1" dirty="0">
                <a:solidFill>
                  <a:srgbClr val="8A4500"/>
                </a:solidFill>
              </a:rPr>
              <a:t>?</a:t>
            </a:r>
          </a:p>
          <a:p>
            <a:r>
              <a:rPr lang="sk-SK" sz="1400" dirty="0" smtClean="0">
                <a:solidFill>
                  <a:srgbClr val="8A4500"/>
                </a:solidFill>
              </a:rPr>
              <a:t>  A</a:t>
            </a:r>
            <a:r>
              <a:rPr lang="sk-SK" sz="1400" dirty="0">
                <a:solidFill>
                  <a:srgbClr val="8A4500"/>
                </a:solidFill>
              </a:rPr>
              <a:t>/ „... Kristus, kráľ Izraela!“</a:t>
            </a:r>
          </a:p>
          <a:p>
            <a:r>
              <a:rPr lang="sk-SK" sz="1400" dirty="0" smtClean="0">
                <a:solidFill>
                  <a:srgbClr val="8A4500"/>
                </a:solidFill>
              </a:rPr>
              <a:t>  B</a:t>
            </a:r>
            <a:r>
              <a:rPr lang="sk-SK" sz="1400" dirty="0">
                <a:solidFill>
                  <a:srgbClr val="8A4500"/>
                </a:solidFill>
              </a:rPr>
              <a:t>/ „... zostúp z kríža!“</a:t>
            </a:r>
          </a:p>
          <a:p>
            <a:r>
              <a:rPr lang="sk-SK" sz="1400" dirty="0" smtClean="0">
                <a:solidFill>
                  <a:srgbClr val="8A4500"/>
                </a:solidFill>
              </a:rPr>
              <a:t>  C</a:t>
            </a:r>
            <a:r>
              <a:rPr lang="sk-SK" sz="1400" dirty="0">
                <a:solidFill>
                  <a:srgbClr val="8A4500"/>
                </a:solidFill>
              </a:rPr>
              <a:t>/ „... sám seba nemôže zachrániť.“</a:t>
            </a:r>
          </a:p>
          <a:p>
            <a:r>
              <a:rPr lang="sk-SK" sz="1400" b="1" dirty="0">
                <a:solidFill>
                  <a:srgbClr val="8A4500"/>
                </a:solidFill>
              </a:rPr>
              <a:t> </a:t>
            </a:r>
            <a:endParaRPr lang="sk-SK" sz="1400" dirty="0">
              <a:solidFill>
                <a:srgbClr val="8A4500"/>
              </a:solidFill>
            </a:endParaRPr>
          </a:p>
          <a:p>
            <a:r>
              <a:rPr lang="sk-SK" sz="1400" b="1" dirty="0">
                <a:solidFill>
                  <a:srgbClr val="8A4500"/>
                </a:solidFill>
              </a:rPr>
              <a:t>Ako sa volal podľa </a:t>
            </a:r>
            <a:r>
              <a:rPr lang="sk-SK" sz="1400" b="1" dirty="0" err="1">
                <a:solidFill>
                  <a:srgbClr val="8A4500"/>
                </a:solidFill>
              </a:rPr>
              <a:t>Mk</a:t>
            </a:r>
            <a:r>
              <a:rPr lang="sk-SK" sz="1400" b="1" dirty="0">
                <a:solidFill>
                  <a:srgbClr val="8A4500"/>
                </a:solidFill>
              </a:rPr>
              <a:t> kajúci zločinec, ktorý bol ukrižovaný s Ježišom?</a:t>
            </a:r>
          </a:p>
          <a:p>
            <a:r>
              <a:rPr lang="sk-SK" sz="1400" dirty="0" smtClean="0">
                <a:solidFill>
                  <a:srgbClr val="8A4500"/>
                </a:solidFill>
              </a:rPr>
              <a:t>  A</a:t>
            </a:r>
            <a:r>
              <a:rPr lang="sk-SK" sz="1400" dirty="0">
                <a:solidFill>
                  <a:srgbClr val="8A4500"/>
                </a:solidFill>
              </a:rPr>
              <a:t>/ </a:t>
            </a:r>
            <a:r>
              <a:rPr lang="sk-SK" sz="1400" dirty="0" err="1">
                <a:solidFill>
                  <a:srgbClr val="8A4500"/>
                </a:solidFill>
              </a:rPr>
              <a:t>Dizmas</a:t>
            </a:r>
            <a:endParaRPr lang="sk-SK" sz="1400" dirty="0">
              <a:solidFill>
                <a:srgbClr val="8A4500"/>
              </a:solidFill>
            </a:endParaRPr>
          </a:p>
          <a:p>
            <a:r>
              <a:rPr lang="sk-SK" sz="1400" dirty="0" smtClean="0">
                <a:solidFill>
                  <a:srgbClr val="8A4500"/>
                </a:solidFill>
              </a:rPr>
              <a:t>  B</a:t>
            </a:r>
            <a:r>
              <a:rPr lang="sk-SK" sz="1400" dirty="0">
                <a:solidFill>
                  <a:srgbClr val="8A4500"/>
                </a:solidFill>
              </a:rPr>
              <a:t>/ neuvádza sa</a:t>
            </a:r>
          </a:p>
          <a:p>
            <a:r>
              <a:rPr lang="sk-SK" sz="1400" dirty="0" smtClean="0">
                <a:solidFill>
                  <a:srgbClr val="8A4500"/>
                </a:solidFill>
              </a:rPr>
              <a:t>  C</a:t>
            </a:r>
            <a:r>
              <a:rPr lang="sk-SK" sz="1400" dirty="0">
                <a:solidFill>
                  <a:srgbClr val="8A4500"/>
                </a:solidFill>
              </a:rPr>
              <a:t>/ </a:t>
            </a:r>
            <a:r>
              <a:rPr lang="sk-SK" sz="1400" dirty="0" err="1">
                <a:solidFill>
                  <a:srgbClr val="8A4500"/>
                </a:solidFill>
              </a:rPr>
              <a:t>Gezmas</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Čo bola „chrámová opona“?</a:t>
            </a:r>
          </a:p>
          <a:p>
            <a:r>
              <a:rPr lang="sk-SK" sz="1400" dirty="0">
                <a:solidFill>
                  <a:srgbClr val="8A4500"/>
                </a:solidFill>
              </a:rPr>
              <a:t> </a:t>
            </a:r>
          </a:p>
          <a:p>
            <a:r>
              <a:rPr lang="sk-SK" sz="1400" b="1" dirty="0">
                <a:solidFill>
                  <a:srgbClr val="8A4500"/>
                </a:solidFill>
              </a:rPr>
              <a:t> </a:t>
            </a:r>
            <a:r>
              <a:rPr lang="sk-SK" sz="1400" b="1" dirty="0" smtClean="0">
                <a:solidFill>
                  <a:srgbClr val="8A4500"/>
                </a:solidFill>
              </a:rPr>
              <a:t>Prečo </a:t>
            </a:r>
            <a:r>
              <a:rPr lang="sk-SK" sz="1400" b="1" dirty="0">
                <a:solidFill>
                  <a:srgbClr val="8A4500"/>
                </a:solidFill>
              </a:rPr>
              <a:t>Ježiša odovzdali Pilátovi</a:t>
            </a:r>
            <a:r>
              <a:rPr lang="sk-SK" sz="1400" b="1" dirty="0" smtClean="0">
                <a:solidFill>
                  <a:srgbClr val="8A4500"/>
                </a:solidFill>
              </a:rPr>
              <a:t>?</a:t>
            </a:r>
          </a:p>
          <a:p>
            <a:endParaRPr lang="sk-SK" sz="1400" dirty="0">
              <a:solidFill>
                <a:srgbClr val="8A4500"/>
              </a:solidFill>
            </a:endParaRPr>
          </a:p>
          <a:p>
            <a:r>
              <a:rPr lang="sk-SK" sz="1600" b="1" dirty="0" smtClean="0">
                <a:solidFill>
                  <a:srgbClr val="663300"/>
                </a:solidFill>
              </a:rPr>
              <a:t>                                               2</a:t>
            </a:r>
            <a:r>
              <a:rPr lang="sk-SK" sz="1600" b="1" dirty="0">
                <a:solidFill>
                  <a:srgbClr val="663300"/>
                </a:solidFill>
              </a:rPr>
              <a:t>. Kto povedal ?</a:t>
            </a:r>
            <a:endParaRPr lang="sk-SK" sz="1600" dirty="0">
              <a:solidFill>
                <a:srgbClr val="6633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b="1" dirty="0">
                <a:solidFill>
                  <a:srgbClr val="8A4500"/>
                </a:solidFill>
              </a:rPr>
              <a:t>Si židovský kráľ?“</a:t>
            </a:r>
          </a:p>
          <a:p>
            <a:r>
              <a:rPr lang="sk-SK" sz="1400" b="1" dirty="0">
                <a:solidFill>
                  <a:srgbClr val="8A4500"/>
                </a:solidFill>
              </a:rPr>
              <a:t> </a:t>
            </a:r>
          </a:p>
          <a:p>
            <a:r>
              <a:rPr lang="sk-SK" sz="1400" b="1" dirty="0">
                <a:solidFill>
                  <a:srgbClr val="8A4500"/>
                </a:solidFill>
              </a:rPr>
              <a:t>„Buď pozdravený, židovský kráľ!“</a:t>
            </a:r>
          </a:p>
          <a:p>
            <a:r>
              <a:rPr lang="sk-SK" sz="1400" b="1" dirty="0">
                <a:solidFill>
                  <a:srgbClr val="8A4500"/>
                </a:solidFill>
              </a:rPr>
              <a:t> </a:t>
            </a:r>
          </a:p>
          <a:p>
            <a:r>
              <a:rPr lang="sk-SK" sz="1400" b="1" dirty="0">
                <a:solidFill>
                  <a:srgbClr val="8A4500"/>
                </a:solidFill>
              </a:rPr>
              <a:t>„A čo zlé urobil?“</a:t>
            </a:r>
          </a:p>
          <a:p>
            <a:endParaRPr lang="sk-SK" sz="1400" dirty="0">
              <a:solidFill>
                <a:srgbClr val="8A4500"/>
              </a:solidFill>
            </a:endParaRPr>
          </a:p>
          <a:p>
            <a:endParaRPr lang="sk-SK" sz="1400" dirty="0">
              <a:solidFill>
                <a:srgbClr val="8A45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1"/>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764851" y="1873778"/>
            <a:ext cx="5959058" cy="4955203"/>
          </a:xfrm>
          <a:prstGeom prst="rect">
            <a:avLst/>
          </a:prstGeom>
        </p:spPr>
        <p:txBody>
          <a:bodyPr wrap="square">
            <a:spAutoFit/>
          </a:bodyPr>
          <a:lstStyle/>
          <a:p>
            <a:r>
              <a:rPr lang="sk-SK" sz="1400" dirty="0">
                <a:solidFill>
                  <a:srgbClr val="8A4500"/>
                </a:solidFill>
              </a:rPr>
              <a:t>„Zachráň sám seba, zostúp z kríža!“</a:t>
            </a:r>
          </a:p>
          <a:p>
            <a:r>
              <a:rPr lang="sk-SK" sz="1400" dirty="0">
                <a:solidFill>
                  <a:srgbClr val="8A4500"/>
                </a:solidFill>
              </a:rPr>
              <a:t> </a:t>
            </a:r>
          </a:p>
          <a:p>
            <a:r>
              <a:rPr lang="sk-SK" sz="1400" dirty="0">
                <a:solidFill>
                  <a:srgbClr val="8A4500"/>
                </a:solidFill>
              </a:rPr>
              <a:t>„Nech teraz zostúpi z kríža, aby sme videli a uverili.“</a:t>
            </a:r>
          </a:p>
          <a:p>
            <a:r>
              <a:rPr lang="sk-SK" sz="1400" dirty="0">
                <a:solidFill>
                  <a:srgbClr val="8A4500"/>
                </a:solidFill>
              </a:rPr>
              <a:t> </a:t>
            </a:r>
          </a:p>
          <a:p>
            <a:r>
              <a:rPr lang="sk-SK" sz="1400" dirty="0">
                <a:solidFill>
                  <a:srgbClr val="8A4500"/>
                </a:solidFill>
              </a:rPr>
              <a:t>„Tento človek bol naozaj Boží Syn.“</a:t>
            </a:r>
          </a:p>
          <a:p>
            <a:r>
              <a:rPr lang="sk-SK" sz="1400" dirty="0">
                <a:solidFill>
                  <a:srgbClr val="8A4500"/>
                </a:solidFill>
              </a:rPr>
              <a:t> </a:t>
            </a:r>
          </a:p>
          <a:p>
            <a:r>
              <a:rPr lang="sk-SK" sz="1400" dirty="0">
                <a:solidFill>
                  <a:srgbClr val="8A4500"/>
                </a:solidFill>
              </a:rPr>
              <a:t>„Chcete, aby som vám prepustil židovského kráľa?“</a:t>
            </a:r>
          </a:p>
          <a:p>
            <a:r>
              <a:rPr lang="sk-SK" sz="1400" dirty="0">
                <a:solidFill>
                  <a:srgbClr val="8A4500"/>
                </a:solidFill>
              </a:rPr>
              <a:t> </a:t>
            </a:r>
            <a:endParaRPr lang="sk-SK" sz="1400" dirty="0" smtClean="0">
              <a:solidFill>
                <a:srgbClr val="8A4500"/>
              </a:solidFill>
            </a:endParaRPr>
          </a:p>
          <a:p>
            <a:endParaRPr lang="sk-SK" sz="1400" b="1" dirty="0">
              <a:solidFill>
                <a:srgbClr val="8A4500"/>
              </a:solidFill>
            </a:endParaRPr>
          </a:p>
          <a:p>
            <a:r>
              <a:rPr lang="sk-SK" sz="1400" b="1" dirty="0" smtClean="0">
                <a:solidFill>
                  <a:srgbClr val="663300"/>
                </a:solidFill>
              </a:rPr>
              <a:t>                                                3</a:t>
            </a:r>
            <a:r>
              <a:rPr lang="sk-SK" sz="1400" b="1" dirty="0">
                <a:solidFill>
                  <a:srgbClr val="663300"/>
                </a:solidFill>
              </a:rPr>
              <a:t>. Čo nepatrí do radu</a:t>
            </a:r>
            <a:r>
              <a:rPr lang="sk-SK" sz="1400" b="1" dirty="0" smtClean="0">
                <a:solidFill>
                  <a:srgbClr val="663300"/>
                </a:solidFill>
              </a:rPr>
              <a:t>?</a:t>
            </a:r>
          </a:p>
          <a:p>
            <a:endParaRPr lang="sk-SK" sz="1400" dirty="0">
              <a:solidFill>
                <a:srgbClr val="8A4500"/>
              </a:solidFill>
            </a:endParaRPr>
          </a:p>
          <a:p>
            <a:r>
              <a:rPr lang="sk-SK" sz="1400" dirty="0">
                <a:solidFill>
                  <a:srgbClr val="8A4500"/>
                </a:solidFill>
              </a:rPr>
              <a:t>Skutky, ktoré vojaci robili Ježišovi</a:t>
            </a:r>
          </a:p>
          <a:p>
            <a:r>
              <a:rPr lang="sk-SK" sz="1400" dirty="0">
                <a:solidFill>
                  <a:srgbClr val="8A4500"/>
                </a:solidFill>
              </a:rPr>
              <a:t>purpurový plášť, koruna z tŕnia, bitka trstinou po hlave, kľakanie, klaňanie, rúhanie</a:t>
            </a:r>
          </a:p>
          <a:p>
            <a:r>
              <a:rPr lang="sk-SK" sz="1400" b="1" dirty="0">
                <a:solidFill>
                  <a:srgbClr val="8A4500"/>
                </a:solidFill>
              </a:rPr>
              <a:t> </a:t>
            </a:r>
            <a:endParaRPr lang="sk-SK" sz="1400" dirty="0">
              <a:solidFill>
                <a:srgbClr val="8A4500"/>
              </a:solidFill>
            </a:endParaRPr>
          </a:p>
          <a:p>
            <a:r>
              <a:rPr lang="sk-SK" sz="1400" dirty="0">
                <a:solidFill>
                  <a:srgbClr val="8A4500"/>
                </a:solidFill>
              </a:rPr>
              <a:t>Tí, čo mali poradu, spútali a odovzdali Ježiša Pilátovi</a:t>
            </a:r>
          </a:p>
          <a:p>
            <a:r>
              <a:rPr lang="sk-SK" sz="1400" dirty="0">
                <a:solidFill>
                  <a:srgbClr val="8A4500"/>
                </a:solidFill>
              </a:rPr>
              <a:t>veľkňazi, </a:t>
            </a:r>
            <a:r>
              <a:rPr lang="sk-SK" sz="1400" i="1" dirty="0" err="1">
                <a:solidFill>
                  <a:srgbClr val="8A4500"/>
                </a:solidFill>
              </a:rPr>
              <a:t>saduceji</a:t>
            </a:r>
            <a:r>
              <a:rPr lang="sk-SK" sz="1400" dirty="0">
                <a:solidFill>
                  <a:srgbClr val="8A4500"/>
                </a:solidFill>
              </a:rPr>
              <a:t>, starší, </a:t>
            </a:r>
            <a:r>
              <a:rPr lang="sk-SK" sz="1400" dirty="0" err="1" smtClean="0">
                <a:solidFill>
                  <a:srgbClr val="8A4500"/>
                </a:solidFill>
              </a:rPr>
              <a:t>zákonníci</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Tí, čo sa posmievali Ježišovi</a:t>
            </a:r>
          </a:p>
          <a:p>
            <a:r>
              <a:rPr lang="sk-SK" sz="1400" dirty="0">
                <a:solidFill>
                  <a:srgbClr val="8A4500"/>
                </a:solidFill>
              </a:rPr>
              <a:t>vojaci, starší, veľkňazi, </a:t>
            </a:r>
            <a:r>
              <a:rPr lang="sk-SK" sz="1400" dirty="0" err="1">
                <a:solidFill>
                  <a:srgbClr val="8A4500"/>
                </a:solidFill>
              </a:rPr>
              <a:t>zákonníci</a:t>
            </a:r>
            <a:endParaRPr lang="sk-SK" sz="1400" dirty="0">
              <a:solidFill>
                <a:srgbClr val="8A4500"/>
              </a:solidFill>
            </a:endParaRPr>
          </a:p>
          <a:p>
            <a:endParaRPr lang="sk-SK" sz="1400" dirty="0">
              <a:solidFill>
                <a:srgbClr val="8A4500"/>
              </a:solidFill>
            </a:endParaRPr>
          </a:p>
          <a:p>
            <a:endParaRPr lang="sk-SK" sz="1400" b="1" dirty="0" smtClean="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029531" cy="4508927"/>
          </a:xfrm>
          <a:prstGeom prst="rect">
            <a:avLst/>
          </a:prstGeom>
        </p:spPr>
        <p:txBody>
          <a:bodyPr wrap="square">
            <a:spAutoFit/>
          </a:bodyPr>
          <a:lstStyle/>
          <a:p>
            <a:r>
              <a:rPr lang="sk-SK" sz="1400" dirty="0">
                <a:solidFill>
                  <a:srgbClr val="8A4500"/>
                </a:solidFill>
              </a:rPr>
              <a:t>Ženy, ktoré sa zobďaleč pozerali na ukrižovaného Ježiša</a:t>
            </a:r>
          </a:p>
          <a:p>
            <a:r>
              <a:rPr lang="sk-SK" sz="1400" dirty="0">
                <a:solidFill>
                  <a:srgbClr val="8A4500"/>
                </a:solidFill>
              </a:rPr>
              <a:t>Mária Magdaléna, Mária - matka Jakuba Mladšieho a </a:t>
            </a:r>
            <a:r>
              <a:rPr lang="sk-SK" sz="1400" dirty="0" err="1">
                <a:solidFill>
                  <a:srgbClr val="8A4500"/>
                </a:solidFill>
              </a:rPr>
              <a:t>Jozesa</a:t>
            </a:r>
            <a:r>
              <a:rPr lang="sk-SK" sz="1400" dirty="0">
                <a:solidFill>
                  <a:srgbClr val="8A4500"/>
                </a:solidFill>
              </a:rPr>
              <a:t>, Zuzana, </a:t>
            </a:r>
            <a:r>
              <a:rPr lang="sk-SK" sz="1400" dirty="0" err="1">
                <a:solidFill>
                  <a:srgbClr val="8A4500"/>
                </a:solidFill>
              </a:rPr>
              <a:t>Salome</a:t>
            </a:r>
            <a:r>
              <a:rPr lang="sk-SK" sz="1400" dirty="0">
                <a:solidFill>
                  <a:srgbClr val="8A4500"/>
                </a:solidFill>
              </a:rPr>
              <a:t> </a:t>
            </a:r>
          </a:p>
          <a:p>
            <a:r>
              <a:rPr lang="sk-SK" sz="1200" b="1" dirty="0">
                <a:solidFill>
                  <a:srgbClr val="8A4500"/>
                </a:solidFill>
              </a:rPr>
              <a:t> </a:t>
            </a:r>
            <a:endParaRPr lang="sk-SK" sz="1200" dirty="0">
              <a:solidFill>
                <a:srgbClr val="8A4500"/>
              </a:solidFill>
            </a:endParaRPr>
          </a:p>
          <a:p>
            <a:r>
              <a:rPr lang="sk-SK" sz="1400" dirty="0">
                <a:solidFill>
                  <a:srgbClr val="8A4500"/>
                </a:solidFill>
              </a:rPr>
              <a:t>Ženy, ktoré sa pozerali, kde Ježiša uložili</a:t>
            </a:r>
          </a:p>
          <a:p>
            <a:r>
              <a:rPr lang="sk-SK" sz="1400" dirty="0">
                <a:solidFill>
                  <a:srgbClr val="8A4500"/>
                </a:solidFill>
              </a:rPr>
              <a:t>Mária Magdaléna, </a:t>
            </a:r>
            <a:r>
              <a:rPr lang="sk-SK" sz="1400" dirty="0" err="1">
                <a:solidFill>
                  <a:srgbClr val="8A4500"/>
                </a:solidFill>
              </a:rPr>
              <a:t>Salome</a:t>
            </a:r>
            <a:r>
              <a:rPr lang="sk-SK" sz="1400" dirty="0">
                <a:solidFill>
                  <a:srgbClr val="8A4500"/>
                </a:solidFill>
              </a:rPr>
              <a:t>, Mária </a:t>
            </a:r>
            <a:r>
              <a:rPr lang="sk-SK" sz="1400" dirty="0" err="1">
                <a:solidFill>
                  <a:srgbClr val="8A4500"/>
                </a:solidFill>
              </a:rPr>
              <a:t>Jozesova</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b="1" dirty="0" smtClean="0">
                <a:solidFill>
                  <a:srgbClr val="8A4500"/>
                </a:solidFill>
              </a:rPr>
              <a:t>                                                     4</a:t>
            </a:r>
            <a:r>
              <a:rPr lang="sk-SK" sz="1400" b="1" dirty="0">
                <a:solidFill>
                  <a:srgbClr val="8A4500"/>
                </a:solidFill>
              </a:rPr>
              <a:t>. Čísla</a:t>
            </a:r>
            <a:endParaRPr lang="sk-SK" sz="1400" dirty="0">
              <a:solidFill>
                <a:srgbClr val="8A4500"/>
              </a:solidFill>
            </a:endParaRPr>
          </a:p>
          <a:p>
            <a:r>
              <a:rPr lang="sk-SK" sz="900" b="1" dirty="0">
                <a:solidFill>
                  <a:srgbClr val="8A4500"/>
                </a:solidFill>
              </a:rPr>
              <a:t> </a:t>
            </a:r>
            <a:endParaRPr lang="sk-SK" sz="900" dirty="0">
              <a:solidFill>
                <a:srgbClr val="8A4500"/>
              </a:solidFill>
            </a:endParaRPr>
          </a:p>
          <a:p>
            <a:r>
              <a:rPr lang="sk-SK" sz="1400" dirty="0">
                <a:solidFill>
                  <a:srgbClr val="8A4500"/>
                </a:solidFill>
              </a:rPr>
              <a:t>Koľko väzňov prepúšťal Pilát na sviatky?</a:t>
            </a:r>
          </a:p>
          <a:p>
            <a:endParaRPr lang="sk-SK" sz="1400" dirty="0" smtClean="0">
              <a:solidFill>
                <a:srgbClr val="8A4500"/>
              </a:solidFill>
            </a:endParaRPr>
          </a:p>
          <a:p>
            <a:r>
              <a:rPr lang="sk-SK" sz="1400" dirty="0" smtClean="0">
                <a:solidFill>
                  <a:srgbClr val="8A4500"/>
                </a:solidFill>
              </a:rPr>
              <a:t>Koľko </a:t>
            </a:r>
            <a:r>
              <a:rPr lang="sk-SK" sz="1400" dirty="0">
                <a:solidFill>
                  <a:srgbClr val="8A4500"/>
                </a:solidFill>
              </a:rPr>
              <a:t>hodín bolo podľa </a:t>
            </a:r>
            <a:r>
              <a:rPr lang="sk-SK" sz="1400" dirty="0" err="1">
                <a:solidFill>
                  <a:srgbClr val="8A4500"/>
                </a:solidFill>
              </a:rPr>
              <a:t>Mk</a:t>
            </a:r>
            <a:r>
              <a:rPr lang="sk-SK" sz="1400" dirty="0">
                <a:solidFill>
                  <a:srgbClr val="8A4500"/>
                </a:solidFill>
              </a:rPr>
              <a:t>, keď ukrižovali Ježiša?</a:t>
            </a:r>
          </a:p>
          <a:p>
            <a:r>
              <a:rPr lang="sk-SK" sz="1400" dirty="0">
                <a:solidFill>
                  <a:srgbClr val="8A4500"/>
                </a:solidFill>
              </a:rPr>
              <a:t> </a:t>
            </a:r>
          </a:p>
          <a:p>
            <a:r>
              <a:rPr lang="sk-SK" sz="1400" dirty="0">
                <a:solidFill>
                  <a:srgbClr val="8A4500"/>
                </a:solidFill>
              </a:rPr>
              <a:t>Koľko zločincov ukrižovali s Ježišom</a:t>
            </a:r>
            <a:r>
              <a:rPr lang="sk-SK" sz="1400" dirty="0" smtClean="0">
                <a:solidFill>
                  <a:srgbClr val="8A4500"/>
                </a:solidFill>
              </a:rPr>
              <a:t>?</a:t>
            </a:r>
            <a:r>
              <a:rPr lang="sk-SK" sz="1400" dirty="0"/>
              <a:t> </a:t>
            </a:r>
            <a:endParaRPr lang="sk-SK" sz="1400" dirty="0" smtClean="0"/>
          </a:p>
          <a:p>
            <a:endParaRPr lang="sk-SK" sz="1400" dirty="0" smtClean="0"/>
          </a:p>
          <a:p>
            <a:r>
              <a:rPr lang="sk-SK" sz="1400" dirty="0" smtClean="0">
                <a:solidFill>
                  <a:srgbClr val="8A4500"/>
                </a:solidFill>
              </a:rPr>
              <a:t>Za koľko dní povedal </a:t>
            </a:r>
            <a:r>
              <a:rPr lang="sk-SK" sz="1400" dirty="0">
                <a:solidFill>
                  <a:srgbClr val="8A4500"/>
                </a:solidFill>
              </a:rPr>
              <a:t>Ježiš, že znovu postaví chrám</a:t>
            </a:r>
            <a:r>
              <a:rPr lang="sk-SK" sz="1400" dirty="0" smtClean="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nastala tma po celej krajine?</a:t>
            </a:r>
          </a:p>
          <a:p>
            <a:r>
              <a:rPr lang="sk-SK" sz="1400" b="1" dirty="0">
                <a:solidFill>
                  <a:srgbClr val="8A4500"/>
                </a:solidFill>
              </a:rPr>
              <a:t> </a:t>
            </a:r>
            <a:endParaRPr lang="sk-SK" sz="1400" dirty="0">
              <a:solidFill>
                <a:srgbClr val="8A4500"/>
              </a:solidFill>
            </a:endParaRPr>
          </a:p>
          <a:p>
            <a:r>
              <a:rPr lang="sk-SK" sz="1400" dirty="0">
                <a:solidFill>
                  <a:srgbClr val="8A4500"/>
                </a:solidFill>
              </a:rPr>
              <a:t>Koľko bolo podľa </a:t>
            </a:r>
            <a:r>
              <a:rPr lang="sk-SK" sz="1400" dirty="0" err="1">
                <a:solidFill>
                  <a:srgbClr val="8A4500"/>
                </a:solidFill>
              </a:rPr>
              <a:t>Mk</a:t>
            </a:r>
            <a:r>
              <a:rPr lang="sk-SK" sz="1400" dirty="0">
                <a:solidFill>
                  <a:srgbClr val="8A4500"/>
                </a:solidFill>
              </a:rPr>
              <a:t> hodín, keď Ježiš naposledy vydýchol?</a:t>
            </a: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029531" cy="4247317"/>
          </a:xfrm>
          <a:prstGeom prst="rect">
            <a:avLst/>
          </a:prstGeom>
        </p:spPr>
        <p:txBody>
          <a:bodyPr wrap="square">
            <a:spAutoFit/>
          </a:bodyPr>
          <a:lstStyle/>
          <a:p>
            <a:r>
              <a:rPr lang="sk-SK" sz="1400" b="1" dirty="0">
                <a:solidFill>
                  <a:srgbClr val="8A4500"/>
                </a:solidFill>
              </a:rPr>
              <a:t>5. Označ tie výroky, ktoré Ježiš povedal z kríža podľa </a:t>
            </a:r>
            <a:r>
              <a:rPr lang="sk-SK" sz="1400" b="1" dirty="0" err="1">
                <a:solidFill>
                  <a:srgbClr val="8A4500"/>
                </a:solidFill>
              </a:rPr>
              <a:t>Mk</a:t>
            </a:r>
            <a:r>
              <a:rPr lang="sk-SK" sz="1400" b="1" dirty="0">
                <a:solidFill>
                  <a:srgbClr val="8A4500"/>
                </a:solidFill>
              </a:rPr>
              <a:t>?</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t>
            </a:r>
            <a:r>
              <a:rPr lang="sk-SK" sz="1400" dirty="0" err="1">
                <a:solidFill>
                  <a:srgbClr val="8A4500"/>
                </a:solidFill>
              </a:rPr>
              <a:t>Eli</a:t>
            </a:r>
            <a:r>
              <a:rPr lang="sk-SK" sz="1400" dirty="0">
                <a:solidFill>
                  <a:srgbClr val="8A4500"/>
                </a:solidFill>
              </a:rPr>
              <a:t>, </a:t>
            </a:r>
            <a:r>
              <a:rPr lang="sk-SK" sz="1400" dirty="0" err="1">
                <a:solidFill>
                  <a:srgbClr val="8A4500"/>
                </a:solidFill>
              </a:rPr>
              <a:t>eli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a:t>
            </a:r>
            <a:r>
              <a:rPr lang="sk-SK" sz="1400" dirty="0" err="1">
                <a:solidFill>
                  <a:srgbClr val="8A4500"/>
                </a:solidFill>
              </a:rPr>
              <a:t>Heloi</a:t>
            </a:r>
            <a:r>
              <a:rPr lang="sk-SK" sz="1400" dirty="0">
                <a:solidFill>
                  <a:srgbClr val="8A4500"/>
                </a:solidFill>
              </a:rPr>
              <a:t>, </a:t>
            </a:r>
            <a:r>
              <a:rPr lang="sk-SK" sz="1400" dirty="0" err="1">
                <a:solidFill>
                  <a:srgbClr val="8A4500"/>
                </a:solidFill>
              </a:rPr>
              <a:t>heloi</a:t>
            </a:r>
            <a:r>
              <a:rPr lang="sk-SK" sz="1400" dirty="0">
                <a:solidFill>
                  <a:srgbClr val="8A4500"/>
                </a:solidFill>
              </a:rPr>
              <a:t>, </a:t>
            </a:r>
            <a:r>
              <a:rPr lang="sk-SK" sz="1400" dirty="0" err="1">
                <a:solidFill>
                  <a:srgbClr val="8A4500"/>
                </a:solidFill>
              </a:rPr>
              <a:t>lema</a:t>
            </a:r>
            <a:r>
              <a:rPr lang="sk-SK" sz="1400" dirty="0">
                <a:solidFill>
                  <a:srgbClr val="8A4500"/>
                </a:solidFill>
              </a:rPr>
              <a:t> </a:t>
            </a:r>
            <a:r>
              <a:rPr lang="sk-SK" sz="1400" dirty="0" err="1">
                <a:solidFill>
                  <a:srgbClr val="8A4500"/>
                </a:solidFill>
              </a:rPr>
              <a:t>sabakthani</a:t>
            </a:r>
            <a:r>
              <a:rPr lang="sk-SK" sz="1400" dirty="0">
                <a:solidFill>
                  <a:srgbClr val="8A4500"/>
                </a:solidFill>
              </a:rPr>
              <a:t>? Bože môj, Bože môj, prečo si ma opustil?“</a:t>
            </a:r>
          </a:p>
          <a:p>
            <a:r>
              <a:rPr lang="sk-SK" sz="1400" dirty="0">
                <a:solidFill>
                  <a:srgbClr val="8A4500"/>
                </a:solidFill>
              </a:rPr>
              <a:t> </a:t>
            </a:r>
          </a:p>
          <a:p>
            <a:r>
              <a:rPr lang="sk-SK" sz="1400" dirty="0">
                <a:solidFill>
                  <a:srgbClr val="8A4500"/>
                </a:solidFill>
              </a:rPr>
              <a:t>„Žena, hľa, tvoj syn!“ </a:t>
            </a:r>
          </a:p>
          <a:p>
            <a:r>
              <a:rPr lang="sk-SK" sz="1400" dirty="0">
                <a:solidFill>
                  <a:srgbClr val="8A4500"/>
                </a:solidFill>
              </a:rPr>
              <a:t> </a:t>
            </a:r>
          </a:p>
          <a:p>
            <a:r>
              <a:rPr lang="sk-SK" sz="1400" dirty="0">
                <a:solidFill>
                  <a:srgbClr val="8A4500"/>
                </a:solidFill>
              </a:rPr>
              <a:t>„Veru, hovorím ti: Dnes budeš so mnou v raji.“ </a:t>
            </a:r>
          </a:p>
          <a:p>
            <a:r>
              <a:rPr lang="sk-SK" sz="1400" dirty="0">
                <a:solidFill>
                  <a:srgbClr val="8A4500"/>
                </a:solidFill>
              </a:rPr>
              <a:t> </a:t>
            </a:r>
          </a:p>
          <a:p>
            <a:r>
              <a:rPr lang="sk-SK" sz="1400" dirty="0">
                <a:solidFill>
                  <a:srgbClr val="8A4500"/>
                </a:solidFill>
              </a:rPr>
              <a:t>„ Je dokonané.“</a:t>
            </a:r>
          </a:p>
          <a:p>
            <a:r>
              <a:rPr lang="sk-SK" sz="1400" dirty="0">
                <a:solidFill>
                  <a:srgbClr val="8A4500"/>
                </a:solidFill>
              </a:rPr>
              <a:t> </a:t>
            </a:r>
          </a:p>
          <a:p>
            <a:r>
              <a:rPr lang="sk-SK" sz="1400" dirty="0">
                <a:solidFill>
                  <a:srgbClr val="8A4500"/>
                </a:solidFill>
              </a:rPr>
              <a:t>„Otče, do tvojich rúk porúčam svojho ducha.“</a:t>
            </a:r>
          </a:p>
          <a:p>
            <a:r>
              <a:rPr lang="sk-SK" sz="1400" dirty="0">
                <a:solidFill>
                  <a:srgbClr val="8A4500"/>
                </a:solidFill>
              </a:rPr>
              <a:t> </a:t>
            </a:r>
          </a:p>
          <a:p>
            <a:r>
              <a:rPr lang="sk-SK" sz="1400" dirty="0">
                <a:solidFill>
                  <a:srgbClr val="8A4500"/>
                </a:solidFill>
              </a:rPr>
              <a:t>„Hľa, tvoja matka.“</a:t>
            </a:r>
          </a:p>
          <a:p>
            <a:r>
              <a:rPr lang="sk-SK" sz="1400" dirty="0">
                <a:solidFill>
                  <a:srgbClr val="8A4500"/>
                </a:solidFill>
              </a:rPr>
              <a:t> </a:t>
            </a:r>
          </a:p>
          <a:p>
            <a:r>
              <a:rPr lang="sk-SK" sz="1400" dirty="0">
                <a:solidFill>
                  <a:srgbClr val="8A4500"/>
                </a:solidFill>
              </a:rPr>
              <a:t>„Žíznim.“ </a:t>
            </a:r>
          </a:p>
        </p:txBody>
      </p:sp>
    </p:spTree>
    <p:extLst>
      <p:ext uri="{BB962C8B-B14F-4D97-AF65-F5344CB8AC3E}">
        <p14:creationId xmlns:p14="http://schemas.microsoft.com/office/powerpoint/2010/main" val="9980834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3970318"/>
          </a:xfrm>
          <a:prstGeom prst="rect">
            <a:avLst/>
          </a:prstGeom>
        </p:spPr>
        <p:txBody>
          <a:bodyPr wrap="square">
            <a:spAutoFit/>
          </a:bodyPr>
          <a:lstStyle/>
          <a:p>
            <a:endParaRPr lang="sk-SK" sz="1400" dirty="0"/>
          </a:p>
          <a:p>
            <a:r>
              <a:rPr lang="sk-SK" sz="1400" dirty="0" smtClean="0">
                <a:solidFill>
                  <a:srgbClr val="663300"/>
                </a:solidFill>
              </a:rPr>
              <a:t> </a:t>
            </a: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a:solidFill>
                <a:srgbClr val="8A4500"/>
              </a:solidFill>
            </a:endParaRPr>
          </a:p>
        </p:txBody>
      </p:sp>
      <p:sp>
        <p:nvSpPr>
          <p:cNvPr id="8" name="Obdĺžnik 7"/>
          <p:cNvSpPr/>
          <p:nvPr/>
        </p:nvSpPr>
        <p:spPr>
          <a:xfrm>
            <a:off x="2067460" y="1739110"/>
            <a:ext cx="5431890" cy="3754874"/>
          </a:xfrm>
          <a:prstGeom prst="rect">
            <a:avLst/>
          </a:prstGeom>
        </p:spPr>
        <p:txBody>
          <a:bodyPr wrap="square">
            <a:spAutoFit/>
          </a:bodyPr>
          <a:lstStyle/>
          <a:p>
            <a:r>
              <a:rPr lang="sk-SK" sz="1400" b="1" dirty="0">
                <a:solidFill>
                  <a:srgbClr val="8A4500"/>
                </a:solidFill>
              </a:rPr>
              <a:t>6. K skutkom priraď osobu</a:t>
            </a:r>
            <a:endParaRPr lang="sk-SK" sz="1400" dirty="0">
              <a:solidFill>
                <a:srgbClr val="8A4500"/>
              </a:solidFill>
            </a:endParaRPr>
          </a:p>
          <a:p>
            <a:r>
              <a:rPr lang="sk-SK" sz="1400" dirty="0">
                <a:solidFill>
                  <a:srgbClr val="8A4500"/>
                </a:solidFill>
              </a:rPr>
              <a:t> </a:t>
            </a:r>
          </a:p>
          <a:p>
            <a:r>
              <a:rPr lang="sk-SK" sz="1400" dirty="0">
                <a:solidFill>
                  <a:srgbClr val="8A4500"/>
                </a:solidFill>
              </a:rPr>
              <a:t>Pilát (P); </a:t>
            </a:r>
            <a:r>
              <a:rPr lang="sk-SK" sz="1400" dirty="0" err="1">
                <a:solidFill>
                  <a:srgbClr val="8A4500"/>
                </a:solidFill>
              </a:rPr>
              <a:t>Barabáš</a:t>
            </a:r>
            <a:r>
              <a:rPr lang="sk-SK" sz="1400" dirty="0">
                <a:solidFill>
                  <a:srgbClr val="8A4500"/>
                </a:solidFill>
              </a:rPr>
              <a:t> (B); Šimon z </a:t>
            </a:r>
            <a:r>
              <a:rPr lang="sk-SK" sz="1400" dirty="0" err="1">
                <a:solidFill>
                  <a:srgbClr val="8A4500"/>
                </a:solidFill>
              </a:rPr>
              <a:t>Cyrény</a:t>
            </a:r>
            <a:r>
              <a:rPr lang="sk-SK" sz="1400" dirty="0">
                <a:solidFill>
                  <a:srgbClr val="8A4500"/>
                </a:solidFill>
              </a:rPr>
              <a:t> (Š); stotník (S); </a:t>
            </a:r>
            <a:r>
              <a:rPr lang="sk-SK" sz="1400" dirty="0" smtClean="0">
                <a:solidFill>
                  <a:srgbClr val="8A4500"/>
                </a:solidFill>
              </a:rPr>
              <a:t>Jozef z</a:t>
            </a:r>
            <a:r>
              <a:rPr lang="sk-SK" sz="1400" dirty="0">
                <a:solidFill>
                  <a:srgbClr val="8A4500"/>
                </a:solidFill>
              </a:rPr>
              <a:t> </a:t>
            </a:r>
            <a:r>
              <a:rPr lang="sk-SK" sz="1400" dirty="0" err="1">
                <a:solidFill>
                  <a:srgbClr val="8A4500"/>
                </a:solidFill>
              </a:rPr>
              <a:t>Arimatey</a:t>
            </a:r>
            <a:r>
              <a:rPr lang="sk-SK" sz="1400" dirty="0">
                <a:solidFill>
                  <a:srgbClr val="8A4500"/>
                </a:solidFill>
              </a:rPr>
              <a:t> (J)</a:t>
            </a:r>
          </a:p>
          <a:p>
            <a:r>
              <a:rPr lang="sk-SK" sz="1400" dirty="0">
                <a:solidFill>
                  <a:srgbClr val="8A4500"/>
                </a:solidFill>
              </a:rPr>
              <a:t> </a:t>
            </a:r>
          </a:p>
          <a:p>
            <a:r>
              <a:rPr lang="sk-SK" sz="1400" dirty="0">
                <a:solidFill>
                  <a:srgbClr val="8A4500"/>
                </a:solidFill>
              </a:rPr>
              <a:t>prepustil </a:t>
            </a:r>
            <a:r>
              <a:rPr lang="sk-SK" sz="1400" dirty="0" err="1">
                <a:solidFill>
                  <a:srgbClr val="8A4500"/>
                </a:solidFill>
              </a:rPr>
              <a:t>Barabáša</a:t>
            </a:r>
            <a:r>
              <a:rPr lang="sk-SK" sz="1400" dirty="0">
                <a:solidFill>
                  <a:srgbClr val="8A4500"/>
                </a:solidFill>
              </a:rPr>
              <a:t> </a:t>
            </a:r>
          </a:p>
          <a:p>
            <a:r>
              <a:rPr lang="sk-SK" sz="1400" dirty="0">
                <a:solidFill>
                  <a:srgbClr val="8A4500"/>
                </a:solidFill>
              </a:rPr>
              <a:t>bol významným členom veľrady </a:t>
            </a:r>
          </a:p>
          <a:p>
            <a:r>
              <a:rPr lang="sk-SK" sz="1400" dirty="0">
                <a:solidFill>
                  <a:srgbClr val="8A4500"/>
                </a:solidFill>
              </a:rPr>
              <a:t>dopustil sa vraždy</a:t>
            </a:r>
          </a:p>
          <a:p>
            <a:r>
              <a:rPr lang="sk-SK" sz="1400" dirty="0">
                <a:solidFill>
                  <a:srgbClr val="8A4500"/>
                </a:solidFill>
              </a:rPr>
              <a:t>uznal, že Ježiš bol Boží Syn</a:t>
            </a:r>
          </a:p>
          <a:p>
            <a:r>
              <a:rPr lang="sk-SK" sz="1400" dirty="0">
                <a:solidFill>
                  <a:srgbClr val="8A4500"/>
                </a:solidFill>
              </a:rPr>
              <a:t>zavinul Ježišovo telo</a:t>
            </a:r>
          </a:p>
          <a:p>
            <a:r>
              <a:rPr lang="sk-SK" sz="1400" dirty="0">
                <a:solidFill>
                  <a:srgbClr val="8A4500"/>
                </a:solidFill>
              </a:rPr>
              <a:t>bol uväznený s povstalcami</a:t>
            </a:r>
          </a:p>
          <a:p>
            <a:r>
              <a:rPr lang="sk-SK" sz="1400" dirty="0">
                <a:solidFill>
                  <a:srgbClr val="8A4500"/>
                </a:solidFill>
              </a:rPr>
              <a:t>vedel, že veľkňazi vydali Ježiša zo závisti</a:t>
            </a:r>
          </a:p>
          <a:p>
            <a:r>
              <a:rPr lang="sk-SK" sz="1400" dirty="0">
                <a:solidFill>
                  <a:srgbClr val="8A4500"/>
                </a:solidFill>
              </a:rPr>
              <a:t>poprosil Piláta o Ježišovo telo</a:t>
            </a:r>
          </a:p>
          <a:p>
            <a:r>
              <a:rPr lang="sk-SK" sz="1400" dirty="0">
                <a:solidFill>
                  <a:srgbClr val="8A4500"/>
                </a:solidFill>
              </a:rPr>
              <a:t>niesol Ježišovi kríž</a:t>
            </a:r>
          </a:p>
          <a:p>
            <a:r>
              <a:rPr lang="sk-SK" sz="1400" dirty="0">
                <a:solidFill>
                  <a:srgbClr val="8A4500"/>
                </a:solidFill>
              </a:rPr>
              <a:t>dal zbičovať Ježiša</a:t>
            </a:r>
          </a:p>
          <a:p>
            <a:r>
              <a:rPr lang="sk-SK" sz="1400" dirty="0">
                <a:solidFill>
                  <a:srgbClr val="8A4500"/>
                </a:solidFill>
              </a:rPr>
              <a:t>potvrdil Pilátovi, že Ježiš je mŕtvy</a:t>
            </a:r>
          </a:p>
          <a:p>
            <a:r>
              <a:rPr lang="sk-SK" sz="1400" dirty="0">
                <a:solidFill>
                  <a:srgbClr val="8A4500"/>
                </a:solidFill>
              </a:rPr>
              <a:t>mal synov Alexandra a </a:t>
            </a:r>
            <a:r>
              <a:rPr lang="sk-SK" sz="1400" dirty="0" err="1">
                <a:solidFill>
                  <a:srgbClr val="8A4500"/>
                </a:solidFill>
              </a:rPr>
              <a:t>Rúfa</a:t>
            </a:r>
            <a:endParaRPr lang="sk-SK" sz="1400" dirty="0">
              <a:solidFill>
                <a:srgbClr val="8A4500"/>
              </a:solidFill>
            </a:endParaRPr>
          </a:p>
          <a:p>
            <a:r>
              <a:rPr lang="sk-SK" sz="1400" dirty="0">
                <a:solidFill>
                  <a:srgbClr val="8A4500"/>
                </a:solidFill>
              </a:rPr>
              <a:t>očakával Božie kráľovstvo</a:t>
            </a:r>
          </a:p>
        </p:txBody>
      </p:sp>
    </p:spTree>
    <p:extLst>
      <p:ext uri="{BB962C8B-B14F-4D97-AF65-F5344CB8AC3E}">
        <p14:creationId xmlns:p14="http://schemas.microsoft.com/office/powerpoint/2010/main" val="9414886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572209" y="1753694"/>
            <a:ext cx="5664706" cy="4955203"/>
          </a:xfrm>
          <a:prstGeom prst="rect">
            <a:avLst/>
          </a:prstGeom>
        </p:spPr>
        <p:txBody>
          <a:bodyPr wrap="square">
            <a:spAutoFit/>
          </a:bodyPr>
          <a:lstStyle/>
          <a:p>
            <a:pPr lvl="0" algn="just"/>
            <a:r>
              <a:rPr lang="sk-SK" sz="1300" dirty="0">
                <a:solidFill>
                  <a:srgbClr val="002060"/>
                </a:solidFill>
              </a:rPr>
              <a:t>Meno </a:t>
            </a:r>
            <a:r>
              <a:rPr lang="sk-SK" sz="1300" dirty="0" err="1">
                <a:solidFill>
                  <a:srgbClr val="002060"/>
                </a:solidFill>
              </a:rPr>
              <a:t>Barabáš</a:t>
            </a:r>
            <a:r>
              <a:rPr lang="sk-SK" sz="1300" dirty="0">
                <a:solidFill>
                  <a:srgbClr val="002060"/>
                </a:solidFill>
              </a:rPr>
              <a:t> znamená „Syn otca“. Toto meno sa dávalo tým, ktorých otec bol neznámy. Syn nikoho, burič, vrah, väzeň, ktorý čaká na popravu – je obrazom každého z nás. Po hriechu nespoznávame Otca, sme synmi nikoho. A v takomto stave sa k nám skláňa Boh, aby nás objal (por. </a:t>
            </a:r>
            <a:r>
              <a:rPr lang="sk-SK" sz="1300" dirty="0" err="1">
                <a:solidFill>
                  <a:srgbClr val="002060"/>
                </a:solidFill>
              </a:rPr>
              <a:t>Lk</a:t>
            </a:r>
            <a:r>
              <a:rPr lang="sk-SK" sz="1300" dirty="0">
                <a:solidFill>
                  <a:srgbClr val="002060"/>
                </a:solidFill>
              </a:rPr>
              <a:t> 15,20). Túži, aby sme opäť našli otcovský dom. Túži po tom viac, než my sami. Nechce, aby sme boli synmi nikoho, </a:t>
            </a:r>
            <a:r>
              <a:rPr lang="sk-SK" sz="1300" dirty="0" err="1">
                <a:solidFill>
                  <a:srgbClr val="002060"/>
                </a:solidFill>
              </a:rPr>
              <a:t>bezprízorní</a:t>
            </a:r>
            <a:r>
              <a:rPr lang="sk-SK" sz="1300" dirty="0">
                <a:solidFill>
                  <a:srgbClr val="002060"/>
                </a:solidFill>
              </a:rPr>
              <a:t>, veď práve robí všetko pre to, aby nás znovu získal. Otvor svoje srdce a objím si Otca!</a:t>
            </a:r>
          </a:p>
          <a:p>
            <a:pPr algn="just"/>
            <a:r>
              <a:rPr lang="sk-SK" sz="1000" dirty="0">
                <a:solidFill>
                  <a:srgbClr val="002060"/>
                </a:solidFill>
              </a:rPr>
              <a:t> </a:t>
            </a:r>
          </a:p>
          <a:p>
            <a:pPr lvl="0" algn="just"/>
            <a:r>
              <a:rPr lang="sk-SK" sz="1300" dirty="0" smtClean="0">
                <a:solidFill>
                  <a:srgbClr val="002060"/>
                </a:solidFill>
              </a:rPr>
              <a:t>Nad </a:t>
            </a:r>
            <a:r>
              <a:rPr lang="sk-SK" sz="1300" dirty="0">
                <a:solidFill>
                  <a:srgbClr val="002060"/>
                </a:solidFill>
              </a:rPr>
              <a:t>Ježišovým poslaním stále visí otázka: Kto bol zodpovedný za jeho smrť? Odpoveď je pre niektorých jasná: Židia. V skutočnosti sme za ňu zodpovední všetci. Judáš Ježiša zaprel, Dvanásti ho opustili, Peter ho zaprel, zástupy, ktoré Ježiša nasledovali a vítali v Jeruzaleme, zrazu volajú po ukrižovaní, veľrada výslovne žiada Ježišovu smrť, Pilát ho odsúdil, rímski vojaci popravili. Keby som bol vtedy medzi davom, kde by bolo moje miesto? Napovedať mi môže môj súčasný život – myšlienky, slová, skutky, postoje... Veď to, čo Ježiša priviedlo na kríž, boli moje hriechy.</a:t>
            </a:r>
          </a:p>
          <a:p>
            <a:pPr algn="just"/>
            <a:r>
              <a:rPr lang="sk-SK" sz="1000" dirty="0">
                <a:solidFill>
                  <a:srgbClr val="002060"/>
                </a:solidFill>
              </a:rPr>
              <a:t> </a:t>
            </a:r>
          </a:p>
          <a:p>
            <a:pPr algn="just"/>
            <a:r>
              <a:rPr lang="sk-SK" sz="1300" dirty="0" smtClean="0">
                <a:solidFill>
                  <a:srgbClr val="002060"/>
                </a:solidFill>
              </a:rPr>
              <a:t>Pľuvali </a:t>
            </a:r>
            <a:r>
              <a:rPr lang="sk-SK" sz="1300" dirty="0">
                <a:solidFill>
                  <a:srgbClr val="002060"/>
                </a:solidFill>
              </a:rPr>
              <a:t>na neho a klaňali sa mu. Spojenie protikladov, aby bol evidentnejší výsmech. Podobáme sa týmto rímskym vojakom viac, než by sme boli ochotní pripustiť. Aj my bývame plní </a:t>
            </a:r>
            <a:r>
              <a:rPr lang="sk-SK" sz="1300" dirty="0" err="1">
                <a:solidFill>
                  <a:srgbClr val="002060"/>
                </a:solidFill>
              </a:rPr>
              <a:t>povýšeneckosti</a:t>
            </a:r>
            <a:r>
              <a:rPr lang="sk-SK" sz="1300" dirty="0">
                <a:solidFill>
                  <a:srgbClr val="002060"/>
                </a:solidFill>
              </a:rPr>
              <a:t> a irónie, keď stretneme Ježiša v ponížení, slabosti a bezmocnosti v ľuďoch okolo nás. Takéhoto Ježiša stretávame veľmi často. Nie plného slávy. Musíme zostúpiť tam, kde je nám najbližší – v slabosti, biede a núdzi tých, ktorých pravidelne stretávame. Nebuďme ako Peter (por. </a:t>
            </a:r>
            <a:r>
              <a:rPr lang="sk-SK" sz="1300" dirty="0" err="1">
                <a:solidFill>
                  <a:srgbClr val="002060"/>
                </a:solidFill>
              </a:rPr>
              <a:t>Mk</a:t>
            </a:r>
            <a:r>
              <a:rPr lang="sk-SK" sz="1300" dirty="0">
                <a:solidFill>
                  <a:srgbClr val="002060"/>
                </a:solidFill>
              </a:rPr>
              <a:t> 14,71). Spoznajme Pána aj v jeho ponížení.</a:t>
            </a:r>
            <a:endParaRPr lang="sk-SK" sz="1300" dirty="0">
              <a:solidFill>
                <a:srgbClr val="002060"/>
              </a:solidFill>
            </a:endParaRPr>
          </a:p>
        </p:txBody>
      </p:sp>
      <p:sp>
        <p:nvSpPr>
          <p:cNvPr id="13" name="BlokTextu 12"/>
          <p:cNvSpPr txBox="1"/>
          <p:nvPr/>
        </p:nvSpPr>
        <p:spPr>
          <a:xfrm>
            <a:off x="551774" y="2189361"/>
            <a:ext cx="1913447" cy="892552"/>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„S povstalcami, čo sa pri vzbure dopustili vraždy, bol uväznený </a:t>
            </a:r>
            <a:r>
              <a:rPr lang="sk-SK" sz="1300" i="1" dirty="0" smtClean="0">
                <a:solidFill>
                  <a:srgbClr val="8A4500"/>
                </a:solidFill>
                <a:latin typeface="Franklin Gothic Medium Cond" panose="020B0606030402020204" pitchFamily="34" charset="0"/>
              </a:rPr>
              <a:t>muž, ktorý sa volal </a:t>
            </a:r>
            <a:r>
              <a:rPr lang="sk-SK" sz="1300" i="1" dirty="0" err="1" smtClean="0">
                <a:solidFill>
                  <a:srgbClr val="8A4500"/>
                </a:solidFill>
                <a:latin typeface="Franklin Gothic Medium Cond" panose="020B0606030402020204" pitchFamily="34" charset="0"/>
              </a:rPr>
              <a:t>Barabáš</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15,7</a:t>
            </a:r>
            <a:endParaRPr lang="sk-SK" sz="1200" i="1" dirty="0">
              <a:solidFill>
                <a:srgbClr val="8A4500"/>
              </a:solidFill>
              <a:latin typeface="Franklin Gothic Medium Cond" panose="020B0606030402020204" pitchFamily="34" charset="0"/>
            </a:endParaRPr>
          </a:p>
        </p:txBody>
      </p:sp>
      <p:sp>
        <p:nvSpPr>
          <p:cNvPr id="8" name="BlokTextu 7"/>
          <p:cNvSpPr txBox="1"/>
          <p:nvPr/>
        </p:nvSpPr>
        <p:spPr>
          <a:xfrm>
            <a:off x="551775" y="3592660"/>
            <a:ext cx="1913446" cy="1077218"/>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t>
            </a:r>
            <a:r>
              <a:rPr lang="sk-SK" sz="1300" i="1" dirty="0" smtClean="0">
                <a:solidFill>
                  <a:srgbClr val="8A4500"/>
                </a:solidFill>
                <a:latin typeface="Franklin Gothic Medium Cond" panose="020B0606030402020204" pitchFamily="34" charset="0"/>
              </a:rPr>
              <a:t>A Pilát, aby urobil ľudu po vôli, prepustil im </a:t>
            </a:r>
            <a:r>
              <a:rPr lang="sk-SK" sz="1300" i="1" dirty="0" err="1" smtClean="0">
                <a:solidFill>
                  <a:srgbClr val="8A4500"/>
                </a:solidFill>
                <a:latin typeface="Franklin Gothic Medium Cond" panose="020B0606030402020204" pitchFamily="34" charset="0"/>
              </a:rPr>
              <a:t>Barabáša</a:t>
            </a:r>
            <a:r>
              <a:rPr lang="sk-SK" sz="1300" i="1" dirty="0" smtClean="0">
                <a:solidFill>
                  <a:srgbClr val="8A4500"/>
                </a:solidFill>
                <a:latin typeface="Franklin Gothic Medium Cond" panose="020B0606030402020204" pitchFamily="34" charset="0"/>
              </a:rPr>
              <a:t>. Ježiša však dal zbičovať a vydal ho, aby ho ukrižovali.“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15,15</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551775" y="5420241"/>
            <a:ext cx="1913446" cy="877163"/>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„Bili ho trstinou po hlave, pľuli naňho, kľakali pred ním a klaňali sa mu</a:t>
            </a:r>
            <a:r>
              <a:rPr lang="sk-SK" sz="1300" i="1" dirty="0" smtClean="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699309" y="2070558"/>
            <a:ext cx="5318151" cy="4185761"/>
          </a:xfrm>
          <a:prstGeom prst="rect">
            <a:avLst/>
          </a:prstGeom>
        </p:spPr>
        <p:txBody>
          <a:bodyPr wrap="square">
            <a:spAutoFit/>
          </a:bodyPr>
          <a:lstStyle/>
          <a:p>
            <a:pPr lvl="0" algn="just"/>
            <a:r>
              <a:rPr lang="sk-SK" sz="1400" dirty="0">
                <a:solidFill>
                  <a:srgbClr val="002060"/>
                </a:solidFill>
              </a:rPr>
              <a:t>„Oni (núdzni) nás môžu veľa naučiť. ... Sme povolaní, aby ... sme im prepožičali svoj hlas na pomoc v problémoch, ale sme povolaní aj na to, aby sme boli ich priateľmi; aby sme ich počúvali, chápali a prijímali tajomnú múdrosť, ktorú nám Boh chce dať ich prostredníctvom. ... Najhoršia diskriminácia, ktorou chudobní trpia, je nedostatok duchovnej pozornosti. Veľkej väčšine chudobných je vlastná nezvyčajná otvorenosť pre vieru; potrebujú Boha a my nesmieme zanedbať, aby sme im ponúkli jeho priateľstvo, jeho požehnanie, jeho slovo. ... Bojím sa, že tieto slová zostanú len predmetmi niekoľkých komentárov bez skutočného použitia v praxi.“ (por. pápež František: </a:t>
            </a:r>
            <a:r>
              <a:rPr lang="sk-SK" sz="1400" i="1" dirty="0" err="1">
                <a:solidFill>
                  <a:srgbClr val="002060"/>
                </a:solidFill>
              </a:rPr>
              <a:t>Evangelii</a:t>
            </a:r>
            <a:r>
              <a:rPr lang="sk-SK" sz="1400" i="1" dirty="0">
                <a:solidFill>
                  <a:srgbClr val="002060"/>
                </a:solidFill>
              </a:rPr>
              <a:t> gaudium</a:t>
            </a:r>
            <a:r>
              <a:rPr lang="sk-SK" sz="1400" dirty="0">
                <a:solidFill>
                  <a:srgbClr val="002060"/>
                </a:solidFill>
              </a:rPr>
              <a:t>, body 198-201)</a:t>
            </a:r>
          </a:p>
          <a:p>
            <a:pPr algn="just"/>
            <a:r>
              <a:rPr lang="sk-SK" sz="1400" dirty="0">
                <a:solidFill>
                  <a:srgbClr val="002060"/>
                </a:solidFill>
              </a:rPr>
              <a:t> </a:t>
            </a:r>
          </a:p>
          <a:p>
            <a:pPr algn="just"/>
            <a:r>
              <a:rPr lang="sk-SK" sz="1400" dirty="0" smtClean="0">
                <a:solidFill>
                  <a:srgbClr val="002060"/>
                </a:solidFill>
              </a:rPr>
              <a:t>Ježiš </a:t>
            </a:r>
            <a:r>
              <a:rPr lang="sk-SK" sz="1400" dirty="0">
                <a:solidFill>
                  <a:srgbClr val="002060"/>
                </a:solidFill>
              </a:rPr>
              <a:t>mal tú moc, aby sa zachránil pred utrpením a smrťou. Ale rozhodol sa všetko pretrpieť, všetko prežiť s nami, pretože miloval </a:t>
            </a:r>
            <a:r>
              <a:rPr lang="sk-SK" sz="1400" i="1" dirty="0">
                <a:solidFill>
                  <a:srgbClr val="002060"/>
                </a:solidFill>
              </a:rPr>
              <a:t>„do krajnosti“</a:t>
            </a:r>
            <a:r>
              <a:rPr lang="sk-SK" sz="1400" dirty="0">
                <a:solidFill>
                  <a:srgbClr val="002060"/>
                </a:solidFill>
              </a:rPr>
              <a:t> (</a:t>
            </a:r>
            <a:r>
              <a:rPr lang="sk-SK" sz="1400" dirty="0" err="1">
                <a:solidFill>
                  <a:srgbClr val="002060"/>
                </a:solidFill>
              </a:rPr>
              <a:t>Jn</a:t>
            </a:r>
            <a:r>
              <a:rPr lang="sk-SK" sz="1400" dirty="0">
                <a:solidFill>
                  <a:srgbClr val="002060"/>
                </a:solidFill>
              </a:rPr>
              <a:t> 13,1). „Mohol zostúpiť z kríža, ale zvolil si vstať z hrobu“ (sv. Augustín). Jedinou primeranou odpoveďou je prijať túto jeho lásku, prijať vykúpenie, ktoré nám získal, a odpovedať mu láskou svojou. Skutočnou odpoveďou na lásku je láska. Pros Ježiša, aby v tebe roznecoval dar lásky!</a:t>
            </a:r>
            <a:endParaRPr lang="sk-SK" sz="1200" dirty="0">
              <a:solidFill>
                <a:srgbClr val="002060"/>
              </a:solidFill>
            </a:endParaRPr>
          </a:p>
        </p:txBody>
      </p:sp>
      <p:sp>
        <p:nvSpPr>
          <p:cNvPr id="12" name="BlokTextu 11"/>
          <p:cNvSpPr txBox="1"/>
          <p:nvPr/>
        </p:nvSpPr>
        <p:spPr>
          <a:xfrm>
            <a:off x="684270" y="4470216"/>
            <a:ext cx="1824844" cy="1384995"/>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Podobne sa mu posmievali aj veľkňazi a so zákonníkmi si hovorili: „Iných zachraňoval, sám seba nemôže zachrániť.“           </a:t>
            </a:r>
            <a:r>
              <a:rPr lang="sk-SK" sz="1400" i="1" dirty="0" err="1" smtClean="0">
                <a:solidFill>
                  <a:srgbClr val="8A4500"/>
                </a:solidFill>
                <a:latin typeface="Franklin Gothic Medium Cond" panose="020B0606030402020204" pitchFamily="34" charset="0"/>
              </a:rPr>
              <a:t>Mk</a:t>
            </a:r>
            <a:r>
              <a:rPr lang="sk-SK" sz="1400" i="1" dirty="0" smtClean="0">
                <a:solidFill>
                  <a:srgbClr val="8A4500"/>
                </a:solidFill>
                <a:latin typeface="Franklin Gothic Medium Cond" panose="020B0606030402020204" pitchFamily="34" charset="0"/>
              </a:rPr>
              <a:t> 15,31</a:t>
            </a:r>
            <a:endParaRPr lang="sk-SK" sz="1400" i="1" dirty="0">
              <a:solidFill>
                <a:srgbClr val="8A4500"/>
              </a:solidFill>
              <a:latin typeface="Franklin Gothic Medium Cond" panose="020B0606030402020204" pitchFamily="34" charset="0"/>
            </a:endParaRPr>
          </a:p>
        </p:txBody>
      </p:sp>
      <p:sp>
        <p:nvSpPr>
          <p:cNvPr id="14" name="BlokTextu 13"/>
          <p:cNvSpPr txBox="1"/>
          <p:nvPr/>
        </p:nvSpPr>
        <p:spPr>
          <a:xfrm>
            <a:off x="684270" y="2275363"/>
            <a:ext cx="1949202" cy="923330"/>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„Bili ho trstinou po hlave, pľuli naňho, kľakali pred ním a klaňali sa mu</a:t>
            </a:r>
            <a:r>
              <a:rPr lang="sk-SK" sz="1400" i="1" dirty="0" smtClean="0">
                <a:solidFill>
                  <a:srgbClr val="8A4500"/>
                </a:solidFill>
                <a:latin typeface="Franklin Gothic Medium Cond" panose="020B0606030402020204" pitchFamily="34" charset="0"/>
              </a:rPr>
              <a:t>.“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15,19</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15.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535861" y="1713994"/>
            <a:ext cx="4816538" cy="4832092"/>
          </a:xfrm>
          <a:prstGeom prst="rect">
            <a:avLst/>
          </a:prstGeom>
        </p:spPr>
        <p:txBody>
          <a:bodyPr wrap="square">
            <a:spAutoFit/>
          </a:bodyPr>
          <a:lstStyle/>
          <a:p>
            <a:pPr lvl="0" algn="just"/>
            <a:r>
              <a:rPr lang="sk-SK" sz="1400" dirty="0" smtClean="0">
                <a:solidFill>
                  <a:srgbClr val="002060"/>
                </a:solidFill>
              </a:rPr>
              <a:t>Jakub </a:t>
            </a:r>
            <a:r>
              <a:rPr lang="sk-SK" sz="1400" dirty="0">
                <a:solidFill>
                  <a:srgbClr val="002060"/>
                </a:solidFill>
              </a:rPr>
              <a:t>a Ján si od Ježiša žiadali miesta po jeho pravici a ľavici. A hľa, kto ich získal! Dvaja zločinci. Oni ich získali nedobrovoľne, od nás sa žiada, aby sme dobrovoľne vystúpili na kríž vedľa Ježiša. Kto chce ísť za ním, musí vziať svoj kríž. Neutekaj pred krížom, objím ho – je to pre teba cesta do Božieho kráľovstva. Kríž je poznávacím znakom Ježišových učeníkov (por. </a:t>
            </a:r>
            <a:r>
              <a:rPr lang="sk-SK" sz="1400" dirty="0" err="1">
                <a:solidFill>
                  <a:srgbClr val="002060"/>
                </a:solidFill>
              </a:rPr>
              <a:t>Mt</a:t>
            </a:r>
            <a:r>
              <a:rPr lang="sk-SK" sz="1400" dirty="0">
                <a:solidFill>
                  <a:srgbClr val="002060"/>
                </a:solidFill>
              </a:rPr>
              <a:t> 10,38). Zaujmi postoj lotra </a:t>
            </a:r>
            <a:r>
              <a:rPr lang="sk-SK" sz="1400" dirty="0" smtClean="0">
                <a:solidFill>
                  <a:srgbClr val="002060"/>
                </a:solidFill>
              </a:rPr>
              <a:t>sprava </a:t>
            </a:r>
            <a:r>
              <a:rPr lang="sk-SK" sz="1400" dirty="0">
                <a:solidFill>
                  <a:srgbClr val="002060"/>
                </a:solidFill>
              </a:rPr>
              <a:t>a pros, aby z Božieho milosrdenstva bol tvoj kríž cestou do blaženosti.</a:t>
            </a:r>
          </a:p>
          <a:p>
            <a:pPr algn="just"/>
            <a:r>
              <a:rPr lang="sk-SK" sz="1400" dirty="0">
                <a:solidFill>
                  <a:srgbClr val="002060"/>
                </a:solidFill>
              </a:rPr>
              <a:t> </a:t>
            </a:r>
          </a:p>
          <a:p>
            <a:pPr lvl="0" algn="just"/>
            <a:r>
              <a:rPr lang="sk-SK" sz="1400" dirty="0" smtClean="0">
                <a:solidFill>
                  <a:srgbClr val="002060"/>
                </a:solidFill>
              </a:rPr>
              <a:t>Ženy </a:t>
            </a:r>
            <a:r>
              <a:rPr lang="sk-SK" sz="1400" dirty="0">
                <a:solidFill>
                  <a:srgbClr val="002060"/>
                </a:solidFill>
              </a:rPr>
              <a:t>pri hrobe nič nerobia. Jednoducho pozerajú, hľadia a ponárajú sa do skutočnosti, ktorú majú pred sebou. Spomeňme si na </a:t>
            </a:r>
            <a:r>
              <a:rPr lang="sk-SK" sz="1400" dirty="0" smtClean="0">
                <a:solidFill>
                  <a:srgbClr val="002060"/>
                </a:solidFill>
              </a:rPr>
              <a:t>udalosť </a:t>
            </a:r>
            <a:r>
              <a:rPr lang="sk-SK" sz="1400" dirty="0">
                <a:solidFill>
                  <a:srgbClr val="002060"/>
                </a:solidFill>
              </a:rPr>
              <a:t>zo života sv. Jána </a:t>
            </a:r>
            <a:r>
              <a:rPr lang="sk-SK" sz="1400" dirty="0" err="1">
                <a:solidFill>
                  <a:srgbClr val="002060"/>
                </a:solidFill>
              </a:rPr>
              <a:t>Vianneya</a:t>
            </a:r>
            <a:r>
              <a:rPr lang="sk-SK" sz="1400" dirty="0">
                <a:solidFill>
                  <a:srgbClr val="002060"/>
                </a:solidFill>
              </a:rPr>
              <a:t>, keď pravidelne vídaval jednoduchého roľníka, ako každý deň, keď šiel na roľu, vošiel do kostola a dlho stál pred krížom. Ján </a:t>
            </a:r>
            <a:r>
              <a:rPr lang="sk-SK" sz="1400" dirty="0" err="1">
                <a:solidFill>
                  <a:srgbClr val="002060"/>
                </a:solidFill>
              </a:rPr>
              <a:t>Vianney</a:t>
            </a:r>
            <a:r>
              <a:rPr lang="sk-SK" sz="1400" dirty="0">
                <a:solidFill>
                  <a:srgbClr val="002060"/>
                </a:solidFill>
              </a:rPr>
              <a:t> sa ho raz spýtal: „Čo hovoríte Ježišovi, keď pred ním stojíte?“ „Nič,“ odpovedal mu sedliak, „len hľadím na neho a on na mňa.“ Tzv. „ničnerobenie v kontemplácii“ je druh modlitby, ktorá veľmi účinne premieňa naše srdce. Vyprázdňuje ho od zbytočností a napĺňa ho tým, čo kontemplujeme. Posaď sa dnes večer a len si uvedomuj, že Boh na teba so zaľúbením hľadí a preniká ťa svojou láskou. Aj ty sa pokús o rovnaký pohľad lásky na Boha!</a:t>
            </a:r>
            <a:endParaRPr lang="sk-SK" sz="1400" dirty="0">
              <a:solidFill>
                <a:srgbClr val="002060"/>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616624"/>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Zobďaleč sa pozerali aj ženy. Medzi nimi Mária Magdaléna, Mária, matka Jakuba Mladšieho  a </a:t>
            </a:r>
            <a:r>
              <a:rPr lang="sk-SK" sz="1300" i="1" dirty="0" err="1" smtClean="0">
                <a:solidFill>
                  <a:srgbClr val="8A4500"/>
                </a:solidFill>
                <a:latin typeface="Franklin Gothic Medium Cond" panose="020B0606030402020204" pitchFamily="34" charset="0"/>
              </a:rPr>
              <a:t>Jozesa</a:t>
            </a:r>
            <a:r>
              <a:rPr lang="sk-SK" sz="1300" i="1" dirty="0" smtClean="0">
                <a:solidFill>
                  <a:srgbClr val="8A4500"/>
                </a:solidFill>
                <a:latin typeface="Franklin Gothic Medium Cond" panose="020B0606030402020204" pitchFamily="34" charset="0"/>
              </a:rPr>
              <a:t>, i </a:t>
            </a:r>
            <a:r>
              <a:rPr lang="sk-SK" sz="1300" i="1" dirty="0" err="1" smtClean="0">
                <a:solidFill>
                  <a:srgbClr val="8A4500"/>
                </a:solidFill>
                <a:latin typeface="Franklin Gothic Medium Cond" panose="020B0606030402020204" pitchFamily="34" charset="0"/>
              </a:rPr>
              <a:t>Salome</a:t>
            </a:r>
            <a:r>
              <a:rPr lang="sk-SK" sz="1300" i="1" dirty="0" smtClean="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15,40</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692497"/>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Kristus, Kráľ Izraela! Nech teraz zostúpi z kríža, aby sme videli a uverili. Ešte aj tí ho hanobili, čo boli s ním ukrižovaní.“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15,32</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3081</TotalTime>
  <Words>648</Words>
  <Application>Microsoft Office PowerPoint</Application>
  <PresentationFormat>Prezentácia na obrazovke (4:3)</PresentationFormat>
  <Paragraphs>367</Paragraphs>
  <Slides>12</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12</vt:i4>
      </vt:variant>
    </vt:vector>
  </HeadingPairs>
  <TitlesOfParts>
    <vt:vector size="20"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203</cp:revision>
  <dcterms:created xsi:type="dcterms:W3CDTF">2017-11-24T08:58:06Z</dcterms:created>
  <dcterms:modified xsi:type="dcterms:W3CDTF">2018-04-13T07:56:19Z</dcterms:modified>
</cp:coreProperties>
</file>