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78" r:id="rId7"/>
    <p:sldId id="267" r:id="rId8"/>
    <p:sldId id="279" r:id="rId9"/>
    <p:sldId id="283" r:id="rId10"/>
    <p:sldId id="284" r:id="rId11"/>
    <p:sldId id="271" r:id="rId12"/>
    <p:sldId id="282" r:id="rId13"/>
    <p:sldId id="285" r:id="rId14"/>
    <p:sldId id="272" r:id="rId15"/>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8A4500"/>
    <a:srgbClr val="F3540D"/>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92" d="100"/>
          <a:sy n="92" d="100"/>
        </p:scale>
        <p:origin x="8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22. 3. 2018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22. 3. 2018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22. 3. 2018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22. 3. 2018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48" y="-41564"/>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610591" y="1248390"/>
            <a:ext cx="6213659" cy="584775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100" b="1" dirty="0">
                <a:solidFill>
                  <a:srgbClr val="663300"/>
                </a:solidFill>
              </a:rPr>
              <a:t> </a:t>
            </a:r>
            <a:endParaRPr lang="sk-SK" sz="1100" dirty="0">
              <a:solidFill>
                <a:srgbClr val="663300"/>
              </a:solidFill>
            </a:endParaRPr>
          </a:p>
          <a:p>
            <a:r>
              <a:rPr lang="sk-SK" sz="1400" b="1" dirty="0">
                <a:solidFill>
                  <a:srgbClr val="8A4500"/>
                </a:solidFill>
              </a:rPr>
              <a:t>Veľkňazi a </a:t>
            </a:r>
            <a:r>
              <a:rPr lang="sk-SK" sz="1400" b="1" dirty="0" err="1">
                <a:solidFill>
                  <a:srgbClr val="8A4500"/>
                </a:solidFill>
              </a:rPr>
              <a:t>zákonníci</a:t>
            </a:r>
            <a:r>
              <a:rPr lang="sk-SK" sz="1400" b="1" dirty="0">
                <a:solidFill>
                  <a:srgbClr val="8A4500"/>
                </a:solidFill>
              </a:rPr>
              <a:t> nechceli Ježiša chytiť a zabiť v</a:t>
            </a:r>
          </a:p>
          <a:p>
            <a:r>
              <a:rPr lang="sk-SK" sz="1400" dirty="0">
                <a:solidFill>
                  <a:srgbClr val="8A4500"/>
                </a:solidFill>
              </a:rPr>
              <a:t>A/ piatok</a:t>
            </a:r>
          </a:p>
          <a:p>
            <a:r>
              <a:rPr lang="sk-SK" sz="1400" dirty="0">
                <a:solidFill>
                  <a:srgbClr val="8A4500"/>
                </a:solidFill>
              </a:rPr>
              <a:t>B/ sviatok</a:t>
            </a:r>
          </a:p>
          <a:p>
            <a:r>
              <a:rPr lang="sk-SK" sz="1400" dirty="0">
                <a:solidFill>
                  <a:srgbClr val="8A4500"/>
                </a:solidFill>
              </a:rPr>
              <a:t>C/ nedeľu</a:t>
            </a:r>
          </a:p>
          <a:p>
            <a:r>
              <a:rPr lang="sk-SK" sz="1400" dirty="0">
                <a:solidFill>
                  <a:srgbClr val="8A4500"/>
                </a:solidFill>
              </a:rPr>
              <a:t> </a:t>
            </a:r>
          </a:p>
          <a:p>
            <a:r>
              <a:rPr lang="sk-SK" sz="1400" b="1" dirty="0">
                <a:solidFill>
                  <a:srgbClr val="8A4500"/>
                </a:solidFill>
              </a:rPr>
              <a:t>Kto bol majiteľ domu v </a:t>
            </a:r>
            <a:r>
              <a:rPr lang="sk-SK" sz="1400" b="1" dirty="0" err="1">
                <a:solidFill>
                  <a:srgbClr val="8A4500"/>
                </a:solidFill>
              </a:rPr>
              <a:t>Betánii</a:t>
            </a:r>
            <a:r>
              <a:rPr lang="sk-SK" sz="1400" b="1" dirty="0">
                <a:solidFill>
                  <a:srgbClr val="8A4500"/>
                </a:solidFill>
              </a:rPr>
              <a:t>, keď za Ježišom prišla žena s alabastrovou nádobou </a:t>
            </a:r>
            <a:r>
              <a:rPr lang="sk-SK" sz="1400" b="1" dirty="0" err="1">
                <a:solidFill>
                  <a:srgbClr val="8A4500"/>
                </a:solidFill>
              </a:rPr>
              <a:t>nardového</a:t>
            </a:r>
            <a:r>
              <a:rPr lang="sk-SK" sz="1400" b="1" dirty="0">
                <a:solidFill>
                  <a:srgbClr val="8A4500"/>
                </a:solidFill>
              </a:rPr>
              <a:t> oleja?</a:t>
            </a:r>
          </a:p>
          <a:p>
            <a:r>
              <a:rPr lang="sk-SK" sz="1400" dirty="0">
                <a:solidFill>
                  <a:srgbClr val="8A4500"/>
                </a:solidFill>
              </a:rPr>
              <a:t>A/ Lazár</a:t>
            </a:r>
          </a:p>
          <a:p>
            <a:r>
              <a:rPr lang="sk-SK" sz="1400" dirty="0">
                <a:solidFill>
                  <a:srgbClr val="8A4500"/>
                </a:solidFill>
              </a:rPr>
              <a:t>B/ Mária a Marta</a:t>
            </a:r>
          </a:p>
          <a:p>
            <a:r>
              <a:rPr lang="sk-SK" sz="1400" dirty="0">
                <a:solidFill>
                  <a:srgbClr val="8A4500"/>
                </a:solidFill>
              </a:rPr>
              <a:t>C/ Šimon Malomocný</a:t>
            </a:r>
          </a:p>
          <a:p>
            <a:r>
              <a:rPr lang="sk-SK" sz="1400" b="1" dirty="0">
                <a:solidFill>
                  <a:srgbClr val="8A4500"/>
                </a:solidFill>
              </a:rPr>
              <a:t> </a:t>
            </a:r>
            <a:endParaRPr lang="sk-SK" sz="1400" dirty="0">
              <a:solidFill>
                <a:srgbClr val="8A4500"/>
              </a:solidFill>
            </a:endParaRPr>
          </a:p>
          <a:p>
            <a:r>
              <a:rPr lang="sk-SK" sz="1400" b="1" dirty="0">
                <a:solidFill>
                  <a:srgbClr val="8A4500"/>
                </a:solidFill>
              </a:rPr>
              <a:t>Akú hodnotu mal pravý </a:t>
            </a:r>
            <a:r>
              <a:rPr lang="sk-SK" sz="1400" b="1" dirty="0" err="1">
                <a:solidFill>
                  <a:srgbClr val="8A4500"/>
                </a:solidFill>
              </a:rPr>
              <a:t>nardový</a:t>
            </a:r>
            <a:r>
              <a:rPr lang="sk-SK" sz="1400" b="1" dirty="0">
                <a:solidFill>
                  <a:srgbClr val="8A4500"/>
                </a:solidFill>
              </a:rPr>
              <a:t> olej, ktorý žena vyliala Ježišovi na hlavu?</a:t>
            </a:r>
          </a:p>
          <a:p>
            <a:r>
              <a:rPr lang="sk-SK" sz="1400" dirty="0">
                <a:solidFill>
                  <a:srgbClr val="8A4500"/>
                </a:solidFill>
              </a:rPr>
              <a:t>A/ 30 denárov</a:t>
            </a:r>
          </a:p>
          <a:p>
            <a:r>
              <a:rPr lang="sk-SK" sz="1400" dirty="0">
                <a:solidFill>
                  <a:srgbClr val="8A4500"/>
                </a:solidFill>
              </a:rPr>
              <a:t>B/ 300 denárov</a:t>
            </a:r>
          </a:p>
          <a:p>
            <a:r>
              <a:rPr lang="sk-SK" sz="1400" dirty="0">
                <a:solidFill>
                  <a:srgbClr val="8A4500"/>
                </a:solidFill>
              </a:rPr>
              <a:t>C/ viac ako 300 denárov</a:t>
            </a:r>
          </a:p>
          <a:p>
            <a:r>
              <a:rPr lang="sk-SK" sz="1400" b="1" dirty="0">
                <a:solidFill>
                  <a:srgbClr val="8A4500"/>
                </a:solidFill>
              </a:rPr>
              <a:t> </a:t>
            </a:r>
            <a:endParaRPr lang="sk-SK" sz="1400" dirty="0">
              <a:solidFill>
                <a:srgbClr val="8A4500"/>
              </a:solidFill>
            </a:endParaRPr>
          </a:p>
          <a:p>
            <a:r>
              <a:rPr lang="sk-SK" sz="1400" b="1" dirty="0">
                <a:solidFill>
                  <a:srgbClr val="8A4500"/>
                </a:solidFill>
              </a:rPr>
              <a:t>Akú odmenu sľúbili veľkňazi Judášovi </a:t>
            </a:r>
            <a:r>
              <a:rPr lang="sk-SK" sz="1400" b="1" dirty="0" err="1">
                <a:solidFill>
                  <a:srgbClr val="8A4500"/>
                </a:solidFill>
              </a:rPr>
              <a:t>Iškariotskému</a:t>
            </a:r>
            <a:r>
              <a:rPr lang="sk-SK" sz="1400" b="1" dirty="0">
                <a:solidFill>
                  <a:srgbClr val="8A4500"/>
                </a:solidFill>
              </a:rPr>
              <a:t> za zradu Ježiša podľa </a:t>
            </a:r>
            <a:r>
              <a:rPr lang="sk-SK" sz="1400" b="1" dirty="0" err="1">
                <a:solidFill>
                  <a:srgbClr val="8A4500"/>
                </a:solidFill>
              </a:rPr>
              <a:t>Mk</a:t>
            </a:r>
            <a:r>
              <a:rPr lang="sk-SK" sz="1400" b="1" dirty="0">
                <a:solidFill>
                  <a:srgbClr val="8A4500"/>
                </a:solidFill>
              </a:rPr>
              <a:t> 14?</a:t>
            </a:r>
          </a:p>
          <a:p>
            <a:r>
              <a:rPr lang="sk-SK" sz="1400" dirty="0">
                <a:solidFill>
                  <a:srgbClr val="8A4500"/>
                </a:solidFill>
              </a:rPr>
              <a:t>A/ 30 strieborných</a:t>
            </a:r>
          </a:p>
          <a:p>
            <a:r>
              <a:rPr lang="sk-SK" sz="1400" dirty="0">
                <a:solidFill>
                  <a:srgbClr val="8A4500"/>
                </a:solidFill>
              </a:rPr>
              <a:t>B/ 20 strieborných</a:t>
            </a:r>
          </a:p>
          <a:p>
            <a:r>
              <a:rPr lang="sk-SK" sz="1400" dirty="0">
                <a:solidFill>
                  <a:srgbClr val="8A4500"/>
                </a:solidFill>
              </a:rPr>
              <a:t>C/ peniaze</a:t>
            </a:r>
          </a:p>
          <a:p>
            <a:endParaRPr lang="sk-SK" sz="1400" dirty="0"/>
          </a:p>
          <a:p>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235"/>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524991" y="1958680"/>
            <a:ext cx="5743418" cy="2462213"/>
          </a:xfrm>
          <a:prstGeom prst="rect">
            <a:avLst/>
          </a:prstGeom>
        </p:spPr>
        <p:txBody>
          <a:bodyPr wrap="square">
            <a:spAutoFit/>
          </a:bodyPr>
          <a:lstStyle/>
          <a:p>
            <a:pPr lvl="0" algn="just"/>
            <a:r>
              <a:rPr lang="sk-SK" sz="1400" dirty="0" smtClean="0">
                <a:solidFill>
                  <a:srgbClr val="002060"/>
                </a:solidFill>
              </a:rPr>
              <a:t>Peter </a:t>
            </a:r>
            <a:r>
              <a:rPr lang="sk-SK" sz="1400" dirty="0">
                <a:solidFill>
                  <a:srgbClr val="002060"/>
                </a:solidFill>
              </a:rPr>
              <a:t>neklamal, keď hovoril, že nepozná toho človeka. On poznal iného Ježiša – toho, za ktorým šli zástupy, ktorý preukazoval svoju moc nad prírodou, uzdravoval chorých, kriesil mŕtvych. Toho človeka, ktorý bol zdrvený utrpením a prijal ľudskú </a:t>
            </a:r>
            <a:r>
              <a:rPr lang="sk-SK" sz="1400" dirty="0" smtClean="0">
                <a:solidFill>
                  <a:srgbClr val="002060"/>
                </a:solidFill>
              </a:rPr>
              <a:t>slabosť </a:t>
            </a:r>
            <a:r>
              <a:rPr lang="sk-SK" sz="1400" dirty="0">
                <a:solidFill>
                  <a:srgbClr val="002060"/>
                </a:solidFill>
              </a:rPr>
              <a:t>odmietal spoznať už od počiatku (por. </a:t>
            </a:r>
            <a:r>
              <a:rPr lang="sk-SK" sz="1400" dirty="0" err="1">
                <a:solidFill>
                  <a:srgbClr val="002060"/>
                </a:solidFill>
              </a:rPr>
              <a:t>Mk</a:t>
            </a:r>
            <a:r>
              <a:rPr lang="sk-SK" sz="1400" dirty="0">
                <a:solidFill>
                  <a:srgbClr val="002060"/>
                </a:solidFill>
              </a:rPr>
              <a:t> 8,32-33). </a:t>
            </a:r>
            <a:r>
              <a:rPr lang="sk-SK" sz="1400" dirty="0" smtClean="0">
                <a:solidFill>
                  <a:srgbClr val="002060"/>
                </a:solidFill>
              </a:rPr>
              <a:t>Patriť k tým, </a:t>
            </a:r>
            <a:r>
              <a:rPr lang="sk-SK" sz="1400" dirty="0">
                <a:solidFill>
                  <a:srgbClr val="002060"/>
                </a:solidFill>
              </a:rPr>
              <a:t>ktorí sú s Ježišom, neznamená prijímať nejakú ideológiu, ale spoznávať jeho zahalenú tvár. Podľa Ježišových slov (por. </a:t>
            </a:r>
            <a:r>
              <a:rPr lang="sk-SK" sz="1400" dirty="0" err="1">
                <a:solidFill>
                  <a:srgbClr val="002060"/>
                </a:solidFill>
              </a:rPr>
              <a:t>Mt</a:t>
            </a:r>
            <a:r>
              <a:rPr lang="sk-SK" sz="1400" dirty="0">
                <a:solidFill>
                  <a:srgbClr val="002060"/>
                </a:solidFill>
              </a:rPr>
              <a:t> 25,31-6) ho máme spoznať vo všetkých núdznych. Ale my, keď vidíme človeka v núdzi, často zbadáme len nepríjemnú tvár niekoho, kto odo mňa </a:t>
            </a:r>
            <a:r>
              <a:rPr lang="sk-SK" sz="1400" dirty="0" smtClean="0">
                <a:solidFill>
                  <a:srgbClr val="002060"/>
                </a:solidFill>
              </a:rPr>
              <a:t>zasa </a:t>
            </a:r>
            <a:r>
              <a:rPr lang="sk-SK" sz="1400" dirty="0">
                <a:solidFill>
                  <a:srgbClr val="002060"/>
                </a:solidFill>
              </a:rPr>
              <a:t>čosi chce. Kresťania by mali byť </a:t>
            </a:r>
            <a:r>
              <a:rPr lang="sk-SK" sz="1400" dirty="0" smtClean="0">
                <a:solidFill>
                  <a:srgbClr val="002060"/>
                </a:solidFill>
              </a:rPr>
              <a:t>experti </a:t>
            </a:r>
            <a:r>
              <a:rPr lang="sk-SK" sz="1400" dirty="0">
                <a:solidFill>
                  <a:srgbClr val="002060"/>
                </a:solidFill>
              </a:rPr>
              <a:t>v spoznávaní Božej prítomnosti. Aj v nepríjemnom človeku je </a:t>
            </a:r>
            <a:r>
              <a:rPr lang="sk-SK" sz="1400" dirty="0" smtClean="0">
                <a:solidFill>
                  <a:srgbClr val="002060"/>
                </a:solidFill>
              </a:rPr>
              <a:t>Ježiš </a:t>
            </a:r>
            <a:r>
              <a:rPr lang="sk-SK" sz="1400" dirty="0">
                <a:solidFill>
                  <a:srgbClr val="002060"/>
                </a:solidFill>
              </a:rPr>
              <a:t>a pýta sa nás: Spoznávaš ma? Prijmeš ma aj v tejto podobe?</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4" name="BlokTextu 13"/>
          <p:cNvSpPr txBox="1"/>
          <p:nvPr/>
        </p:nvSpPr>
        <p:spPr>
          <a:xfrm>
            <a:off x="871007" y="2256120"/>
            <a:ext cx="1653984" cy="1169551"/>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On sa však začal  zaklínať a prisahať: „Nepoznám toho človeka, o ktorom hovoríte. </a:t>
            </a:r>
            <a:r>
              <a:rPr lang="sk-SK" sz="1400" i="1" dirty="0" err="1" smtClean="0">
                <a:solidFill>
                  <a:srgbClr val="8A4500"/>
                </a:solidFill>
                <a:latin typeface="Franklin Gothic Medium Cond" panose="020B0606030402020204" pitchFamily="34" charset="0"/>
              </a:rPr>
              <a:t>M</a:t>
            </a:r>
            <a:r>
              <a:rPr lang="sk-SK" sz="1200" i="1" dirty="0" err="1" smtClean="0">
                <a:solidFill>
                  <a:srgbClr val="8A4500"/>
                </a:solidFill>
                <a:latin typeface="Franklin Gothic Medium Cond" panose="020B0606030402020204" pitchFamily="34" charset="0"/>
              </a:rPr>
              <a:t>k</a:t>
            </a:r>
            <a:r>
              <a:rPr lang="sk-SK" sz="1200" i="1" dirty="0" smtClean="0">
                <a:solidFill>
                  <a:srgbClr val="8A4500"/>
                </a:solidFill>
                <a:latin typeface="Franklin Gothic Medium Cond" panose="020B0606030402020204" pitchFamily="34" charset="0"/>
              </a:rPr>
              <a:t>  14,71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4288897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893647"/>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Hieronym </a:t>
            </a:r>
            <a:r>
              <a:rPr lang="sk-SK" sz="1200" dirty="0" smtClean="0">
                <a:solidFill>
                  <a:srgbClr val="F3540D"/>
                </a:solidFill>
                <a:latin typeface="Bernard MT Condensed" panose="02050806060905020404" pitchFamily="18" charset="0"/>
              </a:rPr>
              <a:t>- </a:t>
            </a:r>
            <a:r>
              <a:rPr lang="sk-SK" sz="1200" dirty="0">
                <a:solidFill>
                  <a:srgbClr val="002060"/>
                </a:solidFill>
              </a:rPr>
              <a:t>Farizeji a </a:t>
            </a:r>
            <a:r>
              <a:rPr lang="sk-SK" sz="1200" dirty="0" err="1">
                <a:solidFill>
                  <a:srgbClr val="002060"/>
                </a:solidFill>
              </a:rPr>
              <a:t>zákonníci</a:t>
            </a:r>
            <a:r>
              <a:rPr lang="sk-SK" sz="1200" dirty="0">
                <a:solidFill>
                  <a:srgbClr val="002060"/>
                </a:solidFill>
              </a:rPr>
              <a:t> sú v chráme a nemajú voňavku. Táto žena sa nachádza mimo chrámu a prináša nádobu s </a:t>
            </a:r>
            <a:r>
              <a:rPr lang="sk-SK" sz="1200" dirty="0" err="1">
                <a:solidFill>
                  <a:srgbClr val="002060"/>
                </a:solidFill>
              </a:rPr>
              <a:t>nardom</a:t>
            </a:r>
            <a:r>
              <a:rPr lang="sk-SK" sz="1200" dirty="0">
                <a:solidFill>
                  <a:srgbClr val="002060"/>
                </a:solidFill>
              </a:rPr>
              <a:t>. Veriaci, ktorí sú povolaní, sú ako vôňa </a:t>
            </a:r>
            <a:r>
              <a:rPr lang="sk-SK" sz="1200" dirty="0" err="1">
                <a:solidFill>
                  <a:srgbClr val="002060"/>
                </a:solidFill>
              </a:rPr>
              <a:t>nardu</a:t>
            </a:r>
            <a:r>
              <a:rPr lang="sk-SK" sz="1200" dirty="0">
                <a:solidFill>
                  <a:srgbClr val="002060"/>
                </a:solidFill>
              </a:rPr>
              <a:t>. Cirkev zhromaždená zo všetkých </a:t>
            </a:r>
            <a:r>
              <a:rPr lang="sk-SK" sz="1200" dirty="0" smtClean="0">
                <a:solidFill>
                  <a:srgbClr val="002060"/>
                </a:solidFill>
              </a:rPr>
              <a:t>národov, </a:t>
            </a:r>
            <a:r>
              <a:rPr lang="sk-SK" sz="1200" dirty="0">
                <a:solidFill>
                  <a:srgbClr val="002060"/>
                </a:solidFill>
              </a:rPr>
              <a:t>ponúka Spasiteľovi svoje dary, teda vieru veriacich. Rozbíja alabastrovú nádobu, aby všetci prijali jej vôňu. Rozbije sa nádoba, ktorá bola predtým v Judei prísne uzavretá. Ak sa nádoba nerozbije, nemôžeme byť pomazaní. Kým bola voňavka uzavretá, Boha poznali len v Izraeli a mladé duše nenasledovali Pána. Odkedy sa vôňa šíri po celej zemi, všetci nasledujú Pána</a:t>
            </a:r>
            <a:r>
              <a:rPr lang="sk-SK" sz="1200" dirty="0" smtClean="0">
                <a:solidFill>
                  <a:srgbClr val="002060"/>
                </a:solidFill>
              </a:rPr>
              <a:t>.</a:t>
            </a:r>
          </a:p>
          <a:p>
            <a:pPr lvl="0"/>
            <a:endParaRPr lang="sk-SK" sz="1200" dirty="0"/>
          </a:p>
          <a:p>
            <a:pPr lvl="0" algn="just"/>
            <a:r>
              <a:rPr lang="sk-SK" sz="1200" dirty="0" err="1" smtClean="0">
                <a:solidFill>
                  <a:srgbClr val="F3540D"/>
                </a:solidFill>
                <a:latin typeface="Bernard MT Condensed" panose="02050806060905020404" pitchFamily="18" charset="0"/>
              </a:rPr>
              <a:t>Béda</a:t>
            </a:r>
            <a:r>
              <a:rPr lang="sk-SK" sz="1200" dirty="0" smtClean="0">
                <a:solidFill>
                  <a:srgbClr val="F3540D"/>
                </a:solidFill>
                <a:latin typeface="Bernard MT Condensed" panose="02050806060905020404" pitchFamily="18" charset="0"/>
              </a:rPr>
              <a:t> ctihodný </a:t>
            </a:r>
            <a:r>
              <a:rPr lang="sk-SK" sz="1200" dirty="0" smtClean="0">
                <a:solidFill>
                  <a:srgbClr val="F3540D"/>
                </a:solidFill>
                <a:latin typeface="Bernard MT Condensed" panose="02050806060905020404" pitchFamily="18" charset="0"/>
              </a:rPr>
              <a:t>- </a:t>
            </a:r>
            <a:r>
              <a:rPr lang="sk-SK" sz="1200" dirty="0">
                <a:solidFill>
                  <a:srgbClr val="002060"/>
                </a:solidFill>
              </a:rPr>
              <a:t>Mnohí sa dnes pohoršujú nad zločinom Judáša, lebo za peniaze predal Pána a Majstra. Práve tí však konajú podobne. Veď keď vyslovujú za odmenu falošné svedectvo proti niekomu, je jasné, že popierajú pravdu za peniaze. Predávajú teda za peniaze Boha. Ježiš sám povedal: </a:t>
            </a:r>
            <a:r>
              <a:rPr lang="sk-SK" sz="1200" i="1" dirty="0">
                <a:solidFill>
                  <a:srgbClr val="002060"/>
                </a:solidFill>
              </a:rPr>
              <a:t>„Ja som pravda“</a:t>
            </a:r>
            <a:r>
              <a:rPr lang="sk-SK" sz="1200" dirty="0">
                <a:solidFill>
                  <a:srgbClr val="002060"/>
                </a:solidFill>
              </a:rPr>
              <a:t> (</a:t>
            </a:r>
            <a:r>
              <a:rPr lang="sk-SK" sz="1200" dirty="0" err="1">
                <a:solidFill>
                  <a:srgbClr val="002060"/>
                </a:solidFill>
              </a:rPr>
              <a:t>Jn</a:t>
            </a:r>
            <a:r>
              <a:rPr lang="sk-SK" sz="1200" dirty="0">
                <a:solidFill>
                  <a:srgbClr val="002060"/>
                </a:solidFill>
              </a:rPr>
              <a:t> 16,6). Ďalší poškvrňujú jednotu bratov morom zvád a sporov, čím zrádzajú Pána, lebo </a:t>
            </a:r>
            <a:r>
              <a:rPr lang="sk-SK" sz="1200" i="1" dirty="0">
                <a:solidFill>
                  <a:srgbClr val="002060"/>
                </a:solidFill>
              </a:rPr>
              <a:t>„Boh je láska“</a:t>
            </a:r>
            <a:r>
              <a:rPr lang="sk-SK" sz="1200" dirty="0">
                <a:solidFill>
                  <a:srgbClr val="002060"/>
                </a:solidFill>
              </a:rPr>
              <a:t> (1Jn 4,16). Tí, ktorí nerešpektujú ani pravdu, ani lásku, zrádzajú Boha, ak ako Judáš hľadajú vhodnú príležitosť, aby bez rešpektu k spravodlivosti zamenili pravdu za lož a cnosť za zločin. </a:t>
            </a:r>
            <a:endParaRPr lang="sk-SK" sz="1200" dirty="0" smtClean="0">
              <a:solidFill>
                <a:srgbClr val="002060"/>
              </a:solidFill>
            </a:endParaRPr>
          </a:p>
          <a:p>
            <a:pPr lvl="0" algn="just"/>
            <a:endParaRPr lang="sk-SK" sz="1200" dirty="0">
              <a:solidFill>
                <a:srgbClr val="002060"/>
              </a:solidFill>
              <a:latin typeface="Bernard MT Condensed" panose="02050806060905020404" pitchFamily="18" charset="0"/>
            </a:endParaRPr>
          </a:p>
          <a:p>
            <a:pPr lvl="0" algn="just"/>
            <a:r>
              <a:rPr lang="sk-SK" sz="1200" dirty="0" err="1" smtClean="0">
                <a:solidFill>
                  <a:srgbClr val="F3540D"/>
                </a:solidFill>
                <a:latin typeface="Bernard MT Condensed" panose="02050806060905020404" pitchFamily="18" charset="0"/>
              </a:rPr>
              <a:t>Origenes</a:t>
            </a:r>
            <a:r>
              <a:rPr lang="sk-SK" sz="1200" dirty="0" smtClean="0">
                <a:solidFill>
                  <a:srgbClr val="F3540D"/>
                </a:solidFill>
                <a:latin typeface="Bernard MT Condensed" panose="02050806060905020404" pitchFamily="18" charset="0"/>
              </a:rPr>
              <a:t> </a:t>
            </a:r>
            <a:r>
              <a:rPr lang="sk-SK" sz="1200" dirty="0" smtClean="0">
                <a:solidFill>
                  <a:srgbClr val="F3540D"/>
                </a:solidFill>
                <a:latin typeface="Bernard MT Condensed" panose="02050806060905020404" pitchFamily="18" charset="0"/>
              </a:rPr>
              <a:t>- </a:t>
            </a:r>
            <a:r>
              <a:rPr lang="sk-SK" sz="1200" dirty="0">
                <a:solidFill>
                  <a:srgbClr val="002060"/>
                </a:solidFill>
              </a:rPr>
              <a:t>Judáš sa slobodne rozhodol zradiť Krista. Boh neoklamal sám seba, keď dal život Judášovi, lebo ten bude súdený podľa zla, ktoré vykonal slobodne. Zloba Judáša sa ukazuje v tom, že najprv ochutnal soľ a chlieb pri stole s Ježišom, a potom ho zradil. Slovo </a:t>
            </a:r>
            <a:r>
              <a:rPr lang="sk-SK" sz="1200" i="1" dirty="0">
                <a:solidFill>
                  <a:srgbClr val="002060"/>
                </a:solidFill>
              </a:rPr>
              <a:t>beda</a:t>
            </a:r>
            <a:r>
              <a:rPr lang="sk-SK" sz="1200" dirty="0">
                <a:solidFill>
                  <a:srgbClr val="002060"/>
                </a:solidFill>
              </a:rPr>
              <a:t>, ktoré Ježiš vyslovuje, sa nehovorí len Judášovi, ale všetkým, ktorí zradia Krista a stanú sa sluhami diabla. Každý učeník sa pýtal sám seba, akým spôsobom mohol zradiť Pána. </a:t>
            </a:r>
            <a:endParaRPr lang="sk-SK" sz="1200" dirty="0" smtClean="0">
              <a:solidFill>
                <a:srgbClr val="002060"/>
              </a:solidFill>
            </a:endParaRPr>
          </a:p>
          <a:p>
            <a:pPr lvl="0" algn="just"/>
            <a:endParaRPr lang="sk-SK" sz="1200" dirty="0">
              <a:solidFill>
                <a:srgbClr val="002060"/>
              </a:solidFill>
            </a:endParaRPr>
          </a:p>
          <a:p>
            <a:pPr lvl="0" algn="just"/>
            <a:r>
              <a:rPr lang="sk-SK" sz="1200" dirty="0" smtClean="0"/>
              <a:t> </a:t>
            </a:r>
            <a:r>
              <a:rPr lang="sk-SK" sz="1200" dirty="0" err="1" smtClean="0">
                <a:solidFill>
                  <a:srgbClr val="F3540D"/>
                </a:solidFill>
                <a:latin typeface="Bernard MT Condensed" panose="02050806060905020404" pitchFamily="18" charset="0"/>
              </a:rPr>
              <a:t>Hilár</a:t>
            </a:r>
            <a:r>
              <a:rPr lang="sk-SK" sz="1200" dirty="0" smtClean="0">
                <a:solidFill>
                  <a:srgbClr val="F3540D"/>
                </a:solidFill>
                <a:latin typeface="Bernard MT Condensed" panose="02050806060905020404" pitchFamily="18" charset="0"/>
              </a:rPr>
              <a:t> - </a:t>
            </a:r>
            <a:r>
              <a:rPr lang="sk-SK" sz="1200" dirty="0">
                <a:solidFill>
                  <a:srgbClr val="002060"/>
                </a:solidFill>
              </a:rPr>
              <a:t>Pán sa ako človek musel podriadiť strachu a dokázať, že viera nemôže existovať bez toho, aby prekonala ťažké skúšky. Kalich utrpenia je skúškou, ktorú všetci ľudia musia podstúpiť podľa Božieho plánu</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225689"/>
            <a:ext cx="6484686" cy="5632311"/>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Gregor </a:t>
            </a:r>
            <a:r>
              <a:rPr lang="sk-SK" sz="1200" dirty="0" err="1" smtClean="0">
                <a:solidFill>
                  <a:srgbClr val="F3540D"/>
                </a:solidFill>
                <a:latin typeface="Bernard MT Condensed" panose="02050806060905020404" pitchFamily="18" charset="0"/>
              </a:rPr>
              <a:t>Velký</a:t>
            </a:r>
            <a:r>
              <a:rPr lang="sk-SK" sz="1200" dirty="0" smtClean="0">
                <a:solidFill>
                  <a:srgbClr val="F3540D"/>
                </a:solidFill>
                <a:latin typeface="Bernard MT Condensed" panose="02050806060905020404" pitchFamily="18" charset="0"/>
              </a:rPr>
              <a:t> </a:t>
            </a:r>
            <a:r>
              <a:rPr lang="sk-SK" sz="1200" dirty="0">
                <a:solidFill>
                  <a:srgbClr val="002060"/>
                </a:solidFill>
                <a:latin typeface="Bernard MT Condensed" panose="02050806060905020404" pitchFamily="18" charset="0"/>
              </a:rPr>
              <a:t>- </a:t>
            </a:r>
            <a:r>
              <a:rPr lang="sk-SK" sz="1200" dirty="0">
                <a:solidFill>
                  <a:srgbClr val="002060"/>
                </a:solidFill>
              </a:rPr>
              <a:t>Ježiš tesne pred umučením vzdával vďaky nad kalichom. Vzdáva vďaky ten, ktorý berie na seba ťažobu nespravodlivosti druhých. A ten, ktorý si nezaslúžil vôbec trpieť, pokorne v utrpení požehnával, aby ukázal, ako sa má správať človek, ktorý netrpí z vlastnej viny. Veď vo chvíli splnenia všetkej spravodlivosti berie vinu druhých a vzdáva vďaky Otcovi, aby ukázal, ako sa máme podriadiť ceste </a:t>
            </a:r>
            <a:r>
              <a:rPr lang="sk-SK" sz="1200" dirty="0" smtClean="0">
                <a:solidFill>
                  <a:srgbClr val="002060"/>
                </a:solidFill>
              </a:rPr>
              <a:t>obrátenia.</a:t>
            </a:r>
          </a:p>
          <a:p>
            <a:pPr lvl="0" algn="just"/>
            <a:endParaRPr lang="sk-SK" sz="900" dirty="0">
              <a:solidFill>
                <a:srgbClr val="002060"/>
              </a:solidFill>
            </a:endParaRPr>
          </a:p>
          <a:p>
            <a:pPr lvl="0" algn="just"/>
            <a:r>
              <a:rPr lang="sk-SK" sz="1200" dirty="0" smtClean="0">
                <a:solidFill>
                  <a:srgbClr val="F3540D"/>
                </a:solidFill>
                <a:latin typeface="Bernard MT Condensed" panose="02050806060905020404" pitchFamily="18" charset="0"/>
              </a:rPr>
              <a:t>Augustín - </a:t>
            </a:r>
            <a:r>
              <a:rPr lang="sk-SK" sz="1200" dirty="0" smtClean="0">
                <a:solidFill>
                  <a:srgbClr val="002060"/>
                </a:solidFill>
              </a:rPr>
              <a:t>Dobrý </a:t>
            </a:r>
            <a:r>
              <a:rPr lang="sk-SK" sz="1200" dirty="0">
                <a:solidFill>
                  <a:srgbClr val="002060"/>
                </a:solidFill>
              </a:rPr>
              <a:t>a skutočný Spasiteľ a Učiteľ, keď súhlasil s Otcovou vôľou, ukazoval zľutovanie nad ľuďmi a nad ich slabosťou a na sebe samom ukazoval mučeníkom, že si nemajú zúfať v bolestiach mučenia, keby do ich sŕdc prenikla úzkosť, ovocie ľudskej krehkosti. Oni ju určite prekonajú, keď uprednostnia Božiu vôľu pred svojou. Boh sám vie, čo je v skutočnosti užitočné pre </a:t>
            </a:r>
            <a:r>
              <a:rPr lang="sk-SK" sz="1200" dirty="0" smtClean="0">
                <a:solidFill>
                  <a:srgbClr val="002060"/>
                </a:solidFill>
              </a:rPr>
              <a:t>tých</a:t>
            </a:r>
            <a:r>
              <a:rPr lang="sk-SK" sz="1200" dirty="0">
                <a:solidFill>
                  <a:srgbClr val="002060"/>
                </a:solidFill>
              </a:rPr>
              <a:t>, o ktorých sa stará</a:t>
            </a:r>
            <a:r>
              <a:rPr lang="sk-SK" sz="1200" dirty="0" smtClean="0">
                <a:solidFill>
                  <a:srgbClr val="002060"/>
                </a:solidFill>
              </a:rPr>
              <a:t>.</a:t>
            </a:r>
          </a:p>
          <a:p>
            <a:pPr lvl="0" algn="just"/>
            <a:endParaRPr lang="sk-SK" sz="900" dirty="0">
              <a:solidFill>
                <a:srgbClr val="002060"/>
              </a:solidFill>
            </a:endParaRPr>
          </a:p>
          <a:p>
            <a:pPr lvl="0" algn="just"/>
            <a:r>
              <a:rPr lang="sk-SK" sz="1200" dirty="0" err="1">
                <a:solidFill>
                  <a:srgbClr val="F3540D"/>
                </a:solidFill>
                <a:latin typeface="Bernard MT Condensed" panose="02050806060905020404" pitchFamily="18" charset="0"/>
              </a:rPr>
              <a:t>Origenes</a:t>
            </a:r>
            <a:r>
              <a:rPr lang="sk-SK" sz="1200" dirty="0">
                <a:solidFill>
                  <a:srgbClr val="F3540D"/>
                </a:solidFill>
                <a:latin typeface="Bernard MT Condensed" panose="02050806060905020404" pitchFamily="18" charset="0"/>
              </a:rPr>
              <a:t> </a:t>
            </a:r>
            <a:r>
              <a:rPr lang="sk-SK" sz="1200" dirty="0" smtClean="0">
                <a:solidFill>
                  <a:srgbClr val="F3540D"/>
                </a:solidFill>
                <a:latin typeface="Bernard MT Condensed" panose="02050806060905020404" pitchFamily="18" charset="0"/>
              </a:rPr>
              <a:t>- </a:t>
            </a:r>
            <a:r>
              <a:rPr lang="sk-SK" sz="1200" dirty="0" smtClean="0">
                <a:solidFill>
                  <a:srgbClr val="002060"/>
                </a:solidFill>
              </a:rPr>
              <a:t>Nebyť </a:t>
            </a:r>
            <a:r>
              <a:rPr lang="sk-SK" sz="1200" dirty="0">
                <a:solidFill>
                  <a:srgbClr val="002060"/>
                </a:solidFill>
              </a:rPr>
              <a:t>pokúšaný by znamenalo nikdy neskúsiť silu ľudskej slobody. Aj Kristus sa preto musel konfrontovať s pokušením. Postoj Krista nás učí, že sa nemáme modliť, aby sme boli bez pokušenia, lebo to je nemožné. On nás chce naučiť modliť sa, aby sme sa nenechali chytiť do osídel pokušenia</a:t>
            </a:r>
            <a:r>
              <a:rPr lang="sk-SK" sz="1200" dirty="0" smtClean="0">
                <a:solidFill>
                  <a:srgbClr val="002060"/>
                </a:solidFill>
              </a:rPr>
              <a:t>.</a:t>
            </a:r>
          </a:p>
          <a:p>
            <a:pPr lvl="0" algn="just"/>
            <a:endParaRPr lang="sk-SK" sz="900" dirty="0">
              <a:solidFill>
                <a:srgbClr val="002060"/>
              </a:solidFill>
            </a:endParaRPr>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smtClean="0">
                <a:solidFill>
                  <a:srgbClr val="002060"/>
                </a:solidFill>
              </a:rPr>
              <a:t>Keď </a:t>
            </a:r>
            <a:r>
              <a:rPr lang="sk-SK" sz="1200" dirty="0">
                <a:solidFill>
                  <a:srgbClr val="002060"/>
                </a:solidFill>
              </a:rPr>
              <a:t>Pán ide smerom k utrpeniu a Peter ho nasleduje z diaľky, iste predstavuje Cirkev, ktorá bude nasledovať, napodobňovať umučenie Pána, ale iným spôsobom</a:t>
            </a:r>
            <a:r>
              <a:rPr lang="sk-SK" sz="1200" dirty="0" smtClean="0">
                <a:solidFill>
                  <a:srgbClr val="002060"/>
                </a:solidFill>
              </a:rPr>
              <a:t>.</a:t>
            </a:r>
          </a:p>
          <a:p>
            <a:pPr algn="just"/>
            <a:endParaRPr lang="sk-SK" sz="900" dirty="0">
              <a:solidFill>
                <a:srgbClr val="002060"/>
              </a:solidFill>
            </a:endParaRPr>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smtClean="0">
                <a:solidFill>
                  <a:srgbClr val="002060"/>
                </a:solidFill>
              </a:rPr>
              <a:t>Veľkňaz </a:t>
            </a:r>
            <a:r>
              <a:rPr lang="sk-SK" sz="1200" dirty="0">
                <a:solidFill>
                  <a:srgbClr val="002060"/>
                </a:solidFill>
              </a:rPr>
              <a:t>si roztrhne šaty, aby ukázal, že Židia stratili slávu kňazstva a že už je prázdny </a:t>
            </a:r>
            <a:r>
              <a:rPr lang="sk-SK" sz="1200" dirty="0" err="1">
                <a:solidFill>
                  <a:srgbClr val="002060"/>
                </a:solidFill>
              </a:rPr>
              <a:t>veľkňazský</a:t>
            </a:r>
            <a:r>
              <a:rPr lang="sk-SK" sz="1200" dirty="0">
                <a:solidFill>
                  <a:srgbClr val="002060"/>
                </a:solidFill>
              </a:rPr>
              <a:t> trón. Bola to židovská tradícia, že ak niekto počul hanlivé a urážlivé slová na Božiu adresu, roztrhol si šaty. Toto roztrhnutie však skrýva niečo hlbšie. Pri umučení Pána si veľkňaz Židov roztrhol šaty, zatiaľ čo Pánovu tuniku vojaci, ktorí ho ukrižovali, nemohli rozdeliť. Toto všetko znamená, že židovské kňazstvo malo byť zničené pre zločiny kňazov a celkom zdevastované vo svojej hierarchickej organizácii, zatiaľ čo nič nemalo zlomiť kompaktnú jednotu všeobecnej Cirkvi, ktorá sa zvykne identifikovať so šatami/tunikou Spasiteľa</a:t>
            </a:r>
            <a:r>
              <a:rPr lang="sk-SK" sz="1200" dirty="0" smtClean="0">
                <a:solidFill>
                  <a:srgbClr val="002060"/>
                </a:solidFill>
              </a:rPr>
              <a:t>.</a:t>
            </a:r>
            <a:endParaRPr lang="sk-SK" sz="1200" dirty="0">
              <a:solidFill>
                <a:srgbClr val="002060"/>
              </a:solidFill>
            </a:endParaRPr>
          </a:p>
          <a:p>
            <a:pPr lvl="0" algn="just"/>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6413050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1569660"/>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algn="just"/>
            <a:endParaRPr lang="sk-SK" sz="1200" dirty="0">
              <a:solidFill>
                <a:srgbClr val="002060"/>
              </a:solidFill>
            </a:endParaRPr>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a:solidFill>
                  <a:srgbClr val="002060"/>
                </a:solidFill>
              </a:rPr>
              <a:t>Toho, ktorého fackovali Židia, teraz fackujú rúhania falošných kresťanov. Ten, ktorý bol pokrytý pľuvancami neveriacich, teraz je pohanený nezmyselnými útokmi tých, ktorí sú kresťanmi len podľa mena. Oni zakryli Kristovu tvár nie preto, aby nevidel ich zločiny, ale aby sami sebe zakryli milosť jeho poznania</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36112710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558635" y="2257674"/>
            <a:ext cx="5881255" cy="1384995"/>
          </a:xfrm>
          <a:prstGeom prst="rect">
            <a:avLst/>
          </a:prstGeom>
        </p:spPr>
        <p:txBody>
          <a:bodyPr wrap="square">
            <a:spAutoFit/>
          </a:bodyPr>
          <a:lstStyle/>
          <a:p>
            <a:pPr lvl="0"/>
            <a:r>
              <a:rPr lang="sk-SK" sz="1400" b="1" dirty="0">
                <a:solidFill>
                  <a:schemeClr val="accent5">
                    <a:lumMod val="50000"/>
                  </a:schemeClr>
                </a:solidFill>
              </a:rPr>
              <a:t>Ustanovenie Eucharistie: </a:t>
            </a:r>
            <a:r>
              <a:rPr lang="sk-SK" sz="1400" dirty="0">
                <a:solidFill>
                  <a:schemeClr val="accent5">
                    <a:lumMod val="50000"/>
                  </a:schemeClr>
                </a:solidFill>
              </a:rPr>
              <a:t>KKC 610-611790, 805, 950, 1003, 1212, 1275, </a:t>
            </a:r>
            <a:r>
              <a:rPr lang="sk-SK" sz="1400" dirty="0" smtClean="0">
                <a:solidFill>
                  <a:schemeClr val="accent5">
                    <a:lumMod val="50000"/>
                  </a:schemeClr>
                </a:solidFill>
              </a:rPr>
              <a:t>1322-</a:t>
            </a:r>
          </a:p>
          <a:p>
            <a:pPr lvl="0"/>
            <a:r>
              <a:rPr lang="sk-SK" sz="1400" dirty="0">
                <a:solidFill>
                  <a:schemeClr val="accent5">
                    <a:lumMod val="50000"/>
                  </a:schemeClr>
                </a:solidFill>
              </a:rPr>
              <a:t> </a:t>
            </a:r>
            <a:r>
              <a:rPr lang="sk-SK" sz="1400" dirty="0" smtClean="0">
                <a:solidFill>
                  <a:schemeClr val="accent5">
                    <a:lumMod val="50000"/>
                  </a:schemeClr>
                </a:solidFill>
              </a:rPr>
              <a:t>                                             1419</a:t>
            </a:r>
            <a:r>
              <a:rPr lang="sk-SK" sz="1400" dirty="0">
                <a:solidFill>
                  <a:schemeClr val="accent5">
                    <a:lumMod val="50000"/>
                  </a:schemeClr>
                </a:solidFill>
              </a:rPr>
              <a:t>, 1436, 2181-2182, 2637, 2837, </a:t>
            </a:r>
            <a:r>
              <a:rPr lang="sk-SK" sz="1400" dirty="0" smtClean="0">
                <a:solidFill>
                  <a:schemeClr val="accent5">
                    <a:lumMod val="50000"/>
                  </a:schemeClr>
                </a:solidFill>
              </a:rPr>
              <a:t>2845</a:t>
            </a:r>
          </a:p>
          <a:p>
            <a:pPr lvl="0"/>
            <a:endParaRPr lang="sk-SK" sz="1400" dirty="0">
              <a:solidFill>
                <a:schemeClr val="accent5">
                  <a:lumMod val="50000"/>
                </a:schemeClr>
              </a:solidFill>
            </a:endParaRPr>
          </a:p>
          <a:p>
            <a:pPr lvl="0"/>
            <a:r>
              <a:rPr lang="sk-SK" sz="1400" b="1" dirty="0">
                <a:solidFill>
                  <a:schemeClr val="accent5">
                    <a:lumMod val="50000"/>
                  </a:schemeClr>
                </a:solidFill>
              </a:rPr>
              <a:t>Ježiš v </a:t>
            </a:r>
            <a:r>
              <a:rPr lang="sk-SK" sz="1400" b="1" dirty="0" err="1">
                <a:solidFill>
                  <a:schemeClr val="accent5">
                    <a:lumMod val="50000"/>
                  </a:schemeClr>
                </a:solidFill>
              </a:rPr>
              <a:t>Getsemanskej</a:t>
            </a:r>
            <a:r>
              <a:rPr lang="sk-SK" sz="1400" b="1" dirty="0">
                <a:solidFill>
                  <a:schemeClr val="accent5">
                    <a:lumMod val="50000"/>
                  </a:schemeClr>
                </a:solidFill>
              </a:rPr>
              <a:t> záhrade: </a:t>
            </a:r>
            <a:r>
              <a:rPr lang="sk-SK" sz="1400" dirty="0">
                <a:solidFill>
                  <a:schemeClr val="accent5">
                    <a:lumMod val="50000"/>
                  </a:schemeClr>
                </a:solidFill>
              </a:rPr>
              <a:t>KKC 473, 612, 615, 1009,  </a:t>
            </a:r>
            <a:r>
              <a:rPr lang="sk-SK" sz="1400" dirty="0" smtClean="0">
                <a:solidFill>
                  <a:schemeClr val="accent5">
                    <a:lumMod val="50000"/>
                  </a:schemeClr>
                </a:solidFill>
              </a:rPr>
              <a:t>2701</a:t>
            </a:r>
          </a:p>
          <a:p>
            <a:pPr lvl="0"/>
            <a:endParaRPr lang="sk-SK" sz="1400" dirty="0">
              <a:solidFill>
                <a:schemeClr val="accent5">
                  <a:lumMod val="50000"/>
                </a:schemeClr>
              </a:solidFill>
            </a:endParaRPr>
          </a:p>
          <a:p>
            <a:pPr lvl="0"/>
            <a:r>
              <a:rPr lang="sk-SK" sz="1400" b="1" dirty="0">
                <a:solidFill>
                  <a:schemeClr val="accent5">
                    <a:lumMod val="50000"/>
                  </a:schemeClr>
                </a:solidFill>
              </a:rPr>
              <a:t>Ježiš pred veľradou: </a:t>
            </a:r>
            <a:r>
              <a:rPr lang="sk-SK" sz="1400" dirty="0">
                <a:solidFill>
                  <a:schemeClr val="accent5">
                    <a:lumMod val="50000"/>
                  </a:schemeClr>
                </a:solidFill>
              </a:rPr>
              <a:t>KKC 441-445 (Ježiš – Boží Syn), 583-586 (Ježiš a chrám)</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46740" y="1736229"/>
            <a:ext cx="6104896" cy="5201424"/>
          </a:xfrm>
          <a:prstGeom prst="rect">
            <a:avLst/>
          </a:prstGeom>
        </p:spPr>
        <p:txBody>
          <a:bodyPr wrap="square">
            <a:spAutoFit/>
          </a:bodyPr>
          <a:lstStyle/>
          <a:p>
            <a:r>
              <a:rPr lang="sk-SK" sz="1400" b="1" dirty="0" smtClean="0">
                <a:solidFill>
                  <a:srgbClr val="8A4500"/>
                </a:solidFill>
              </a:rPr>
              <a:t> Ježiš </a:t>
            </a:r>
            <a:r>
              <a:rPr lang="sk-SK" sz="1400" b="1" dirty="0">
                <a:solidFill>
                  <a:srgbClr val="8A4500"/>
                </a:solidFill>
              </a:rPr>
              <a:t>poslal učeníkov do mesta, aby mu pripravili veľkonočnú večeru</a:t>
            </a:r>
            <a:r>
              <a:rPr lang="sk-SK" sz="1400" b="1" dirty="0" smtClean="0">
                <a:solidFill>
                  <a:srgbClr val="8A4500"/>
                </a:solidFill>
              </a:rPr>
              <a:t>. Kto </a:t>
            </a:r>
            <a:r>
              <a:rPr lang="sk-SK" sz="1400" b="1" dirty="0">
                <a:solidFill>
                  <a:srgbClr val="8A4500"/>
                </a:solidFill>
              </a:rPr>
              <a:t>bol „pán domu“, u ktorého sa konala posledná večera?</a:t>
            </a:r>
          </a:p>
          <a:p>
            <a:r>
              <a:rPr lang="sk-SK" sz="1400" dirty="0" smtClean="0">
                <a:solidFill>
                  <a:srgbClr val="8A4500"/>
                </a:solidFill>
              </a:rPr>
              <a:t>A/ asi otec </a:t>
            </a:r>
            <a:r>
              <a:rPr lang="sk-SK" sz="1400" dirty="0">
                <a:solidFill>
                  <a:srgbClr val="8A4500"/>
                </a:solidFill>
              </a:rPr>
              <a:t>evanjelistu Marka </a:t>
            </a:r>
            <a:endParaRPr lang="sk-SK" sz="1400" dirty="0" smtClean="0">
              <a:solidFill>
                <a:srgbClr val="8A4500"/>
              </a:solidFill>
            </a:endParaRPr>
          </a:p>
          <a:p>
            <a:r>
              <a:rPr lang="sk-SK" sz="1400" dirty="0" smtClean="0">
                <a:solidFill>
                  <a:srgbClr val="8A4500"/>
                </a:solidFill>
              </a:rPr>
              <a:t>B</a:t>
            </a:r>
            <a:r>
              <a:rPr lang="sk-SK" sz="1400" dirty="0">
                <a:solidFill>
                  <a:srgbClr val="8A4500"/>
                </a:solidFill>
              </a:rPr>
              <a:t>/ Lazár</a:t>
            </a:r>
          </a:p>
          <a:p>
            <a:r>
              <a:rPr lang="sk-SK" sz="1400" dirty="0">
                <a:solidFill>
                  <a:srgbClr val="8A4500"/>
                </a:solidFill>
              </a:rPr>
              <a:t>C/ Šimon Malomocný</a:t>
            </a:r>
          </a:p>
          <a:p>
            <a:r>
              <a:rPr lang="sk-SK" sz="900" b="1" dirty="0">
                <a:solidFill>
                  <a:srgbClr val="8A4500"/>
                </a:solidFill>
              </a:rPr>
              <a:t> </a:t>
            </a:r>
            <a:endParaRPr lang="sk-SK" sz="900" dirty="0">
              <a:solidFill>
                <a:srgbClr val="8A4500"/>
              </a:solidFill>
            </a:endParaRPr>
          </a:p>
          <a:p>
            <a:r>
              <a:rPr lang="sk-SK" sz="1400" b="1" dirty="0">
                <a:solidFill>
                  <a:srgbClr val="8A4500"/>
                </a:solidFill>
              </a:rPr>
              <a:t>Čo je alabaster</a:t>
            </a:r>
            <a:r>
              <a:rPr lang="sk-SK" sz="1400" b="1" dirty="0" smtClean="0">
                <a:solidFill>
                  <a:srgbClr val="8A4500"/>
                </a:solidFill>
              </a:rPr>
              <a:t>?</a:t>
            </a:r>
          </a:p>
          <a:p>
            <a:endParaRPr lang="sk-SK" sz="900" dirty="0">
              <a:solidFill>
                <a:srgbClr val="8A4500"/>
              </a:solidFill>
            </a:endParaRPr>
          </a:p>
          <a:p>
            <a:r>
              <a:rPr lang="sk-SK" sz="1400" b="1" dirty="0">
                <a:solidFill>
                  <a:srgbClr val="8A4500"/>
                </a:solidFill>
              </a:rPr>
              <a:t>Kedy sa slávili sviatky Veľkej Noci a sviatky Nekvasených chlebov</a:t>
            </a:r>
            <a:r>
              <a:rPr lang="sk-SK" sz="1400" b="1" dirty="0" smtClean="0">
                <a:solidFill>
                  <a:srgbClr val="8A4500"/>
                </a:solidFill>
              </a:rPr>
              <a:t>?</a:t>
            </a:r>
          </a:p>
          <a:p>
            <a:endParaRPr lang="sk-SK" sz="900" dirty="0">
              <a:solidFill>
                <a:srgbClr val="8A4500"/>
              </a:solidFill>
            </a:endParaRPr>
          </a:p>
          <a:p>
            <a:endParaRPr lang="sk-SK" sz="900" dirty="0" smtClean="0">
              <a:solidFill>
                <a:srgbClr val="8A4500"/>
              </a:solidFill>
            </a:endParaRPr>
          </a:p>
          <a:p>
            <a:r>
              <a:rPr lang="sk-SK" sz="1400" b="1" dirty="0">
                <a:solidFill>
                  <a:srgbClr val="663300"/>
                </a:solidFill>
              </a:rPr>
              <a:t>2</a:t>
            </a:r>
            <a:r>
              <a:rPr lang="sk-SK" sz="1400" b="1" dirty="0">
                <a:solidFill>
                  <a:srgbClr val="8A4500"/>
                </a:solidFill>
              </a:rPr>
              <a:t>. Nájdi chybu a oprav </a:t>
            </a:r>
            <a:r>
              <a:rPr lang="sk-SK" sz="1400" b="1" dirty="0" smtClean="0">
                <a:solidFill>
                  <a:srgbClr val="8A4500"/>
                </a:solidFill>
              </a:rPr>
              <a:t>ju:</a:t>
            </a:r>
            <a:endParaRPr lang="sk-SK" sz="1400" b="1" dirty="0">
              <a:solidFill>
                <a:srgbClr val="8A4500"/>
              </a:solidFill>
            </a:endParaRPr>
          </a:p>
          <a:p>
            <a:r>
              <a:rPr lang="sk-SK" sz="900" b="1" dirty="0">
                <a:solidFill>
                  <a:srgbClr val="8A4500"/>
                </a:solidFill>
              </a:rPr>
              <a:t> </a:t>
            </a:r>
            <a:endParaRPr lang="sk-SK" sz="900" dirty="0">
              <a:solidFill>
                <a:srgbClr val="8A4500"/>
              </a:solidFill>
            </a:endParaRPr>
          </a:p>
          <a:p>
            <a:pPr>
              <a:lnSpc>
                <a:spcPct val="150000"/>
              </a:lnSpc>
            </a:pPr>
            <a:r>
              <a:rPr lang="sk-SK" sz="1400" dirty="0">
                <a:solidFill>
                  <a:srgbClr val="8A4500"/>
                </a:solidFill>
              </a:rPr>
              <a:t>„Veru, hovorím vám: Jeden z vás ma </a:t>
            </a:r>
            <a:r>
              <a:rPr lang="sk-SK" sz="1400" dirty="0" smtClean="0">
                <a:solidFill>
                  <a:srgbClr val="8A4500"/>
                </a:solidFill>
              </a:rPr>
              <a:t>zradí. Ten</a:t>
            </a:r>
            <a:r>
              <a:rPr lang="sk-SK" sz="1400" dirty="0">
                <a:solidFill>
                  <a:srgbClr val="8A4500"/>
                </a:solidFill>
              </a:rPr>
              <a:t>, čo sa rozpráva so mnou</a:t>
            </a:r>
            <a:r>
              <a:rPr lang="sk-SK" sz="1400" dirty="0" smtClean="0">
                <a:solidFill>
                  <a:srgbClr val="8A4500"/>
                </a:solidFill>
              </a:rPr>
              <a:t>.“</a:t>
            </a:r>
          </a:p>
          <a:p>
            <a:pPr>
              <a:lnSpc>
                <a:spcPct val="150000"/>
              </a:lnSpc>
            </a:pPr>
            <a:r>
              <a:rPr lang="sk-SK" sz="1400" dirty="0">
                <a:solidFill>
                  <a:srgbClr val="8A4500"/>
                </a:solidFill>
              </a:rPr>
              <a:t>„Pre toho zradcu by bolo lepšie, keby sa nebol narodil.“</a:t>
            </a:r>
          </a:p>
          <a:p>
            <a:pPr>
              <a:lnSpc>
                <a:spcPct val="150000"/>
              </a:lnSpc>
            </a:pPr>
            <a:r>
              <a:rPr lang="sk-SK" sz="1400" dirty="0">
                <a:solidFill>
                  <a:srgbClr val="8A4500"/>
                </a:solidFill>
              </a:rPr>
              <a:t>„Bdejte a postite sa, aby ste neprišli do pokušenia.“</a:t>
            </a:r>
          </a:p>
          <a:p>
            <a:pPr>
              <a:lnSpc>
                <a:spcPct val="150000"/>
              </a:lnSpc>
            </a:pPr>
            <a:r>
              <a:rPr lang="sk-SK" sz="1400" dirty="0">
                <a:solidFill>
                  <a:srgbClr val="8A4500"/>
                </a:solidFill>
              </a:rPr>
              <a:t>„Duch je síce ochotný, ale telo hriešne.“</a:t>
            </a:r>
          </a:p>
          <a:p>
            <a:pPr>
              <a:lnSpc>
                <a:spcPct val="150000"/>
              </a:lnSpc>
            </a:pPr>
            <a:r>
              <a:rPr lang="sk-SK" sz="1400" dirty="0">
                <a:solidFill>
                  <a:srgbClr val="8A4500"/>
                </a:solidFill>
              </a:rPr>
              <a:t>„Načo takto míňať voňavý olej?!</a:t>
            </a:r>
          </a:p>
          <a:p>
            <a:pPr>
              <a:lnSpc>
                <a:spcPct val="150000"/>
              </a:lnSpc>
            </a:pPr>
            <a:r>
              <a:rPr lang="sk-SK" sz="1400" dirty="0">
                <a:solidFill>
                  <a:srgbClr val="8A4500"/>
                </a:solidFill>
              </a:rPr>
              <a:t>„Kdekoľvek na svete sa bude ohlasovať Božie kráľovstvo, bude sa na jej </a:t>
            </a:r>
            <a:r>
              <a:rPr lang="sk-SK" sz="1400" dirty="0" smtClean="0">
                <a:solidFill>
                  <a:srgbClr val="8A4500"/>
                </a:solidFill>
              </a:rPr>
              <a:t>pamiatku</a:t>
            </a:r>
          </a:p>
          <a:p>
            <a:pPr>
              <a:lnSpc>
                <a:spcPct val="150000"/>
              </a:lnSpc>
            </a:pPr>
            <a:r>
              <a:rPr lang="sk-SK" sz="1400" dirty="0">
                <a:solidFill>
                  <a:srgbClr val="8A4500"/>
                </a:solidFill>
              </a:rPr>
              <a:t> </a:t>
            </a:r>
            <a:r>
              <a:rPr lang="sk-SK" sz="1400" dirty="0" smtClean="0">
                <a:solidFill>
                  <a:srgbClr val="8A4500"/>
                </a:solidFill>
              </a:rPr>
              <a:t> hovoriť </a:t>
            </a:r>
            <a:r>
              <a:rPr lang="sk-SK" sz="1400" dirty="0">
                <a:solidFill>
                  <a:srgbClr val="8A4500"/>
                </a:solidFill>
              </a:rPr>
              <a:t>aj o tom, čo urobila</a:t>
            </a:r>
            <a:r>
              <a:rPr lang="sk-SK" sz="1400" dirty="0" smtClean="0">
                <a:solidFill>
                  <a:srgbClr val="8A4500"/>
                </a:solidFill>
              </a:rPr>
              <a:t>.“</a:t>
            </a:r>
          </a:p>
          <a:p>
            <a:endParaRPr lang="sk-SK" sz="1400" dirty="0">
              <a:solidFill>
                <a:srgbClr val="8A45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88651" y="1893538"/>
            <a:ext cx="5959058" cy="4539704"/>
          </a:xfrm>
          <a:prstGeom prst="rect">
            <a:avLst/>
          </a:prstGeom>
        </p:spPr>
        <p:txBody>
          <a:bodyPr wrap="square">
            <a:spAutoFit/>
          </a:bodyPr>
          <a:lstStyle/>
          <a:p>
            <a:r>
              <a:rPr lang="sk-SK" sz="1400" dirty="0">
                <a:solidFill>
                  <a:srgbClr val="8A4500"/>
                </a:solidFill>
              </a:rPr>
              <a:t>„Veru, hovorím ti: Ty ma dnes, tejto noci, skôr ako dva razy kohút zaspieva</a:t>
            </a:r>
            <a:r>
              <a:rPr lang="sk-SK" sz="1400" dirty="0" smtClean="0">
                <a:solidFill>
                  <a:srgbClr val="8A4500"/>
                </a:solidFill>
              </a:rPr>
              <a:t>,</a:t>
            </a:r>
          </a:p>
          <a:p>
            <a:r>
              <a:rPr lang="sk-SK" sz="1400" dirty="0">
                <a:solidFill>
                  <a:srgbClr val="8A4500"/>
                </a:solidFill>
              </a:rPr>
              <a:t> </a:t>
            </a:r>
            <a:r>
              <a:rPr lang="sk-SK" sz="1400" dirty="0" smtClean="0">
                <a:solidFill>
                  <a:srgbClr val="8A4500"/>
                </a:solidFill>
              </a:rPr>
              <a:t> dva </a:t>
            </a:r>
            <a:r>
              <a:rPr lang="sk-SK" sz="1400" dirty="0">
                <a:solidFill>
                  <a:srgbClr val="8A4500"/>
                </a:solidFill>
              </a:rPr>
              <a:t>razy zaprieš.“</a:t>
            </a:r>
          </a:p>
          <a:p>
            <a:pPr>
              <a:lnSpc>
                <a:spcPct val="150000"/>
              </a:lnSpc>
            </a:pPr>
            <a:r>
              <a:rPr lang="sk-SK" sz="1400" dirty="0">
                <a:solidFill>
                  <a:srgbClr val="8A4500"/>
                </a:solidFill>
              </a:rPr>
              <a:t>„Zosmutneli a začali sa ho jeden po druhom vypytovať: „Pane, kto je to?“</a:t>
            </a:r>
          </a:p>
          <a:p>
            <a:pPr>
              <a:lnSpc>
                <a:spcPct val="150000"/>
              </a:lnSpc>
            </a:pPr>
            <a:r>
              <a:rPr lang="sk-SK" sz="1400" dirty="0">
                <a:solidFill>
                  <a:srgbClr val="8A4500"/>
                </a:solidFill>
              </a:rPr>
              <a:t>„Ale keď vstanem z mŕtvych, predídem vás do Judey.“</a:t>
            </a:r>
          </a:p>
          <a:p>
            <a:endParaRPr lang="sk-SK" sz="1400" b="1" dirty="0" smtClean="0">
              <a:solidFill>
                <a:srgbClr val="8A4500"/>
              </a:solidFill>
            </a:endParaRPr>
          </a:p>
          <a:p>
            <a:r>
              <a:rPr lang="sk-SK" sz="1400" b="1" dirty="0" smtClean="0">
                <a:solidFill>
                  <a:srgbClr val="8A4500"/>
                </a:solidFill>
              </a:rPr>
              <a:t>3</a:t>
            </a:r>
            <a:r>
              <a:rPr lang="sk-SK" sz="1400" b="1" dirty="0">
                <a:solidFill>
                  <a:srgbClr val="8A4500"/>
                </a:solidFill>
              </a:rPr>
              <a:t>. Doplň slová v texte</a:t>
            </a:r>
            <a:endParaRPr lang="sk-SK" sz="1400" dirty="0">
              <a:solidFill>
                <a:srgbClr val="8A4500"/>
              </a:solidFill>
            </a:endParaRPr>
          </a:p>
          <a:p>
            <a:pPr algn="just"/>
            <a:r>
              <a:rPr lang="sk-SK" sz="1400" dirty="0">
                <a:solidFill>
                  <a:srgbClr val="8A4500"/>
                </a:solidFill>
              </a:rPr>
              <a:t>Keď jedli, vzal </a:t>
            </a:r>
            <a:r>
              <a:rPr lang="sk-SK" sz="1400" b="1" dirty="0">
                <a:solidFill>
                  <a:srgbClr val="8A4500"/>
                </a:solidFill>
              </a:rPr>
              <a:t>..............</a:t>
            </a:r>
            <a:r>
              <a:rPr lang="sk-SK" sz="1400" dirty="0">
                <a:solidFill>
                  <a:srgbClr val="8A4500"/>
                </a:solidFill>
              </a:rPr>
              <a:t> a dobrorečil, lámal ho a dával im, hovoriac: „Vezmite, toto je moje </a:t>
            </a:r>
            <a:r>
              <a:rPr lang="sk-SK" sz="1400" b="1" dirty="0">
                <a:solidFill>
                  <a:srgbClr val="8A4500"/>
                </a:solidFill>
              </a:rPr>
              <a:t>..............</a:t>
            </a:r>
            <a:r>
              <a:rPr lang="sk-SK" sz="1400" dirty="0">
                <a:solidFill>
                  <a:srgbClr val="8A4500"/>
                </a:solidFill>
              </a:rPr>
              <a:t>!“ Potom vzal </a:t>
            </a:r>
            <a:r>
              <a:rPr lang="sk-SK" sz="1400" b="1" dirty="0">
                <a:solidFill>
                  <a:srgbClr val="8A4500"/>
                </a:solidFill>
              </a:rPr>
              <a:t>.............</a:t>
            </a:r>
            <a:r>
              <a:rPr lang="sk-SK" sz="1400" dirty="0">
                <a:solidFill>
                  <a:srgbClr val="8A4500"/>
                </a:solidFill>
              </a:rPr>
              <a:t>, vzdával vďaky, dal im ho a všetci z neho pili. A povedal im: „Toto je moja </a:t>
            </a:r>
            <a:r>
              <a:rPr lang="sk-SK" sz="1400" b="1" dirty="0">
                <a:solidFill>
                  <a:srgbClr val="8A4500"/>
                </a:solidFill>
              </a:rPr>
              <a:t>.............</a:t>
            </a:r>
            <a:r>
              <a:rPr lang="sk-SK" sz="1400" dirty="0">
                <a:solidFill>
                  <a:srgbClr val="8A4500"/>
                </a:solidFill>
              </a:rPr>
              <a:t> novej </a:t>
            </a:r>
            <a:r>
              <a:rPr lang="sk-SK" sz="1400" b="1" dirty="0">
                <a:solidFill>
                  <a:srgbClr val="8A4500"/>
                </a:solidFill>
              </a:rPr>
              <a:t>...............</a:t>
            </a:r>
            <a:r>
              <a:rPr lang="sk-SK" sz="1400" dirty="0">
                <a:solidFill>
                  <a:srgbClr val="8A4500"/>
                </a:solidFill>
              </a:rPr>
              <a:t>, ktorá sa vylieva za všetkých. Veru, hovorím vám: Už nebudem piť </a:t>
            </a:r>
            <a:r>
              <a:rPr lang="sk-SK" sz="1400" b="1" dirty="0">
                <a:solidFill>
                  <a:srgbClr val="8A4500"/>
                </a:solidFill>
              </a:rPr>
              <a:t>.... .............. ...............</a:t>
            </a:r>
            <a:r>
              <a:rPr lang="sk-SK" sz="1400" dirty="0">
                <a:solidFill>
                  <a:srgbClr val="8A4500"/>
                </a:solidFill>
              </a:rPr>
              <a:t> až do dňa, keď ho budem piť nový </a:t>
            </a:r>
            <a:r>
              <a:rPr lang="sk-SK" sz="1400" b="1" dirty="0">
                <a:solidFill>
                  <a:srgbClr val="8A4500"/>
                </a:solidFill>
              </a:rPr>
              <a:t>.... ............... </a:t>
            </a:r>
            <a:endParaRPr lang="sk-SK" sz="1400" b="1" dirty="0" smtClean="0">
              <a:solidFill>
                <a:srgbClr val="8A4500"/>
              </a:solidFill>
            </a:endParaRPr>
          </a:p>
          <a:p>
            <a:pPr algn="just"/>
            <a:endParaRPr lang="sk-SK" sz="1400" dirty="0">
              <a:solidFill>
                <a:srgbClr val="8A4500"/>
              </a:solidFill>
            </a:endParaRPr>
          </a:p>
          <a:p>
            <a:r>
              <a:rPr lang="sk-SK" sz="1400" b="1" dirty="0">
                <a:solidFill>
                  <a:srgbClr val="8A4500"/>
                </a:solidFill>
              </a:rPr>
              <a:t>4. Chronologicky usporiadaj udalosti opísané v </a:t>
            </a:r>
            <a:r>
              <a:rPr lang="sk-SK" sz="1400" b="1" dirty="0" err="1">
                <a:solidFill>
                  <a:srgbClr val="8A4500"/>
                </a:solidFill>
              </a:rPr>
              <a:t>Mk</a:t>
            </a:r>
            <a:r>
              <a:rPr lang="sk-SK" sz="1400" b="1" dirty="0">
                <a:solidFill>
                  <a:srgbClr val="8A4500"/>
                </a:solidFill>
              </a:rPr>
              <a:t> 14. K daným udalostiam priraď správny výrok.</a:t>
            </a:r>
            <a:endParaRPr lang="sk-SK" sz="1400" dirty="0">
              <a:solidFill>
                <a:srgbClr val="8A4500"/>
              </a:solidFill>
            </a:endParaRPr>
          </a:p>
          <a:p>
            <a:r>
              <a:rPr lang="sk-SK" sz="900" dirty="0">
                <a:solidFill>
                  <a:srgbClr val="8A4500"/>
                </a:solidFill>
              </a:rPr>
              <a:t> </a:t>
            </a:r>
          </a:p>
          <a:p>
            <a:pPr algn="just"/>
            <a:r>
              <a:rPr lang="sk-SK" sz="1400" u="sng" dirty="0">
                <a:solidFill>
                  <a:srgbClr val="8A4500"/>
                </a:solidFill>
              </a:rPr>
              <a:t>Udalosti:</a:t>
            </a:r>
            <a:endParaRPr lang="sk-SK" sz="1400" dirty="0">
              <a:solidFill>
                <a:srgbClr val="8A4500"/>
              </a:solidFill>
            </a:endParaRPr>
          </a:p>
          <a:p>
            <a:pPr algn="just"/>
            <a:r>
              <a:rPr lang="sk-SK" sz="1400" dirty="0">
                <a:solidFill>
                  <a:srgbClr val="8A4500"/>
                </a:solidFill>
              </a:rPr>
              <a:t>Ustanovenie eucharistie; Zajatie Ježiša; Pomazanie v </a:t>
            </a:r>
            <a:r>
              <a:rPr lang="sk-SK" sz="1400" dirty="0" err="1">
                <a:solidFill>
                  <a:srgbClr val="8A4500"/>
                </a:solidFill>
              </a:rPr>
              <a:t>Betánii</a:t>
            </a:r>
            <a:r>
              <a:rPr lang="sk-SK" sz="1400" dirty="0">
                <a:solidFill>
                  <a:srgbClr val="8A4500"/>
                </a:solidFill>
              </a:rPr>
              <a:t>; Označenie zradcu; Peter zapiera Ježiša; Uznesenie veľrady; Ježiš v </a:t>
            </a:r>
            <a:r>
              <a:rPr lang="sk-SK" sz="1400" dirty="0" err="1">
                <a:solidFill>
                  <a:srgbClr val="8A4500"/>
                </a:solidFill>
              </a:rPr>
              <a:t>Getsemanskej</a:t>
            </a:r>
            <a:r>
              <a:rPr lang="sk-SK" sz="1400" dirty="0">
                <a:solidFill>
                  <a:srgbClr val="8A4500"/>
                </a:solidFill>
              </a:rPr>
              <a:t> záhrade; Judášova zrada; Ježiš pred veľradou; Príprava na veľkonočnú večeru; Výstraha Petrovi</a:t>
            </a:r>
          </a:p>
          <a:p>
            <a:endParaRPr lang="sk-SK" sz="1400" b="1" dirty="0" smtClean="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067459" y="1806266"/>
            <a:ext cx="5029531" cy="3065455"/>
          </a:xfrm>
          <a:prstGeom prst="rect">
            <a:avLst/>
          </a:prstGeom>
        </p:spPr>
        <p:txBody>
          <a:bodyPr wrap="square">
            <a:spAutoFit/>
          </a:bodyPr>
          <a:lstStyle/>
          <a:p>
            <a:pPr>
              <a:lnSpc>
                <a:spcPct val="115000"/>
              </a:lnSpc>
              <a:spcAft>
                <a:spcPts val="0"/>
              </a:spcAft>
            </a:pPr>
            <a:r>
              <a:rPr lang="sk-SK" sz="1400" u="sng" dirty="0">
                <a:solidFill>
                  <a:srgbClr val="8A4500"/>
                </a:solidFill>
                <a:latin typeface="Times New Roman" panose="02020603050405020304" pitchFamily="18" charset="0"/>
                <a:ea typeface="Calibri" panose="020F0502020204030204" pitchFamily="34" charset="0"/>
              </a:rPr>
              <a:t>Výroky:</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Veľkňaz sa ho znova pýtal: „Si ty Mesiáš, syn Požehnaného?“</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„Kde ti máme ísť pripraviť veľkonočnú večeru?“</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„Nepoznám toho človeka, o ktorom hovoríte.“</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„Vezmite, toto je moje telo!“</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Veľkňazi a </a:t>
            </a:r>
            <a:r>
              <a:rPr lang="sk-SK" sz="1400" dirty="0" err="1">
                <a:solidFill>
                  <a:srgbClr val="8A4500"/>
                </a:solidFill>
                <a:latin typeface="Times New Roman" panose="02020603050405020304" pitchFamily="18" charset="0"/>
                <a:ea typeface="Calibri" panose="020F0502020204030204" pitchFamily="34" charset="0"/>
              </a:rPr>
              <a:t>zákonníci</a:t>
            </a:r>
            <a:r>
              <a:rPr lang="sk-SK" sz="1400" dirty="0">
                <a:solidFill>
                  <a:srgbClr val="8A4500"/>
                </a:solidFill>
                <a:latin typeface="Times New Roman" panose="02020603050405020304" pitchFamily="18" charset="0"/>
                <a:ea typeface="Calibri" panose="020F0502020204030204" pitchFamily="34" charset="0"/>
              </a:rPr>
              <a:t> hľadali spôsob, ako ho podvodne zabiť.</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 odišiel k veľkňazom, aby im ho zradil.</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„Udriem pastiera a ovce sa rozpŕchnu.“</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„Vopred pomazala moje telo na pohreb.“</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 jeden z vás ma zradí ...“</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„Vyšli ste s mečmi a kyjmi ako na zločinca, aby ste ma zajali.“</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„Moja duša je smutná až na smrť.“</a:t>
            </a:r>
            <a:endParaRPr lang="sk-SK" sz="1400" dirty="0">
              <a:solidFill>
                <a:srgbClr val="8A45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911537" y="2190456"/>
            <a:ext cx="3856341" cy="3323987"/>
          </a:xfrm>
          <a:prstGeom prst="rect">
            <a:avLst/>
          </a:prstGeom>
        </p:spPr>
        <p:txBody>
          <a:bodyPr wrap="square">
            <a:spAutoFit/>
          </a:bodyPr>
          <a:lstStyle/>
          <a:p>
            <a:pPr lvl="0" algn="just"/>
            <a:r>
              <a:rPr lang="sk-SK" sz="1400" dirty="0" smtClean="0">
                <a:solidFill>
                  <a:srgbClr val="002060"/>
                </a:solidFill>
              </a:rPr>
              <a:t>Z</a:t>
            </a:r>
            <a:r>
              <a:rPr lang="sk-SK" sz="1400" dirty="0">
                <a:solidFill>
                  <a:srgbClr val="002060"/>
                </a:solidFill>
              </a:rPr>
              <a:t> celého Markovho evanjelia je toto gesto, vykonané </a:t>
            </a:r>
            <a:r>
              <a:rPr lang="sk-SK" sz="1400" dirty="0" smtClean="0">
                <a:solidFill>
                  <a:srgbClr val="002060"/>
                </a:solidFill>
              </a:rPr>
              <a:t>onou ženou </a:t>
            </a:r>
            <a:r>
              <a:rPr lang="sk-SK" sz="1400" dirty="0">
                <a:solidFill>
                  <a:srgbClr val="002060"/>
                </a:solidFill>
              </a:rPr>
              <a:t>jediné, ktoré sa Ježišovi páči tak, že ho schvaľuje bez výhrad. On jediný chápe ju, ona jediná rozumie </a:t>
            </a:r>
            <a:r>
              <a:rPr lang="sk-SK" sz="1400" dirty="0" smtClean="0">
                <a:solidFill>
                  <a:srgbClr val="002060"/>
                </a:solidFill>
              </a:rPr>
              <a:t>Jemu</a:t>
            </a:r>
            <a:r>
              <a:rPr lang="sk-SK" sz="1400" dirty="0">
                <a:solidFill>
                  <a:srgbClr val="002060"/>
                </a:solidFill>
              </a:rPr>
              <a:t>. Nevesta konečne odpovedá na lásku Ženícha, ktorý ju miluje večnou láskou (por. Jer 31,3). Toto rozprávanie je vzácnou nádobou, z ktorého </a:t>
            </a:r>
            <a:r>
              <a:rPr lang="sk-SK" sz="1400" dirty="0" smtClean="0">
                <a:solidFill>
                  <a:srgbClr val="002060"/>
                </a:solidFill>
              </a:rPr>
              <a:t>vychádza </a:t>
            </a:r>
            <a:r>
              <a:rPr lang="sk-SK" sz="1400" dirty="0">
                <a:solidFill>
                  <a:srgbClr val="002060"/>
                </a:solidFill>
              </a:rPr>
              <a:t>vôňa mnohých skrytých </a:t>
            </a:r>
            <a:r>
              <a:rPr lang="sk-SK" sz="1400" dirty="0" smtClean="0">
                <a:solidFill>
                  <a:srgbClr val="002060"/>
                </a:solidFill>
              </a:rPr>
              <a:t>tajomstiev. </a:t>
            </a:r>
            <a:r>
              <a:rPr lang="sk-SK" sz="1400" dirty="0">
                <a:solidFill>
                  <a:srgbClr val="002060"/>
                </a:solidFill>
              </a:rPr>
              <a:t>Žena nám názorne ukazuje pravdu o každom človeku, ktorý je Božou snúbenicou, a ktorý sa stretáva s láskou Boha, ktorý je Ženíchom každého človeka. Otvor srdce a prijmi lásku Boha, ktorá je taká veľká ako láska manžela k manželke, ako láska snúbenca k svojej neveste.</a:t>
            </a:r>
          </a:p>
          <a:p>
            <a:r>
              <a:rPr lang="sk-SK" sz="1400" dirty="0"/>
              <a:t> </a:t>
            </a:r>
          </a:p>
        </p:txBody>
      </p:sp>
      <p:sp>
        <p:nvSpPr>
          <p:cNvPr id="13" name="BlokTextu 12"/>
          <p:cNvSpPr txBox="1"/>
          <p:nvPr/>
        </p:nvSpPr>
        <p:spPr>
          <a:xfrm>
            <a:off x="551774" y="2189361"/>
            <a:ext cx="3173877" cy="4154984"/>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Bolo dva dni pred Veľkou nocou a sviatkami nekvasených chlebov. Veľkňazi a </a:t>
            </a:r>
            <a:r>
              <a:rPr lang="sk-SK" sz="1200" i="1" dirty="0" err="1" smtClean="0">
                <a:solidFill>
                  <a:srgbClr val="8A4500"/>
                </a:solidFill>
                <a:latin typeface="Franklin Gothic Medium Cond" panose="020B0606030402020204" pitchFamily="34" charset="0"/>
              </a:rPr>
              <a:t>zákonníci</a:t>
            </a:r>
            <a:r>
              <a:rPr lang="sk-SK" sz="1200" i="1" dirty="0" smtClean="0">
                <a:solidFill>
                  <a:srgbClr val="8A4500"/>
                </a:solidFill>
                <a:latin typeface="Franklin Gothic Medium Cond" panose="020B0606030402020204" pitchFamily="34" charset="0"/>
              </a:rPr>
              <a:t> hľadali spôsob, ako ho podvodne chytiť a zabiť. Ale hovorili: „Nie vo sviatok, aby sa ľud nevzbúril.“ Keď bol v </a:t>
            </a:r>
            <a:r>
              <a:rPr lang="sk-SK" sz="1200" i="1" dirty="0" err="1" smtClean="0">
                <a:solidFill>
                  <a:srgbClr val="8A4500"/>
                </a:solidFill>
                <a:latin typeface="Franklin Gothic Medium Cond" panose="020B0606030402020204" pitchFamily="34" charset="0"/>
              </a:rPr>
              <a:t>Betánii</a:t>
            </a:r>
            <a:r>
              <a:rPr lang="sk-SK" sz="1200" i="1" dirty="0" smtClean="0">
                <a:solidFill>
                  <a:srgbClr val="8A4500"/>
                </a:solidFill>
                <a:latin typeface="Franklin Gothic Medium Cond" panose="020B0606030402020204" pitchFamily="34" charset="0"/>
              </a:rPr>
              <a:t> v dome Šimona Malomocného a sedel pri stole, prišla žena s alabastrovou nádobou pravého vzácneho </a:t>
            </a:r>
            <a:r>
              <a:rPr lang="sk-SK" sz="1200" i="1" dirty="0" err="1" smtClean="0">
                <a:solidFill>
                  <a:srgbClr val="8A4500"/>
                </a:solidFill>
                <a:latin typeface="Franklin Gothic Medium Cond" panose="020B0606030402020204" pitchFamily="34" charset="0"/>
              </a:rPr>
              <a:t>nardového</a:t>
            </a:r>
            <a:r>
              <a:rPr lang="sk-SK" sz="1200" i="1" dirty="0" smtClean="0">
                <a:solidFill>
                  <a:srgbClr val="8A4500"/>
                </a:solidFill>
                <a:latin typeface="Franklin Gothic Medium Cond" panose="020B0606030402020204" pitchFamily="34" charset="0"/>
              </a:rPr>
              <a:t> oleja. Nádobu rozbila a olej mu vyliala na hlavu. Niektorí sa hnevali a hovorili si: „Načo takto mrhať voňavý olej?! Veď sa mohol tento olej predať za viac ako tristo denárov a tie rozdať chudobným“ A osopovali sa na ňu. Ale Ježiš povedal: „Nechajte ju! Prečo ju trápite? Urobila mi dobrý skutok. Veď chudobných máte vždy medzi sebou, a keď budete chcieť, môžete im robiť dobre. Ale mňa nemáte vždy. Urobila, čo mohla. Vopred pomazala moje telo na pohreb. Veru, hovorím vám: Kdekoľvek na svete sa bude ohlasovať evanjelium, bude sa na jej pamiatku hovoriť  aj o tom, čo urobila. Judáš </a:t>
            </a:r>
            <a:r>
              <a:rPr lang="sk-SK" sz="1200" i="1" dirty="0" err="1" smtClean="0">
                <a:solidFill>
                  <a:srgbClr val="8A4500"/>
                </a:solidFill>
                <a:latin typeface="Franklin Gothic Medium Cond" panose="020B0606030402020204" pitchFamily="34" charset="0"/>
              </a:rPr>
              <a:t>Iškariotský</a:t>
            </a:r>
            <a:r>
              <a:rPr lang="sk-SK" sz="1200" i="1" dirty="0" smtClean="0">
                <a:solidFill>
                  <a:srgbClr val="8A4500"/>
                </a:solidFill>
                <a:latin typeface="Franklin Gothic Medium Cond" panose="020B0606030402020204" pitchFamily="34" charset="0"/>
              </a:rPr>
              <a:t>, jeden </a:t>
            </a:r>
            <a:r>
              <a:rPr lang="sk-SK" sz="1200" i="1" dirty="0" smtClean="0">
                <a:solidFill>
                  <a:srgbClr val="8A4500"/>
                </a:solidFill>
                <a:latin typeface="Franklin Gothic Medium Cond" panose="020B0606030402020204" pitchFamily="34" charset="0"/>
              </a:rPr>
              <a:t>z Dvanástich, odišiel k veľkňazom, aby im ho zradil. Tí sa potešili, keď to počuli, a sľúbili, že mu dajú peniaze. A on hľadal spôsob, ako ho príhodne vydať.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1-11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00626" y="2041297"/>
            <a:ext cx="4905566" cy="4678204"/>
          </a:xfrm>
          <a:prstGeom prst="rect">
            <a:avLst/>
          </a:prstGeom>
        </p:spPr>
        <p:txBody>
          <a:bodyPr wrap="square">
            <a:spAutoFit/>
          </a:bodyPr>
          <a:lstStyle/>
          <a:p>
            <a:pPr lvl="0" algn="just"/>
            <a:r>
              <a:rPr lang="sk-SK" sz="1300" dirty="0" smtClean="0">
                <a:solidFill>
                  <a:srgbClr val="002060"/>
                </a:solidFill>
              </a:rPr>
              <a:t>Nestačilo </a:t>
            </a:r>
            <a:r>
              <a:rPr lang="sk-SK" sz="1300" dirty="0">
                <a:solidFill>
                  <a:srgbClr val="002060"/>
                </a:solidFill>
              </a:rPr>
              <a:t>trocha </a:t>
            </a:r>
            <a:r>
              <a:rPr lang="sk-SK" sz="1300" dirty="0" err="1">
                <a:solidFill>
                  <a:srgbClr val="002060"/>
                </a:solidFill>
              </a:rPr>
              <a:t>nardu</a:t>
            </a:r>
            <a:r>
              <a:rPr lang="sk-SK" sz="1300" dirty="0">
                <a:solidFill>
                  <a:srgbClr val="002060"/>
                </a:solidFill>
              </a:rPr>
              <a:t>, nestačilo nádobu otvoriť. Bolo treba nádobu rozbiť, aby sa na Ježišovu hlavu mohol vyliať všetok </a:t>
            </a:r>
            <a:r>
              <a:rPr lang="sk-SK" sz="1300" dirty="0" err="1">
                <a:solidFill>
                  <a:srgbClr val="002060"/>
                </a:solidFill>
              </a:rPr>
              <a:t>nard</a:t>
            </a:r>
            <a:r>
              <a:rPr lang="sk-SK" sz="1300" dirty="0">
                <a:solidFill>
                  <a:srgbClr val="002060"/>
                </a:solidFill>
              </a:rPr>
              <a:t>. Mierou lásky je, že nemá žiadnu mieru, že dáva všetko. Niektorí to niesli ťažko. Také plytvanie! Neboli pripravení na veľkosť takej lásky. Aj používanie kadidla pri bohoslužbách je takým krásnym plytvaním drahocennou vecou. Ide o tajomstvo krásy, ktorá nepozná žiadny iný účel, ako stúpať slobodne hore. Je to tajomstvo lásky, ktorá horí a spaľuje sa. Čím viac duša miluje, tým viac túži stať sa obeťou lásky. „Keby som bol kvietkom z voňavého hája ... zvädnúť na oltári, s úsmevom na tvári,“ hovorila jedna pieseň. Aj sv. Terezka chcela byť ružou, ktorá kvitne a opadá z lásky k Ženíchovi. Pros dnes, aby rástla tvoja nezištná láska k Láske.</a:t>
            </a:r>
          </a:p>
          <a:p>
            <a:pPr algn="just"/>
            <a:r>
              <a:rPr lang="sk-SK" sz="1300" dirty="0">
                <a:solidFill>
                  <a:srgbClr val="002060"/>
                </a:solidFill>
              </a:rPr>
              <a:t> </a:t>
            </a:r>
            <a:endParaRPr lang="sk-SK" sz="1300" dirty="0" smtClean="0">
              <a:solidFill>
                <a:srgbClr val="002060"/>
              </a:solidFill>
            </a:endParaRPr>
          </a:p>
          <a:p>
            <a:pPr algn="just"/>
            <a:r>
              <a:rPr lang="sk-SK" sz="1300" dirty="0" smtClean="0">
                <a:solidFill>
                  <a:srgbClr val="002060"/>
                </a:solidFill>
              </a:rPr>
              <a:t>Ježiš </a:t>
            </a:r>
            <a:r>
              <a:rPr lang="sk-SK" sz="1300" dirty="0">
                <a:solidFill>
                  <a:srgbClr val="002060"/>
                </a:solidFill>
              </a:rPr>
              <a:t>nepovedal, že máme zanedbávať chudobných, ani neospravedlňuje našu ľahostajnosť voči nim. On len pochválil ženu za jej mimoriadny prejav úcty a lásky. Pravú lásku voči Ježišovi máme vtedy, keď sa pre neho dokážeme zrieknuť veľkých vecí. Mučeníci sa zriekli aj života, rehoľníci majetku, misionári domova... Všetko to má cenu, len ak je to z lásky k nemu (por. 1Kor 13,3). Od teba chce Ježiš možno oveľa menšiu obetu. Snažíš sa spoznať, čím mu môžeš dokázať veľkosť svojej lásky? Máš v srdci ochotu obetovať Bohu všetko, čo môže podnietiť väčšiu lásku k nemu?</a:t>
            </a:r>
          </a:p>
          <a:p>
            <a:pPr algn="just"/>
            <a:r>
              <a:rPr lang="sk-SK" sz="1200" dirty="0">
                <a:solidFill>
                  <a:srgbClr val="002060"/>
                </a:solidFill>
              </a:rPr>
              <a:t> </a:t>
            </a:r>
          </a:p>
        </p:txBody>
      </p:sp>
      <p:sp>
        <p:nvSpPr>
          <p:cNvPr id="13" name="BlokTextu 12"/>
          <p:cNvSpPr txBox="1"/>
          <p:nvPr/>
        </p:nvSpPr>
        <p:spPr>
          <a:xfrm>
            <a:off x="791484" y="2221193"/>
            <a:ext cx="2609142" cy="1015663"/>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Keď bol v </a:t>
            </a:r>
            <a:r>
              <a:rPr lang="sk-SK" sz="1200" i="1" dirty="0" err="1">
                <a:solidFill>
                  <a:srgbClr val="8A4500"/>
                </a:solidFill>
                <a:latin typeface="Franklin Gothic Medium Cond" panose="020B0606030402020204" pitchFamily="34" charset="0"/>
              </a:rPr>
              <a:t>Betánii</a:t>
            </a:r>
            <a:r>
              <a:rPr lang="sk-SK" sz="1200" i="1" dirty="0">
                <a:solidFill>
                  <a:srgbClr val="8A4500"/>
                </a:solidFill>
                <a:latin typeface="Franklin Gothic Medium Cond" panose="020B0606030402020204" pitchFamily="34" charset="0"/>
              </a:rPr>
              <a:t> v dome Šimona Malomocného a sedel pri stole, prišla žena s alabastrovou nádobou pravého vzácneho </a:t>
            </a:r>
            <a:r>
              <a:rPr lang="sk-SK" sz="1200" i="1" dirty="0" err="1">
                <a:solidFill>
                  <a:srgbClr val="8A4500"/>
                </a:solidFill>
                <a:latin typeface="Franklin Gothic Medium Cond" panose="020B0606030402020204" pitchFamily="34" charset="0"/>
              </a:rPr>
              <a:t>nardového</a:t>
            </a:r>
            <a:r>
              <a:rPr lang="sk-SK" sz="1200" i="1" dirty="0">
                <a:solidFill>
                  <a:srgbClr val="8A4500"/>
                </a:solidFill>
                <a:latin typeface="Franklin Gothic Medium Cond" panose="020B0606030402020204" pitchFamily="34" charset="0"/>
              </a:rPr>
              <a:t> oleja. Nádobu rozbila a olej mu vyliala na hlavu. </a:t>
            </a:r>
            <a:r>
              <a:rPr lang="sk-SK" sz="12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14, 3</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91484" y="4811701"/>
            <a:ext cx="2609142" cy="461665"/>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Ale Ježiš povedal: „Nechajte ju! Prečo ju trápite? Urobila mi dobrý skutok. </a:t>
            </a:r>
            <a:r>
              <a:rPr lang="sk-SK" sz="12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14, 6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35861" y="1713994"/>
            <a:ext cx="4816538" cy="4616648"/>
          </a:xfrm>
          <a:prstGeom prst="rect">
            <a:avLst/>
          </a:prstGeom>
        </p:spPr>
        <p:txBody>
          <a:bodyPr wrap="square">
            <a:spAutoFit/>
          </a:bodyPr>
          <a:lstStyle/>
          <a:p>
            <a:pPr lvl="0" algn="just"/>
            <a:r>
              <a:rPr lang="sk-SK" sz="1400" dirty="0" smtClean="0">
                <a:solidFill>
                  <a:srgbClr val="002060"/>
                </a:solidFill>
              </a:rPr>
              <a:t>Všetci</a:t>
            </a:r>
            <a:r>
              <a:rPr lang="sk-SK" sz="1400" dirty="0">
                <a:solidFill>
                  <a:srgbClr val="002060"/>
                </a:solidFill>
              </a:rPr>
              <a:t>, jeden po </a:t>
            </a:r>
            <a:r>
              <a:rPr lang="sk-SK" sz="1400" dirty="0" smtClean="0">
                <a:solidFill>
                  <a:srgbClr val="002060"/>
                </a:solidFill>
              </a:rPr>
              <a:t>druhom </a:t>
            </a:r>
            <a:r>
              <a:rPr lang="sk-SK" sz="1400" dirty="0">
                <a:solidFill>
                  <a:srgbClr val="002060"/>
                </a:solidFill>
              </a:rPr>
              <a:t>sa apoštoli vypytujú, či to náhodou nie sú oni, kto zradí Krista. Všetci sú schopní stotožniť sa s možnosťou, že zradia svojho Majstra. Nikto sa necíti dostatočne silný. Každý z nich vie, že nemá Kristovo zmýšľanie, a to pociťuje ako zradu. Len Judáš sa pýta ako posledný, akoby z povinnosti, aby nebudil pozornosť (por. </a:t>
            </a:r>
            <a:r>
              <a:rPr lang="sk-SK" sz="1400" dirty="0" err="1">
                <a:solidFill>
                  <a:srgbClr val="002060"/>
                </a:solidFill>
              </a:rPr>
              <a:t>Mt</a:t>
            </a:r>
            <a:r>
              <a:rPr lang="sk-SK" sz="1400" dirty="0">
                <a:solidFill>
                  <a:srgbClr val="002060"/>
                </a:solidFill>
              </a:rPr>
              <a:t> 26,22.25) Ako pozerám na seba ja? Som ochotný pripustiť, že som tak slabý, že dokážem Ježiša zradiť? Pripustiť to, je postoj pokory. Opačný postoj je prejavom prílišnej sebaistoty, pýchy. Modlievajme sa so sv. Filipom </a:t>
            </a:r>
            <a:r>
              <a:rPr lang="sk-SK" sz="1400" dirty="0" err="1" smtClean="0">
                <a:solidFill>
                  <a:srgbClr val="002060"/>
                </a:solidFill>
              </a:rPr>
              <a:t>Nérim</a:t>
            </a:r>
            <a:r>
              <a:rPr lang="sk-SK" sz="1400" dirty="0">
                <a:solidFill>
                  <a:srgbClr val="002060"/>
                </a:solidFill>
              </a:rPr>
              <a:t>: „Pane, never Filipovi! ... Nespoliehaj sa na mňa, môj Ježišu, pretože nikdy nič dobré neurobím. ... Ak mi ty nepomôžeš, môj Ježišu, ja padnem.“</a:t>
            </a:r>
          </a:p>
          <a:p>
            <a:pPr algn="just"/>
            <a:r>
              <a:rPr lang="sk-SK" sz="1400" dirty="0">
                <a:solidFill>
                  <a:srgbClr val="002060"/>
                </a:solidFill>
              </a:rPr>
              <a:t> </a:t>
            </a:r>
          </a:p>
          <a:p>
            <a:pPr lvl="0" algn="just"/>
            <a:r>
              <a:rPr lang="sk-SK" sz="1400" dirty="0" smtClean="0">
                <a:solidFill>
                  <a:srgbClr val="002060"/>
                </a:solidFill>
              </a:rPr>
              <a:t>Ťažko </a:t>
            </a:r>
            <a:r>
              <a:rPr lang="sk-SK" sz="1400" dirty="0">
                <a:solidFill>
                  <a:srgbClr val="002060"/>
                </a:solidFill>
              </a:rPr>
              <a:t>dokážeme pochopiť, že Ježiš dobrovoľne prijal umučenie, že chcel trpieť. My by sme radi utrpenie zo svojho života vylúčili. Nevieme dať do súladu kríž so šťastným životom. Nezabúdajme, že utrpenie premôžeme len vtedy, keď ho prijmeme ako svoj „podiel“ na Pánovom utrpení. </a:t>
            </a:r>
            <a:r>
              <a:rPr lang="sk-SK" sz="1400" dirty="0" smtClean="0">
                <a:solidFill>
                  <a:srgbClr val="002060"/>
                </a:solidFill>
              </a:rPr>
              <a:t>Vyhýbať </a:t>
            </a:r>
            <a:r>
              <a:rPr lang="sk-SK" sz="1400" dirty="0">
                <a:solidFill>
                  <a:srgbClr val="002060"/>
                </a:solidFill>
              </a:rPr>
              <a:t>nepotrebnému utrpeniu, bojovať proti nezavinenému utrpeniu </a:t>
            </a:r>
            <a:r>
              <a:rPr lang="sk-SK" sz="1400" dirty="0" err="1" smtClean="0">
                <a:solidFill>
                  <a:srgbClr val="002060"/>
                </a:solidFill>
              </a:rPr>
              <a:t>inýc</a:t>
            </a:r>
            <a:r>
              <a:rPr lang="sk-SK" sz="1400" dirty="0" smtClean="0">
                <a:solidFill>
                  <a:srgbClr val="002060"/>
                </a:solidFill>
              </a:rPr>
              <a:t>, </a:t>
            </a:r>
            <a:r>
              <a:rPr lang="sk-SK" sz="1400" dirty="0">
                <a:solidFill>
                  <a:srgbClr val="002060"/>
                </a:solidFill>
              </a:rPr>
              <a:t>je samozrejmé. Ale je našou úlohou prijať trápenie, ak na nás </a:t>
            </a:r>
            <a:r>
              <a:rPr lang="sk-SK" sz="1400" dirty="0" smtClean="0">
                <a:solidFill>
                  <a:srgbClr val="002060"/>
                </a:solidFill>
              </a:rPr>
              <a:t>doľahne, </a:t>
            </a:r>
            <a:r>
              <a:rPr lang="sk-SK" sz="1400" dirty="0">
                <a:solidFill>
                  <a:srgbClr val="002060"/>
                </a:solidFill>
              </a:rPr>
              <a:t>a obetovať ho Bohu ako obetu lásky. Za </a:t>
            </a:r>
            <a:r>
              <a:rPr lang="sk-SK" sz="1400" dirty="0" smtClean="0">
                <a:solidFill>
                  <a:srgbClr val="002060"/>
                </a:solidFill>
              </a:rPr>
              <a:t>seba, aj</a:t>
            </a:r>
            <a:r>
              <a:rPr lang="sk-SK" sz="1400" dirty="0">
                <a:solidFill>
                  <a:srgbClr val="002060"/>
                </a:solidFill>
              </a:rPr>
              <a:t> za celý svet.</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84270" y="4616624"/>
            <a:ext cx="2851591" cy="892552"/>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Syn človeka síce ide, ako je o ňom napísané, ale beda človeku, ktorý zrádza Syna človeka! Pre toho človeka by bolo lepšie, keby sa nebol narodil.“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14, 21</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2151242"/>
            <a:ext cx="2851591" cy="492443"/>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Zosmutneli a začali sa ho jeden po druhom vypytovať: „Azda ja?“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14,19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2451" y="1648410"/>
            <a:ext cx="4471095" cy="4832092"/>
          </a:xfrm>
          <a:prstGeom prst="rect">
            <a:avLst/>
          </a:prstGeom>
        </p:spPr>
        <p:txBody>
          <a:bodyPr wrap="square">
            <a:spAutoFit/>
          </a:bodyPr>
          <a:lstStyle/>
          <a:p>
            <a:pPr lvl="0" algn="just"/>
            <a:r>
              <a:rPr lang="sk-SK" sz="1400" dirty="0" smtClean="0">
                <a:solidFill>
                  <a:srgbClr val="002060"/>
                </a:solidFill>
              </a:rPr>
              <a:t>Pán </a:t>
            </a:r>
            <a:r>
              <a:rPr lang="sk-SK" sz="1400" dirty="0">
                <a:solidFill>
                  <a:srgbClr val="002060"/>
                </a:solidFill>
              </a:rPr>
              <a:t>Ježiš vie, že všetci, čo sú teraz s ním, nevydržia skúšku a na chvíľu od neho odpadnú. A predsa ich nezavrhuje. Našou prirodzenou reakciou na ľudskú slabosť je nechuť, odpor a často aj pretrhnutie stykov s tými, ktorí nás zradili. Požadujeme, aby tí, ktorí sú nám blízki, ktorí sú okolo nás, boli pevní ako skala, neochvejne verní – čiže takí, akí ani my sami nie sme. Ak máme my „nárok“ byť slabí, potom naši blížni tiež. Miluj blížneho ako seba samého, žiada od nás Ježiš. Ak sebe dokážeme odpustiť naše nedokonalosti, zlyhania, odpustime ich aj druhým.</a:t>
            </a:r>
          </a:p>
          <a:p>
            <a:pPr algn="just"/>
            <a:r>
              <a:rPr lang="en-US" sz="1400" dirty="0">
                <a:solidFill>
                  <a:srgbClr val="002060"/>
                </a:solidFill>
              </a:rPr>
              <a:t> </a:t>
            </a:r>
            <a:endParaRPr lang="sk-SK" sz="1400" dirty="0">
              <a:solidFill>
                <a:srgbClr val="002060"/>
              </a:solidFill>
            </a:endParaRPr>
          </a:p>
          <a:p>
            <a:pPr lvl="0" algn="just"/>
            <a:r>
              <a:rPr lang="sk-SK" sz="1400" dirty="0" smtClean="0">
                <a:solidFill>
                  <a:srgbClr val="002060"/>
                </a:solidFill>
              </a:rPr>
              <a:t>Ak </a:t>
            </a:r>
            <a:r>
              <a:rPr lang="sk-SK" sz="1400" dirty="0">
                <a:solidFill>
                  <a:srgbClr val="002060"/>
                </a:solidFill>
              </a:rPr>
              <a:t>v Judášovi vidíme zlo, od ktorého ho chce Ježiš zachrániť, v prípade Petra vidíme, ako ho Ježiš zachraňuje od prílišného „dobra“. Peter sa cíti dobrý, a tam sa skrýva jeho pýcha. Je to ako keď príde niekto na spoveď a povie kňazovi: „Viete, necítim sa hriešny/hriešna.“ Tu je skrytá podstata zla týchto ľudí: nevidia hriech vo svojom srdci. Bolo nevyhnutné, aby Peter padol. Je to na záchranu, ak títo „bezhriešni“ ľudia nejako okato zlyhajú. Spoznajú, že majú konať pokánie. Prosme, aby sme mali otvorené oči a spoznali svoju hriešnosť. Nielen v teoretickom vyznaní: „Viem, že som hriešny,“ ale celkom konkrétne.</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868946" y="4419295"/>
            <a:ext cx="2850670" cy="1169551"/>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Peter mu povedal: „Aj keby všetci odpadli, ja nie.“ </a:t>
            </a:r>
            <a:r>
              <a:rPr lang="sk-SK" sz="1400" i="1" dirty="0" smtClean="0">
                <a:solidFill>
                  <a:srgbClr val="8A4500"/>
                </a:solidFill>
                <a:latin typeface="Franklin Gothic Medium Cond" panose="020B0606030402020204" pitchFamily="34" charset="0"/>
              </a:rPr>
              <a:t> Ježiš mu odvetil: „Veru, hovorím ti: Ty ma dnes, tejto noci, skôr, ako dva razy kohút zaspieva, tri razy zaprieš. „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29-30</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196035"/>
            <a:ext cx="2608706"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Peter mu povedal: „Aj keby všetci odpadli, ja nie.“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14,29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595765" y="2186849"/>
            <a:ext cx="5743418" cy="4401205"/>
          </a:xfrm>
          <a:prstGeom prst="rect">
            <a:avLst/>
          </a:prstGeom>
        </p:spPr>
        <p:txBody>
          <a:bodyPr wrap="square">
            <a:spAutoFit/>
          </a:bodyPr>
          <a:lstStyle/>
          <a:p>
            <a:pPr lvl="0" algn="just"/>
            <a:r>
              <a:rPr lang="sk-SK" sz="1400" dirty="0" smtClean="0">
                <a:solidFill>
                  <a:srgbClr val="002060"/>
                </a:solidFill>
              </a:rPr>
              <a:t>Výzva </a:t>
            </a:r>
            <a:r>
              <a:rPr lang="sk-SK" sz="1400" dirty="0">
                <a:solidFill>
                  <a:srgbClr val="002060"/>
                </a:solidFill>
              </a:rPr>
              <a:t>bedliť nebola len výkrikom Ježiša, ktorý túžil po spoločenstve najbližších v ťažkom utrpení. Išlo tu aj o bytostnú potrebu apoštolov, ak chceli obstáť v skúške. Ale oni spali. Mali určite množstvo vysvetlení: že sú unavení po dlhom a emočne vypätom dni; že tak, ako je čas pracovať, je aj čas odpočívať a pod. Oni spali, ale zradca nie. Je to  pre nás zahanbujúce. Tí, čo Ježiša nenávidia, nepoznajú odpočinku, len aby ho mohli zlikvidovať (aj zlikvidovať v mysliach ľudí), a my, ktorí mu hovoríme, že ho milujeme, nemáme žiadnej vytrvalosti – ani v modlitbe, ani v šírení evanjelia, ani v pomoci núdznym... Nedajme sa predbehnúť Ježišovými nepriateľmi, nenechajme si ukradnúť horlivosť!</a:t>
            </a:r>
          </a:p>
          <a:p>
            <a:pPr algn="just"/>
            <a:r>
              <a:rPr lang="sk-SK" sz="1400" dirty="0">
                <a:solidFill>
                  <a:srgbClr val="002060"/>
                </a:solidFill>
              </a:rPr>
              <a:t> </a:t>
            </a:r>
            <a:endParaRPr lang="sk-SK" sz="1400" dirty="0" smtClean="0">
              <a:solidFill>
                <a:srgbClr val="002060"/>
              </a:solidFill>
            </a:endParaRPr>
          </a:p>
          <a:p>
            <a:pPr algn="just"/>
            <a:r>
              <a:rPr lang="sk-SK" sz="1400" dirty="0" smtClean="0">
                <a:solidFill>
                  <a:srgbClr val="002060"/>
                </a:solidFill>
              </a:rPr>
              <a:t>Ako </a:t>
            </a:r>
            <a:r>
              <a:rPr lang="sk-SK" sz="1400" dirty="0">
                <a:solidFill>
                  <a:srgbClr val="002060"/>
                </a:solidFill>
              </a:rPr>
              <a:t>je možné, že Ježiša opustili všetci učeníci? Veď boli medzi nimi nielen náladoví ľudia, ale aj hlbokí. Nezniesli ťarchu sklamania, pretože nebrali vážne Ježišove výstrahy a upozornenia. Je to aj pre nás všetkých spásonosné poučenie, že Ježišove slová, jeho upozornenia, nemáme brať na ľahkú váhu, iba ako vhodné podnety, nezáväzné upozornenia, ale ako smrteľne vážne slová, ktoré nám adresuje jeho láska. Aj Ježišovu výzvu vziať svoj kríž a kráčať za ním zoberme vážne. Toto slovo mnohí ignorujú, a potom utekajú sklamaní tak, ako utiekli apoštoli. Slovo lásky prijmime s láskou a to nás zachráni.</a:t>
            </a:r>
          </a:p>
          <a:p>
            <a:pPr algn="just"/>
            <a:r>
              <a:rPr lang="sk-SK" sz="1400" dirty="0">
                <a:solidFill>
                  <a:srgbClr val="002060"/>
                </a:solidFill>
              </a:rPr>
              <a:t> </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905812" y="4696547"/>
            <a:ext cx="1584374" cy="738664"/>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Vtedy ho všetci opustili a rozutekali sa.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14, 50</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317675"/>
            <a:ext cx="1653984"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prišiel tretí raz, povedal im: „Ešte spíte a odpočívate? Dosť už. Prišla hodina: hľa, Syna človeka už vydávajú do rúk hriešnikov.“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14,29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224107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2987</TotalTime>
  <Words>1068</Words>
  <Application>Microsoft Office PowerPoint</Application>
  <PresentationFormat>Prezentácia na obrazovke (4:3)</PresentationFormat>
  <Paragraphs>327</Paragraphs>
  <Slides>14</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14</vt:i4>
      </vt:variant>
    </vt:vector>
  </HeadingPairs>
  <TitlesOfParts>
    <vt:vector size="22"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193</cp:revision>
  <dcterms:created xsi:type="dcterms:W3CDTF">2017-11-24T08:58:06Z</dcterms:created>
  <dcterms:modified xsi:type="dcterms:W3CDTF">2018-03-22T13:09:05Z</dcterms:modified>
</cp:coreProperties>
</file>