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1" r:id="rId18"/>
    <p:sldId id="272" r:id="rId1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 MT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 MT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 MT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 MT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 MT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 MT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 MT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 MT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 M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8E7"/>
          </a:solidFill>
        </a:fill>
      </a:tcStyle>
    </a:wholeTbl>
    <a:band2H>
      <a:tcTxStyle/>
      <a:tcStyle>
        <a:tcBdr/>
        <a:fill>
          <a:solidFill>
            <a:srgbClr val="EFF4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DDDB"/>
          </a:solidFill>
        </a:fill>
      </a:tcStyle>
    </a:wholeTbl>
    <a:band2H>
      <a:tcTxStyle/>
      <a:tcStyle>
        <a:tcBdr/>
        <a:fill>
          <a:solidFill>
            <a:srgbClr val="EFEFEE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E0DE"/>
          </a:solidFill>
        </a:fill>
      </a:tcStyle>
    </a:wholeTbl>
    <a:band2H>
      <a:tcTxStyle/>
      <a:tcStyle>
        <a:tcBdr/>
        <a:fill>
          <a:solidFill>
            <a:srgbClr val="EEF0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2" name="Shape 11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n-lt"/>
        <a:ea typeface="+mn-ea"/>
        <a:cs typeface="+mn-cs"/>
        <a:sym typeface="Gill Sans MT"/>
      </a:defRPr>
    </a:lvl1pPr>
    <a:lvl2pPr indent="228600" defTabSz="457200" latinLnBrk="0">
      <a:defRPr sz="1200">
        <a:solidFill>
          <a:srgbClr val="FFFFFF"/>
        </a:solidFill>
        <a:latin typeface="+mn-lt"/>
        <a:ea typeface="+mn-ea"/>
        <a:cs typeface="+mn-cs"/>
        <a:sym typeface="Gill Sans MT"/>
      </a:defRPr>
    </a:lvl2pPr>
    <a:lvl3pPr indent="457200" defTabSz="457200" latinLnBrk="0">
      <a:defRPr sz="1200">
        <a:solidFill>
          <a:srgbClr val="FFFFFF"/>
        </a:solidFill>
        <a:latin typeface="+mn-lt"/>
        <a:ea typeface="+mn-ea"/>
        <a:cs typeface="+mn-cs"/>
        <a:sym typeface="Gill Sans MT"/>
      </a:defRPr>
    </a:lvl3pPr>
    <a:lvl4pPr indent="685800" defTabSz="457200" latinLnBrk="0">
      <a:defRPr sz="1200">
        <a:solidFill>
          <a:srgbClr val="FFFFFF"/>
        </a:solidFill>
        <a:latin typeface="+mn-lt"/>
        <a:ea typeface="+mn-ea"/>
        <a:cs typeface="+mn-cs"/>
        <a:sym typeface="Gill Sans MT"/>
      </a:defRPr>
    </a:lvl4pPr>
    <a:lvl5pPr indent="914400" defTabSz="457200" latinLnBrk="0">
      <a:defRPr sz="1200">
        <a:solidFill>
          <a:srgbClr val="FFFFFF"/>
        </a:solidFill>
        <a:latin typeface="+mn-lt"/>
        <a:ea typeface="+mn-ea"/>
        <a:cs typeface="+mn-cs"/>
        <a:sym typeface="Gill Sans MT"/>
      </a:defRPr>
    </a:lvl5pPr>
    <a:lvl6pPr indent="1143000" defTabSz="457200" latinLnBrk="0">
      <a:defRPr sz="1200">
        <a:solidFill>
          <a:srgbClr val="FFFFFF"/>
        </a:solidFill>
        <a:latin typeface="+mn-lt"/>
        <a:ea typeface="+mn-ea"/>
        <a:cs typeface="+mn-cs"/>
        <a:sym typeface="Gill Sans MT"/>
      </a:defRPr>
    </a:lvl6pPr>
    <a:lvl7pPr indent="1371600" defTabSz="457200" latinLnBrk="0">
      <a:defRPr sz="1200">
        <a:solidFill>
          <a:srgbClr val="FFFFFF"/>
        </a:solidFill>
        <a:latin typeface="+mn-lt"/>
        <a:ea typeface="+mn-ea"/>
        <a:cs typeface="+mn-cs"/>
        <a:sym typeface="Gill Sans MT"/>
      </a:defRPr>
    </a:lvl7pPr>
    <a:lvl8pPr indent="1600200" defTabSz="457200" latinLnBrk="0">
      <a:defRPr sz="1200">
        <a:solidFill>
          <a:srgbClr val="FFFFFF"/>
        </a:solidFill>
        <a:latin typeface="+mn-lt"/>
        <a:ea typeface="+mn-ea"/>
        <a:cs typeface="+mn-cs"/>
        <a:sym typeface="Gill Sans MT"/>
      </a:defRPr>
    </a:lvl8pPr>
    <a:lvl9pPr indent="1828800" defTabSz="457200" latinLnBrk="0">
      <a:defRPr sz="1200">
        <a:solidFill>
          <a:srgbClr val="FFFFFF"/>
        </a:solidFill>
        <a:latin typeface="+mn-lt"/>
        <a:ea typeface="+mn-ea"/>
        <a:cs typeface="+mn-cs"/>
        <a:sym typeface="Gill Sans MT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1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/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12" name="Text úrovne 1…"/>
          <p:cNvSpPr txBox="1">
            <a:spLocks noGrp="1"/>
          </p:cNvSpPr>
          <p:nvPr>
            <p:ph type="body" sz="quarter" idx="1"/>
          </p:nvPr>
        </p:nvSpPr>
        <p:spPr>
          <a:xfrm>
            <a:off x="2695194" y="4352544"/>
            <a:ext cx="6801612" cy="1239895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000"/>
            </a:lvl1pPr>
            <a:lvl2pPr marL="0" indent="457200" algn="ctr">
              <a:buClrTx/>
              <a:buSzTx/>
              <a:buFontTx/>
              <a:buNone/>
              <a:defRPr sz="2000"/>
            </a:lvl2pPr>
            <a:lvl3pPr marL="0" indent="914400" algn="ctr">
              <a:buClrTx/>
              <a:buSzTx/>
              <a:buFontTx/>
              <a:buNone/>
              <a:defRPr sz="2000"/>
            </a:lvl3pPr>
            <a:lvl4pPr marL="0" indent="1371600" algn="ctr">
              <a:buClrTx/>
              <a:buSzTx/>
              <a:buFontTx/>
              <a:buNone/>
              <a:defRPr sz="2000"/>
            </a:lvl4pPr>
            <a:lvl5pPr marL="0" indent="1828800" algn="ctr">
              <a:buClrTx/>
              <a:buSzTx/>
              <a:buFontTx/>
              <a:buNone/>
              <a:defRPr sz="2000"/>
            </a:lvl5pPr>
          </a:lstStyle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13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 názvu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30" cy="1188721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95" name="Text úrovne 1…"/>
          <p:cNvSpPr txBox="1">
            <a:spLocks noGrp="1"/>
          </p:cNvSpPr>
          <p:nvPr>
            <p:ph type="body" sz="half" idx="1"/>
          </p:nvPr>
        </p:nvSpPr>
        <p:spPr>
          <a:xfrm>
            <a:off x="2231135" y="2638044"/>
            <a:ext cx="7729730" cy="3101983"/>
          </a:xfrm>
          <a:prstGeom prst="rect">
            <a:avLst/>
          </a:prstGeom>
        </p:spPr>
        <p:txBody>
          <a:bodyPr/>
          <a:lstStyle/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96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 názvu"/>
          <p:cNvSpPr txBox="1">
            <a:spLocks noGrp="1"/>
          </p:cNvSpPr>
          <p:nvPr>
            <p:ph type="title"/>
          </p:nvPr>
        </p:nvSpPr>
        <p:spPr>
          <a:xfrm>
            <a:off x="8653112" y="937260"/>
            <a:ext cx="1298609" cy="4983480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104" name="Text úrovne 1…"/>
          <p:cNvSpPr txBox="1">
            <a:spLocks noGrp="1"/>
          </p:cNvSpPr>
          <p:nvPr>
            <p:ph type="body" sz="half" idx="1"/>
          </p:nvPr>
        </p:nvSpPr>
        <p:spPr>
          <a:xfrm>
            <a:off x="2231135" y="937260"/>
            <a:ext cx="6198490" cy="4983480"/>
          </a:xfrm>
          <a:prstGeom prst="rect">
            <a:avLst/>
          </a:prstGeom>
        </p:spPr>
        <p:txBody>
          <a:bodyPr/>
          <a:lstStyle/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105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30" cy="1188721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21" name="Text úrovne 1…"/>
          <p:cNvSpPr txBox="1">
            <a:spLocks noGrp="1"/>
          </p:cNvSpPr>
          <p:nvPr>
            <p:ph type="body" sz="half" idx="1"/>
          </p:nvPr>
        </p:nvSpPr>
        <p:spPr>
          <a:xfrm>
            <a:off x="2231135" y="2638044"/>
            <a:ext cx="7729730" cy="3101983"/>
          </a:xfrm>
          <a:prstGeom prst="rect">
            <a:avLst/>
          </a:prstGeom>
        </p:spPr>
        <p:txBody>
          <a:bodyPr/>
          <a:lstStyle/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22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áhlaví část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1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/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30" name="Text úrovne 1…"/>
          <p:cNvSpPr txBox="1">
            <a:spLocks noGrp="1"/>
          </p:cNvSpPr>
          <p:nvPr>
            <p:ph type="body" sz="quarter" idx="1"/>
          </p:nvPr>
        </p:nvSpPr>
        <p:spPr>
          <a:xfrm>
            <a:off x="2695194" y="4352464"/>
            <a:ext cx="6801612" cy="126508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000"/>
            </a:lvl1pPr>
            <a:lvl2pPr marL="0" indent="457200" algn="ctr">
              <a:buClrTx/>
              <a:buSzTx/>
              <a:buFontTx/>
              <a:buNone/>
              <a:defRPr sz="2000"/>
            </a:lvl2pPr>
            <a:lvl3pPr marL="0" indent="914400" algn="ctr">
              <a:buClrTx/>
              <a:buSzTx/>
              <a:buFontTx/>
              <a:buNone/>
              <a:defRPr sz="2000"/>
            </a:lvl3pPr>
            <a:lvl4pPr marL="0" indent="1371600" algn="ctr">
              <a:buClrTx/>
              <a:buSzTx/>
              <a:buFontTx/>
              <a:buNone/>
              <a:defRPr sz="2000"/>
            </a:lvl4pPr>
            <a:lvl5pPr marL="0" indent="1828800" algn="ctr">
              <a:buClrTx/>
              <a:buSzTx/>
              <a:buFontTx/>
              <a:buNone/>
              <a:defRPr sz="2000"/>
            </a:lvl5pPr>
          </a:lstStyle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31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30" cy="1188721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39" name="Text úrovne 1…"/>
          <p:cNvSpPr txBox="1">
            <a:spLocks noGrp="1"/>
          </p:cNvSpPr>
          <p:nvPr>
            <p:ph type="body" sz="quarter" idx="1"/>
          </p:nvPr>
        </p:nvSpPr>
        <p:spPr>
          <a:xfrm>
            <a:off x="1581911" y="2638044"/>
            <a:ext cx="4271773" cy="3101982"/>
          </a:xfrm>
          <a:prstGeom prst="rect">
            <a:avLst/>
          </a:prstGeom>
        </p:spPr>
        <p:txBody>
          <a:bodyPr/>
          <a:lstStyle/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40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úrovne 1…"/>
          <p:cNvSpPr txBox="1">
            <a:spLocks noGrp="1"/>
          </p:cNvSpPr>
          <p:nvPr>
            <p:ph type="body" sz="quarter" idx="1"/>
          </p:nvPr>
        </p:nvSpPr>
        <p:spPr>
          <a:xfrm>
            <a:off x="1583436" y="2313433"/>
            <a:ext cx="4270248" cy="704088"/>
          </a:xfrm>
          <a:prstGeom prst="rect">
            <a:avLst/>
          </a:prstGeom>
        </p:spPr>
        <p:txBody>
          <a:bodyPr anchor="b"/>
          <a:lstStyle>
            <a:lvl1pPr marL="0" indent="0" algn="ctr">
              <a:buClrTx/>
              <a:buSzTx/>
              <a:buFontTx/>
              <a:buNone/>
              <a:defRPr sz="1900" cap="all" spc="100">
                <a:solidFill>
                  <a:schemeClr val="accent2"/>
                </a:solidFill>
              </a:defRPr>
            </a:lvl1pPr>
            <a:lvl2pPr marL="0" indent="457200" algn="ctr">
              <a:buClrTx/>
              <a:buSzTx/>
              <a:buFontTx/>
              <a:buNone/>
              <a:defRPr sz="1900" cap="all" spc="100">
                <a:solidFill>
                  <a:schemeClr val="accent2"/>
                </a:solidFill>
              </a:defRPr>
            </a:lvl2pPr>
            <a:lvl3pPr marL="0" indent="914400" algn="ctr">
              <a:buClrTx/>
              <a:buSzTx/>
              <a:buFontTx/>
              <a:buNone/>
              <a:defRPr sz="1900" cap="all" spc="100">
                <a:solidFill>
                  <a:schemeClr val="accent2"/>
                </a:solidFill>
              </a:defRPr>
            </a:lvl3pPr>
            <a:lvl4pPr marL="0" indent="1371600" algn="ctr">
              <a:buClrTx/>
              <a:buSzTx/>
              <a:buFontTx/>
              <a:buNone/>
              <a:defRPr sz="1900" cap="all" spc="100">
                <a:solidFill>
                  <a:schemeClr val="accent2"/>
                </a:solidFill>
              </a:defRPr>
            </a:lvl4pPr>
            <a:lvl5pPr marL="0" indent="1828800" algn="ctr">
              <a:buClrTx/>
              <a:buSzTx/>
              <a:buFontTx/>
              <a:buNone/>
              <a:defRPr sz="1900" cap="all" spc="100">
                <a:solidFill>
                  <a:schemeClr val="accent2"/>
                </a:solidFill>
              </a:defRPr>
            </a:lvl5pPr>
          </a:lstStyle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5" y="2313433"/>
            <a:ext cx="4270249" cy="704088"/>
          </a:xfrm>
          <a:prstGeom prst="rect">
            <a:avLst/>
          </a:prstGeom>
        </p:spPr>
        <p:txBody>
          <a:bodyPr anchor="b"/>
          <a:lstStyle/>
          <a:p>
            <a:pPr marL="0" indent="0" algn="ctr">
              <a:buClrTx/>
              <a:buSzTx/>
              <a:buFontTx/>
              <a:buNone/>
              <a:defRPr sz="1900" cap="all" spc="100">
                <a:solidFill>
                  <a:schemeClr val="accent2"/>
                </a:solidFill>
              </a:defRPr>
            </a:pPr>
            <a:endParaRPr/>
          </a:p>
        </p:txBody>
      </p:sp>
      <p:sp>
        <p:nvSpPr>
          <p:cNvPr id="49" name="Text názvu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30" cy="1188721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50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názvu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30" cy="1188721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58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3" name="Text názvu"/>
          <p:cNvSpPr txBox="1">
            <a:spLocks noGrp="1"/>
          </p:cNvSpPr>
          <p:nvPr>
            <p:ph type="title"/>
          </p:nvPr>
        </p:nvSpPr>
        <p:spPr>
          <a:xfrm>
            <a:off x="804672" y="2243827"/>
            <a:ext cx="4486656" cy="1141498"/>
          </a:xfrm>
          <a:prstGeom prst="rect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/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74" name="Text úrovne 1…"/>
          <p:cNvSpPr txBox="1">
            <a:spLocks noGrp="1"/>
          </p:cNvSpPr>
          <p:nvPr>
            <p:ph type="body" sz="half" idx="1"/>
          </p:nvPr>
        </p:nvSpPr>
        <p:spPr>
          <a:xfrm>
            <a:off x="6736080" y="804672"/>
            <a:ext cx="4815841" cy="5248656"/>
          </a:xfrm>
          <a:prstGeom prst="rect">
            <a:avLst/>
          </a:prstGeom>
        </p:spPr>
        <p:txBody>
          <a:bodyPr/>
          <a:lstStyle>
            <a:lvl1pPr>
              <a:defRPr sz="1900"/>
            </a:lvl1pPr>
            <a:lvl2pPr marL="500062" indent="-271462">
              <a:defRPr sz="1900"/>
            </a:lvl2pPr>
            <a:lvl3pPr marL="728662" indent="-271462">
              <a:defRPr sz="1900"/>
            </a:lvl3pPr>
            <a:lvl4pPr marL="957262" indent="-271462">
              <a:defRPr sz="1900"/>
            </a:lvl4pPr>
            <a:lvl5pPr marL="1185862" indent="-271462">
              <a:defRPr sz="1900"/>
            </a:lvl5pPr>
          </a:lstStyle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15567" y="3549917"/>
            <a:ext cx="3794760" cy="2194037"/>
          </a:xfrm>
          <a:prstGeom prst="rect">
            <a:avLst/>
          </a:prstGeom>
        </p:spPr>
        <p:txBody>
          <a:bodyPr/>
          <a:lstStyle/>
          <a:p>
            <a:pPr marL="0" indent="0" algn="ctr">
              <a:buClrTx/>
              <a:buSzTx/>
              <a:buFontTx/>
              <a:buNone/>
              <a:defRPr sz="1500"/>
            </a:pPr>
            <a:endParaRPr/>
          </a:p>
        </p:txBody>
      </p:sp>
      <p:sp>
        <p:nvSpPr>
          <p:cNvPr id="76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17"/>
          <p:cNvSpPr/>
          <p:nvPr/>
        </p:nvSpPr>
        <p:spPr>
          <a:xfrm>
            <a:off x="-1" y="0"/>
            <a:ext cx="6096001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84" name="Text názvu"/>
          <p:cNvSpPr txBox="1">
            <a:spLocks noGrp="1"/>
          </p:cNvSpPr>
          <p:nvPr>
            <p:ph type="title"/>
          </p:nvPr>
        </p:nvSpPr>
        <p:spPr>
          <a:xfrm>
            <a:off x="808522" y="2243827"/>
            <a:ext cx="4495000" cy="1134642"/>
          </a:xfrm>
          <a:prstGeom prst="rect">
            <a:avLst/>
          </a:prstGeom>
          <a:solidFill>
            <a:srgbClr val="FFFFFF"/>
          </a:solidFill>
          <a:ln>
            <a:solidFill>
              <a:srgbClr val="404040"/>
            </a:solidFill>
          </a:ln>
        </p:spPr>
        <p:txBody>
          <a:bodyPr/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t>Text názvu</a:t>
            </a:r>
          </a:p>
        </p:txBody>
      </p:sp>
      <p:sp>
        <p:nvSpPr>
          <p:cNvPr id="85" name="Picture Placeholder 2"/>
          <p:cNvSpPr>
            <a:spLocks noGrp="1"/>
          </p:cNvSpPr>
          <p:nvPr>
            <p:ph type="pic" idx="13"/>
          </p:nvPr>
        </p:nvSpPr>
        <p:spPr>
          <a:xfrm>
            <a:off x="6095998" y="0"/>
            <a:ext cx="6102098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6" name="Text úrovne 1…"/>
          <p:cNvSpPr txBox="1">
            <a:spLocks noGrp="1"/>
          </p:cNvSpPr>
          <p:nvPr>
            <p:ph type="body" sz="quarter" idx="1"/>
          </p:nvPr>
        </p:nvSpPr>
        <p:spPr>
          <a:xfrm>
            <a:off x="1115567" y="3549917"/>
            <a:ext cx="3794761" cy="2194038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1500"/>
            </a:lvl1pPr>
            <a:lvl2pPr marL="0" indent="457200" algn="ctr">
              <a:buClrTx/>
              <a:buSzTx/>
              <a:buFontTx/>
              <a:buNone/>
              <a:defRPr sz="1500"/>
            </a:lvl2pPr>
            <a:lvl3pPr marL="0" indent="914400" algn="ctr">
              <a:buClrTx/>
              <a:buSzTx/>
              <a:buFontTx/>
              <a:buNone/>
              <a:defRPr sz="1500"/>
            </a:lvl3pPr>
            <a:lvl4pPr marL="0" indent="1371600" algn="ctr">
              <a:buClrTx/>
              <a:buSzTx/>
              <a:buFontTx/>
              <a:buNone/>
              <a:defRPr sz="1500"/>
            </a:lvl4pPr>
            <a:lvl5pPr marL="0" indent="1828800" algn="ctr">
              <a:buClrTx/>
              <a:buSzTx/>
              <a:buFontTx/>
              <a:buNone/>
              <a:defRPr sz="1500"/>
            </a:lvl5pPr>
          </a:lstStyle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87" name="Číslo snímky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35D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001"/>
          </a:xfrm>
          <a:prstGeom prst="rect">
            <a:avLst/>
          </a:prstGeom>
          <a:solidFill>
            <a:srgbClr val="A7A08E">
              <a:alpha val="15000"/>
            </a:srgbClr>
          </a:solidFill>
          <a:ln w="31750" cap="sq">
            <a:solidFill>
              <a:srgbClr val="FFFFFF"/>
            </a:solidFill>
            <a:miter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182879" tIns="182879" rIns="182879" bIns="182879" anchor="ctr">
            <a:normAutofit/>
          </a:bodyPr>
          <a:lstStyle/>
          <a:p>
            <a:r>
              <a:t>Text názvu</a:t>
            </a:r>
          </a:p>
        </p:txBody>
      </p:sp>
      <p:sp>
        <p:nvSpPr>
          <p:cNvPr id="3" name="Text úrovne 1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 úrovne 1</a:t>
            </a:r>
          </a:p>
          <a:p>
            <a:pPr lvl="1"/>
            <a:r>
              <a:t>Text úrovne 2</a:t>
            </a:r>
          </a:p>
          <a:p>
            <a:pPr lvl="2"/>
            <a:r>
              <a:t>Text úrovne 3</a:t>
            </a:r>
          </a:p>
          <a:p>
            <a:pPr lvl="3"/>
            <a:r>
              <a:t>Text úrovne 4</a:t>
            </a:r>
          </a:p>
          <a:p>
            <a:pPr lvl="4"/>
            <a:r>
              <a:t>Text úrovne 5</a:t>
            </a:r>
          </a:p>
        </p:txBody>
      </p:sp>
      <p:sp>
        <p:nvSpPr>
          <p:cNvPr id="4" name="Číslo snímky"/>
          <p:cNvSpPr txBox="1">
            <a:spLocks noGrp="1"/>
          </p:cNvSpPr>
          <p:nvPr>
            <p:ph type="sldNum" sz="quarter" idx="2"/>
          </p:nvPr>
        </p:nvSpPr>
        <p:spPr>
          <a:xfrm>
            <a:off x="10758922" y="6299962"/>
            <a:ext cx="365761" cy="201677"/>
          </a:xfrm>
          <a:prstGeom prst="rect">
            <a:avLst/>
          </a:prstGeom>
          <a:solidFill>
            <a:srgbClr val="1D1D1D">
              <a:alpha val="69804"/>
            </a:srgbClr>
          </a:solidFill>
          <a:ln w="12700">
            <a:miter lim="400000"/>
          </a:ln>
        </p:spPr>
        <p:txBody>
          <a:bodyPr lIns="18288" tIns="18288" rIns="18288" bIns="18288" anchor="ctr">
            <a:spAutoFit/>
          </a:bodyPr>
          <a:lstStyle>
            <a:lvl1pPr algn="ctr">
              <a:defRPr sz="11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all" spc="20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1pPr>
      <a:lvl2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all" spc="20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2pPr>
      <a:lvl3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all" spc="20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3pPr>
      <a:lvl4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all" spc="20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4pPr>
      <a:lvl5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all" spc="20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5pPr>
      <a:lvl6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all" spc="20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6pPr>
      <a:lvl7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all" spc="20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7pPr>
      <a:lvl8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all" spc="20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8pPr>
      <a:lvl9pPr marL="0" marR="0" indent="0" algn="ctr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all" spc="20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9pPr>
    </p:titleStyle>
    <p:bodyStyle>
      <a:lvl1pPr marL="228600" marR="0" indent="-228600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2"/>
        </a:buClr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1pPr>
      <a:lvl2pPr marL="485775" marR="0" indent="-257175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2"/>
        </a:buClr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2pPr>
      <a:lvl3pPr marL="714375" marR="0" indent="-257175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2"/>
        </a:buClr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3pPr>
      <a:lvl4pPr marL="942975" marR="0" indent="-257175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2"/>
        </a:buClr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4pPr>
      <a:lvl5pPr marL="1171575" marR="0" indent="-257175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2"/>
        </a:buClr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5pPr>
      <a:lvl6pPr marL="1341437" marR="0" indent="-257175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2"/>
        </a:buClr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6pPr>
      <a:lvl7pPr marL="1512887" marR="0" indent="-257175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2"/>
        </a:buClr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7pPr>
      <a:lvl8pPr marL="1685925" marR="0" indent="-257175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2"/>
        </a:buClr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8pPr>
      <a:lvl9pPr marL="1911350" marR="0" indent="-257175" algn="l" defTabSz="9144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2"/>
        </a:buClr>
        <a:buSzPct val="100000"/>
        <a:buFont typeface="Arial"/>
        <a:buChar char="•"/>
        <a:tabLst/>
        <a:defRPr sz="1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 MT"/>
        </a:defRPr>
      </a:lvl9pPr>
    </p:bodyStyle>
    <p:other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1pPr>
      <a:lvl2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2pPr>
      <a:lvl3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3pPr>
      <a:lvl4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4pPr>
      <a:lvl5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5pPr>
      <a:lvl6pPr marL="0" marR="0" indent="2286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6pPr>
      <a:lvl7pPr marL="0" marR="0" indent="2743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7pPr>
      <a:lvl8pPr marL="0" marR="0" indent="3200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8pPr>
      <a:lvl9pPr marL="0" marR="0" indent="3657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 M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5" Type="http://schemas.openxmlformats.org/officeDocument/2006/relationships/slide" Target="slide7.xml"/><Relationship Id="rId10" Type="http://schemas.openxmlformats.org/officeDocument/2006/relationships/slide" Target="slide12.xml"/><Relationship Id="rId4" Type="http://schemas.openxmlformats.org/officeDocument/2006/relationships/slide" Target="slide6.xml"/><Relationship Id="rId9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Nadpis 1"/>
          <p:cNvSpPr txBox="1">
            <a:spLocks noGrp="1"/>
          </p:cNvSpPr>
          <p:nvPr>
            <p:ph type="ctrTitle"/>
          </p:nvPr>
        </p:nvSpPr>
        <p:spPr>
          <a:xfrm>
            <a:off x="1600200" y="2427688"/>
            <a:ext cx="8991600" cy="16459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defTabSz="896111">
              <a:defRPr sz="2646" b="1" cap="none" spc="0">
                <a:ln w="9147">
                  <a:solidFill>
                    <a:srgbClr val="000000"/>
                  </a:solidFill>
                </a:ln>
                <a:solidFill>
                  <a:schemeClr val="accent5"/>
                </a:solidFill>
                <a:effectLst>
                  <a:outerShdw blurRad="12446" dist="37338" dir="2700000" rotWithShape="0">
                    <a:srgbClr val="CBC9B0"/>
                  </a:outerShdw>
                </a:effectLst>
              </a:defRPr>
            </a:pPr>
            <a:r>
              <a:rPr lang="sk-SK" sz="3332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Téma: Desatoro</a:t>
            </a:r>
          </a:p>
        </p:txBody>
      </p:sp>
      <p:sp>
        <p:nvSpPr>
          <p:cNvPr id="115" name="Podnadpis 2"/>
          <p:cNvSpPr txBox="1">
            <a:spLocks noGrp="1"/>
          </p:cNvSpPr>
          <p:nvPr>
            <p:ph type="subTitle" sz="quarter" idx="1"/>
          </p:nvPr>
        </p:nvSpPr>
        <p:spPr>
          <a:xfrm>
            <a:off x="2695194" y="4352544"/>
            <a:ext cx="6801612" cy="12398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 b="1">
                <a:ln w="9525">
                  <a:solidFill>
                    <a:srgbClr val="000000"/>
                  </a:solidFill>
                </a:ln>
                <a:solidFill>
                  <a:schemeClr val="accent5"/>
                </a:solidFill>
                <a:effectLst>
                  <a:outerShdw blurRad="12700" dist="38100" dir="2700000" rotWithShape="0">
                    <a:srgbClr val="CBC9B0"/>
                  </a:outerShdw>
                </a:effectLst>
              </a:defRPr>
            </a:pPr>
            <a:r>
              <a:rPr dirty="0"/>
              <a:t>Autor: Mgr. Andrea Polachová</a:t>
            </a:r>
          </a:p>
          <a:p>
            <a:pPr>
              <a:defRPr b="1">
                <a:ln w="9525">
                  <a:solidFill>
                    <a:srgbClr val="000000"/>
                  </a:solidFill>
                </a:ln>
                <a:solidFill>
                  <a:schemeClr val="accent5"/>
                </a:solidFill>
                <a:effectLst>
                  <a:outerShdw blurRad="12700" dist="38100" dir="2700000" rotWithShape="0">
                    <a:srgbClr val="CBC9B0"/>
                  </a:outerShdw>
                </a:effectLst>
              </a:defRPr>
            </a:pPr>
            <a:r>
              <a:rPr lang="sk-SK" dirty="0"/>
              <a:t>Škola: Základná škola Kúty 2018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Nadpis 1"/>
          <p:cNvSpPr txBox="1">
            <a:spLocks noGrp="1"/>
          </p:cNvSpPr>
          <p:nvPr>
            <p:ph type="title"/>
          </p:nvPr>
        </p:nvSpPr>
        <p:spPr>
          <a:xfrm>
            <a:off x="1581910" y="964691"/>
            <a:ext cx="9469268" cy="1188721"/>
          </a:xfrm>
          <a:prstGeom prst="rect">
            <a:avLst/>
          </a:prstGeom>
        </p:spPr>
        <p:txBody>
          <a:bodyPr/>
          <a:lstStyle/>
          <a:p>
            <a:pPr defTabSz="822959">
              <a:defRPr sz="2250" b="1" cap="none" spc="0">
                <a:ln w="7715">
                  <a:solidFill>
                    <a:srgbClr val="000000"/>
                  </a:solidFill>
                </a:ln>
                <a:effectLst>
                  <a:outerShdw blurRad="11430" dist="34289" dir="2700000" rotWithShape="0">
                    <a:srgbClr val="000000"/>
                  </a:outerShdw>
                </a:effectLst>
              </a:defRPr>
            </a:pPr>
            <a:r>
              <a:t>Cinquain (päťlístok, päťriadková báseň)</a:t>
            </a:r>
            <a:r>
              <a:rPr cap="all" spc="180">
                <a:ln>
                  <a:noFill/>
                </a:ln>
              </a:rPr>
              <a:t> </a:t>
            </a:r>
            <a:br>
              <a:rPr cap="all" spc="180">
                <a:ln>
                  <a:noFill/>
                </a:ln>
              </a:rPr>
            </a:br>
            <a:r>
              <a:rPr b="0">
                <a:ln>
                  <a:noFill/>
                </a:ln>
                <a:effectLst>
                  <a:outerShdw blurRad="34289" dist="17144" dir="2700000" rotWithShape="0">
                    <a:srgbClr val="000000">
                      <a:alpha val="40000"/>
                    </a:srgbClr>
                  </a:outerShdw>
                </a:effectLst>
              </a:rPr>
              <a:t>Pomenovanie pochádza z francúzštiny a je odvodené od slova cinq-päť</a:t>
            </a:r>
          </a:p>
        </p:txBody>
      </p:sp>
      <p:sp>
        <p:nvSpPr>
          <p:cNvPr id="142" name="Zástupný symbol pro obsah 2"/>
          <p:cNvSpPr txBox="1">
            <a:spLocks noGrp="1"/>
          </p:cNvSpPr>
          <p:nvPr>
            <p:ph type="body" sz="quarter" idx="1"/>
          </p:nvPr>
        </p:nvSpPr>
        <p:spPr>
          <a:xfrm>
            <a:off x="1581910" y="2638044"/>
            <a:ext cx="4271773" cy="3566813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1500" b="1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t>Pravidlá:</a:t>
            </a:r>
            <a:endParaRPr sz="900">
              <a:ln w="5715">
                <a:solidFill>
                  <a:srgbClr val="000000"/>
                </a:solidFill>
              </a:ln>
            </a:endParaRPr>
          </a:p>
          <a:p>
            <a:pPr>
              <a:lnSpc>
                <a:spcPct val="80000"/>
              </a:lnSpc>
              <a:defRPr sz="15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1.verš:   jednoslovné pomenovanie témy -podstatné meno.</a:t>
            </a:r>
            <a:endParaRPr sz="900"/>
          </a:p>
          <a:p>
            <a:pPr>
              <a:lnSpc>
                <a:spcPct val="80000"/>
              </a:lnSpc>
              <a:defRPr sz="15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2.verš:   dvojslovný opis témy-dve prídavné mená.</a:t>
            </a:r>
            <a:endParaRPr sz="900"/>
          </a:p>
          <a:p>
            <a:pPr>
              <a:lnSpc>
                <a:spcPct val="80000"/>
              </a:lnSpc>
              <a:defRPr sz="15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3.verš:   trojslovné vyjadrenie činnosti-tri slovesá.</a:t>
            </a:r>
            <a:endParaRPr sz="900"/>
          </a:p>
          <a:p>
            <a:pPr>
              <a:lnSpc>
                <a:spcPct val="80000"/>
              </a:lnSpc>
              <a:defRPr sz="15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4.verš:   štvorslovné vyjadrenie pocitu, emocionálneho vzťahu k téme.</a:t>
            </a:r>
            <a:endParaRPr sz="900"/>
          </a:p>
          <a:p>
            <a:pPr>
              <a:lnSpc>
                <a:spcPct val="80000"/>
              </a:lnSpc>
              <a:defRPr sz="15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5.verš:   jednoslovné synonymum témy.</a:t>
            </a:r>
          </a:p>
        </p:txBody>
      </p:sp>
      <p:sp>
        <p:nvSpPr>
          <p:cNvPr id="143" name="Zástupný symbol pro obsah 3"/>
          <p:cNvSpPr txBox="1"/>
          <p:nvPr/>
        </p:nvSpPr>
        <p:spPr>
          <a:xfrm>
            <a:off x="6338315" y="2638044"/>
            <a:ext cx="4270248" cy="35668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defTabSz="914400">
              <a:lnSpc>
                <a:spcPct val="80000"/>
              </a:lnSpc>
              <a:spcBef>
                <a:spcPts val="1000"/>
              </a:spcBef>
              <a:defRPr sz="1500" b="1">
                <a:solidFill>
                  <a:srgbClr val="FFFFFF"/>
                </a:solidFill>
              </a:defRPr>
            </a:pPr>
            <a:r>
              <a:t>Metóda, pomocou ktorej môžeme dosiahnuť syntézu vedomostí. Zhŕňa myšlienky a informácie v podobe stručných výrazov, ktoré opisujú jednu tému.</a:t>
            </a:r>
            <a:endParaRPr sz="900"/>
          </a:p>
          <a:p>
            <a:pPr defTabSz="914400">
              <a:lnSpc>
                <a:spcPct val="80000"/>
              </a:lnSpc>
              <a:spcBef>
                <a:spcPts val="1000"/>
              </a:spcBef>
              <a:defRPr sz="1500" b="1">
                <a:solidFill>
                  <a:srgbClr val="FFFFFF"/>
                </a:solidFill>
              </a:defRPr>
            </a:pPr>
            <a:r>
              <a:t> </a:t>
            </a:r>
            <a:endParaRPr sz="900"/>
          </a:p>
          <a:p>
            <a:pPr algn="ctr" defTabSz="914400">
              <a:lnSpc>
                <a:spcPct val="80000"/>
              </a:lnSpc>
              <a:spcBef>
                <a:spcPts val="1000"/>
              </a:spcBef>
              <a:defRPr sz="1500" b="1">
                <a:ln w="9525">
                  <a:solidFill>
                    <a:srgbClr val="000000"/>
                  </a:solidFill>
                </a:ln>
                <a:solidFill>
                  <a:srgbClr val="FFFFFF"/>
                </a:solidFill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t>Vzor :</a:t>
            </a:r>
            <a:endParaRPr sz="900">
              <a:ln w="5715">
                <a:solidFill>
                  <a:srgbClr val="000000"/>
                </a:solidFill>
              </a:ln>
            </a:endParaRPr>
          </a:p>
          <a:p>
            <a:pPr algn="ctr" defTabSz="914400">
              <a:lnSpc>
                <a:spcPct val="80000"/>
              </a:lnSpc>
              <a:spcBef>
                <a:spcPts val="1000"/>
              </a:spcBef>
              <a:defRPr sz="15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Pravidlá</a:t>
            </a:r>
            <a:endParaRPr sz="900"/>
          </a:p>
          <a:p>
            <a:pPr algn="ctr" defTabSz="914400">
              <a:lnSpc>
                <a:spcPct val="80000"/>
              </a:lnSpc>
              <a:spcBef>
                <a:spcPts val="1000"/>
              </a:spcBef>
              <a:defRPr sz="15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Dobré múdre </a:t>
            </a:r>
            <a:endParaRPr sz="900"/>
          </a:p>
          <a:p>
            <a:pPr algn="ctr" defTabSz="914400">
              <a:lnSpc>
                <a:spcPct val="80000"/>
              </a:lnSpc>
              <a:spcBef>
                <a:spcPts val="1000"/>
              </a:spcBef>
              <a:defRPr sz="15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Určujú, riadia pomáhajú </a:t>
            </a:r>
            <a:endParaRPr sz="900"/>
          </a:p>
          <a:p>
            <a:pPr algn="ctr" defTabSz="914400">
              <a:lnSpc>
                <a:spcPct val="80000"/>
              </a:lnSpc>
              <a:spcBef>
                <a:spcPts val="1000"/>
              </a:spcBef>
              <a:defRPr sz="15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Žiť život lepšie dobre</a:t>
            </a:r>
            <a:endParaRPr sz="900"/>
          </a:p>
          <a:p>
            <a:pPr algn="ctr" defTabSz="914400">
              <a:lnSpc>
                <a:spcPct val="80000"/>
              </a:lnSpc>
              <a:spcBef>
                <a:spcPts val="1000"/>
              </a:spcBef>
              <a:defRPr sz="15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múdro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Nadpis 1"/>
          <p:cNvSpPr txBox="1">
            <a:spLocks noGrp="1"/>
          </p:cNvSpPr>
          <p:nvPr>
            <p:ph type="title"/>
          </p:nvPr>
        </p:nvSpPr>
        <p:spPr>
          <a:xfrm>
            <a:off x="966651" y="964691"/>
            <a:ext cx="10162903" cy="1188721"/>
          </a:xfrm>
          <a:prstGeom prst="rect">
            <a:avLst/>
          </a:prstGeom>
        </p:spPr>
        <p:txBody>
          <a:bodyPr>
            <a:noAutofit/>
          </a:bodyPr>
          <a:lstStyle/>
          <a:p>
            <a:pPr defTabSz="685800">
              <a:defRPr sz="1875" b="1" cap="none" spc="0">
                <a:ln w="5357">
                  <a:solidFill>
                    <a:srgbClr val="000000"/>
                  </a:solidFill>
                </a:ln>
                <a:effectLst>
                  <a:outerShdw blurRad="9525" dist="28575" dir="2700000" rotWithShape="0">
                    <a:srgbClr val="000000"/>
                  </a:outerShdw>
                </a:effectLst>
              </a:defRPr>
            </a:pPr>
            <a:r>
              <a:rPr lang="sk-SK" sz="2400" dirty="0"/>
              <a:t>Základná téma- Desatoro</a:t>
            </a:r>
            <a:br>
              <a:rPr lang="sk-SK" sz="2400" dirty="0"/>
            </a:br>
            <a:r>
              <a:rPr lang="sk-SK" sz="2400" dirty="0"/>
              <a:t>Evokácia:  motivačný rozhovor,  </a:t>
            </a:r>
            <a:r>
              <a:rPr lang="sk-SK" sz="2400" dirty="0" err="1"/>
              <a:t>brainwriting</a:t>
            </a:r>
            <a:br>
              <a:rPr lang="sk-SK" sz="2400" dirty="0"/>
            </a:br>
            <a:endParaRPr lang="sk-SK" sz="2400" dirty="0"/>
          </a:p>
        </p:txBody>
      </p:sp>
      <p:sp>
        <p:nvSpPr>
          <p:cNvPr id="146" name="Zástupný symbol pro obsah 2"/>
          <p:cNvSpPr txBox="1">
            <a:spLocks noGrp="1"/>
          </p:cNvSpPr>
          <p:nvPr>
            <p:ph type="body" sz="half" idx="1"/>
          </p:nvPr>
        </p:nvSpPr>
        <p:spPr>
          <a:xfrm>
            <a:off x="966651" y="2638043"/>
            <a:ext cx="10162903" cy="3101985"/>
          </a:xfrm>
          <a:prstGeom prst="rect">
            <a:avLst/>
          </a:prstGeom>
        </p:spPr>
        <p:txBody>
          <a:bodyPr/>
          <a:lstStyle/>
          <a:p>
            <a:pPr>
              <a:defRPr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V 2 časti vyučovacej hodiny žiakov motivujeme  formou </a:t>
            </a:r>
            <a:r>
              <a:rPr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motivačného rozhovoru </a:t>
            </a:r>
            <a:r>
              <a:t>o Božích pravidlách pre dobrý život.  Na aktivizáciu žiakov použijeme metódu </a:t>
            </a:r>
            <a:r>
              <a:rPr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braiwrinig.  </a:t>
            </a:r>
          </a:p>
          <a:p>
            <a:pPr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t>Brainwriting</a:t>
            </a:r>
            <a:r>
              <a:rPr b="0">
                <a:ln>
                  <a:noFill/>
                </a:ln>
              </a:rPr>
              <a:t> </a:t>
            </a:r>
            <a:r>
              <a:rPr>
                <a:ln>
                  <a:noFill/>
                </a:ln>
              </a:rPr>
              <a:t>je písomnou formou brainstormingu, ktorý prebieha tak, že žiaci píšu svoje nápady na kolujúci papier. </a:t>
            </a:r>
          </a:p>
          <a:p>
            <a:pPr>
              <a:defRPr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Žiakov oboznámime s pravidlami a rozdelíme do skupín. Každá skupinka dostane papier s názvom Božie pravidlá a následne každý žiak skupiny v 5 minútovom limite vyprodukuje najmenej 3 nápady. ( odpúšťať, milovať, pomáhať...). Po uplynutí časového limitu produkciu jednotlivých skupín zhodnotíme a vhodne žiakov navedieme k úvahe o múdrosti a potrebe Božích pravidiel pre dobrý život.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Nadpis 1"/>
          <p:cNvSpPr txBox="1">
            <a:spLocks noGrp="1"/>
          </p:cNvSpPr>
          <p:nvPr>
            <p:ph type="title"/>
          </p:nvPr>
        </p:nvSpPr>
        <p:spPr>
          <a:xfrm>
            <a:off x="1254033" y="964691"/>
            <a:ext cx="9771017" cy="1188721"/>
          </a:xfrm>
          <a:prstGeom prst="rect">
            <a:avLst/>
          </a:prstGeom>
        </p:spPr>
        <p:txBody>
          <a:bodyPr/>
          <a:lstStyle>
            <a:lvl1pPr defTabSz="905255">
              <a:defRPr sz="2772" b="1" cap="none" spc="0">
                <a:ln w="9335">
                  <a:solidFill>
                    <a:srgbClr val="000000"/>
                  </a:solidFill>
                </a:ln>
                <a:effectLst>
                  <a:outerShdw blurRad="12573" dist="37719" dir="2700000" rotWithShape="0">
                    <a:srgbClr val="000000"/>
                  </a:outerShdw>
                </a:effectLst>
              </a:defRPr>
            </a:lvl1pPr>
          </a:lstStyle>
          <a:p>
            <a:r>
              <a:t>Uvedomenie: pozeranie krátkeho tematického filmu, výklad a kladenie otázok</a:t>
            </a:r>
          </a:p>
        </p:txBody>
      </p:sp>
      <p:sp>
        <p:nvSpPr>
          <p:cNvPr id="149" name="Zástupný symbol pro obsah 2"/>
          <p:cNvSpPr txBox="1">
            <a:spLocks noGrp="1"/>
          </p:cNvSpPr>
          <p:nvPr>
            <p:ph type="body" sz="half" idx="1"/>
          </p:nvPr>
        </p:nvSpPr>
        <p:spPr>
          <a:xfrm>
            <a:off x="1254033" y="2638043"/>
            <a:ext cx="9771017" cy="3101985"/>
          </a:xfrm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t>Po úvodnej aktivizácii metódou brainwriting  o Božích pravidlách žiakov oboznámime s presným znením Desatora</a:t>
            </a:r>
            <a:r>
              <a:rPr b="0"/>
              <a:t>  </a:t>
            </a:r>
            <a:r>
              <a:rPr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demonštračnou metódou biblického filmu </a:t>
            </a:r>
            <a:r>
              <a:t>o uzatvorení zmluvy  medzi Bohom a ľuďmi na hore Sinaj a </a:t>
            </a:r>
            <a:r>
              <a:rPr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odovzdaním desiatich Božích prikázaní ľuďom. </a:t>
            </a:r>
            <a:endParaRPr>
              <a:ln w="9524">
                <a:solidFill>
                  <a:srgbClr val="000000"/>
                </a:solidFill>
              </a:ln>
              <a:effectLst>
                <a:outerShdw blurRad="12700" dist="38100" dir="2700000" rotWithShape="0">
                  <a:srgbClr val="000000"/>
                </a:outerShdw>
              </a:effectLst>
            </a:endParaRPr>
          </a:p>
          <a:p>
            <a:pPr>
              <a:defRPr b="1"/>
            </a:pPr>
            <a:r>
              <a:t>Po krátkom biblickom filme nasleduje </a:t>
            </a:r>
            <a:r>
              <a:rPr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výklad.  </a:t>
            </a:r>
            <a:r>
              <a:rPr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U</a:t>
            </a:r>
            <a:r>
              <a:t>čiteľ  ešte raz prerozpráva biblický príbeh , prečíta desať Božích prikázaní a jednoducho vysvetlí čo jednotlivé prikázania vyjadrujú.</a:t>
            </a:r>
          </a:p>
          <a:p>
            <a:pPr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t>Kladením otázok </a:t>
            </a:r>
            <a:r>
              <a:rPr>
                <a:ln>
                  <a:noFill/>
                </a:ln>
              </a:rPr>
              <a:t>učiteľ preverí žiakov, či učivo pochopili.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Nadpis 1"/>
          <p:cNvSpPr txBox="1">
            <a:spLocks noGrp="1"/>
          </p:cNvSpPr>
          <p:nvPr>
            <p:ph type="title"/>
          </p:nvPr>
        </p:nvSpPr>
        <p:spPr>
          <a:xfrm>
            <a:off x="1031965" y="964691"/>
            <a:ext cx="10032276" cy="1188721"/>
          </a:xfrm>
          <a:prstGeom prst="rect">
            <a:avLst/>
          </a:prstGeom>
        </p:spPr>
        <p:txBody>
          <a:bodyPr/>
          <a:lstStyle>
            <a:lvl1pPr defTabSz="905255">
              <a:defRPr sz="2772" b="1" cap="none" spc="0">
                <a:ln w="9335">
                  <a:solidFill>
                    <a:srgbClr val="000000"/>
                  </a:solidFill>
                </a:ln>
                <a:effectLst>
                  <a:outerShdw blurRad="12573" dist="37719" dir="2700000" rotWithShape="0">
                    <a:srgbClr val="000000"/>
                  </a:outerShdw>
                </a:effectLst>
              </a:defRPr>
            </a:lvl1pPr>
          </a:lstStyle>
          <a:p>
            <a:r>
              <a:t>Reflexia: Pexeso- hľadania párov na základe sémantických vzťahov.</a:t>
            </a:r>
          </a:p>
        </p:txBody>
      </p:sp>
      <p:sp>
        <p:nvSpPr>
          <p:cNvPr id="152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1031965" y="2495006"/>
            <a:ext cx="10032276" cy="3879668"/>
          </a:xfrm>
          <a:prstGeom prst="rect">
            <a:avLst/>
          </a:prstGeom>
        </p:spPr>
        <p:txBody>
          <a:bodyPr/>
          <a:lstStyle/>
          <a:p>
            <a:pPr marL="226313" indent="-226313" defTabSz="905255">
              <a:lnSpc>
                <a:spcPct val="90000"/>
              </a:lnSpc>
              <a:spcBef>
                <a:spcPts val="900"/>
              </a:spcBef>
              <a:defRPr sz="1782" b="1">
                <a:effectLst>
                  <a:outerShdw blurRad="37719" dist="18859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V poslednej fáze vyučovania využijeme </a:t>
            </a:r>
            <a:r>
              <a:rPr>
                <a:ln w="9335">
                  <a:solidFill>
                    <a:srgbClr val="000000"/>
                  </a:solidFill>
                </a:ln>
                <a:effectLst>
                  <a:outerShdw blurRad="12573" dist="37719" dir="2700000" rotWithShape="0">
                    <a:srgbClr val="000000"/>
                  </a:outerShdw>
                </a:effectLst>
              </a:rPr>
              <a:t>metódu pexesa .</a:t>
            </a:r>
            <a:r>
              <a:t>Touto metódou aktívnym, zaujímavým a podnetným spôsobom dosiahneme systematizáciu poznatkov z predchádzajúcej fázy uvedomenia si významu. Hravou formou precvičíme vyvodenie ponaučení z </a:t>
            </a:r>
            <a:r>
              <a:rPr>
                <a:ln w="9335">
                  <a:solidFill>
                    <a:srgbClr val="000000"/>
                  </a:solidFill>
                </a:ln>
                <a:effectLst>
                  <a:outerShdw blurRad="12573" dist="37719" dir="2700000" rotWithShape="0">
                    <a:srgbClr val="000000"/>
                  </a:outerShdw>
                </a:effectLst>
              </a:rPr>
              <a:t>Desatora.</a:t>
            </a:r>
          </a:p>
          <a:p>
            <a:pPr marL="226313" indent="-226313" defTabSz="905255">
              <a:lnSpc>
                <a:spcPct val="90000"/>
              </a:lnSpc>
              <a:spcBef>
                <a:spcPts val="900"/>
              </a:spcBef>
              <a:defRPr sz="1782" b="1"/>
            </a:pPr>
            <a:r>
              <a:t>K pexesu potrebujeme dva druhy kartičiek:</a:t>
            </a:r>
          </a:p>
          <a:p>
            <a:pPr marL="226313" indent="-226313" defTabSz="905255">
              <a:lnSpc>
                <a:spcPct val="90000"/>
              </a:lnSpc>
              <a:spcBef>
                <a:spcPts val="900"/>
              </a:spcBef>
              <a:defRPr sz="1782" b="1"/>
            </a:pPr>
            <a:r>
              <a:t>1.druh kartičiek (červenej farby) obsahuje jednotlivé Božie prikázania Desatora.</a:t>
            </a:r>
          </a:p>
          <a:p>
            <a:pPr marL="226313" indent="-226313" defTabSz="905255">
              <a:lnSpc>
                <a:spcPct val="90000"/>
              </a:lnSpc>
              <a:spcBef>
                <a:spcPts val="900"/>
              </a:spcBef>
              <a:defRPr sz="1782" b="1"/>
            </a:pPr>
            <a:r>
              <a:t>2.druh kartičiek (modrej farby) obsahuje poučenie a vyjadrenia k jednotlivým prikázaniam.</a:t>
            </a:r>
          </a:p>
          <a:p>
            <a:pPr marL="226313" indent="-226313" defTabSz="905255">
              <a:lnSpc>
                <a:spcPct val="90000"/>
              </a:lnSpc>
              <a:spcBef>
                <a:spcPts val="900"/>
              </a:spcBef>
              <a:defRPr sz="1782" b="1"/>
            </a:pPr>
            <a:r>
              <a:t>Učiteľ  kartičky žiakom rozdá tak, aby nevideli napísaný text. Pri pexese vždy musí začínať žiak s červenou kartičkou. Prečíta text na kartičke a čaká na reakciu žiakov s modrými kartičkami. Mal by sa prihlásiť ten žiak, ktorý má na svojej kartičke napísané správne vyjadrenie daného prikázania. Takýmto spôsobom postupujeme, až kým nevyčerpáme všetkých desať dvojíc pexesa. 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Nadpis 1"/>
          <p:cNvSpPr txBox="1">
            <a:spLocks noGrp="1"/>
          </p:cNvSpPr>
          <p:nvPr>
            <p:ph type="title"/>
          </p:nvPr>
        </p:nvSpPr>
        <p:spPr>
          <a:xfrm>
            <a:off x="1110343" y="807938"/>
            <a:ext cx="9980023" cy="1188720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lvl1pPr>
          </a:lstStyle>
          <a:p>
            <a:r>
              <a:t>Návrh kartičiek na pexeso</a:t>
            </a:r>
          </a:p>
        </p:txBody>
      </p:sp>
      <p:sp>
        <p:nvSpPr>
          <p:cNvPr id="155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1110343" y="2638043"/>
            <a:ext cx="9980023" cy="3592940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Ja som Pán, Boh tvoj! Nebudeš mať iných bohov okrem mňa, aby si sa im klaňal.</a:t>
            </a:r>
            <a:endParaRPr sz="1600"/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Nevezmeš meno Božie nadarmo.</a:t>
            </a:r>
            <a:endParaRPr sz="1600"/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Spomeň si, aby si deň sviatočný svätil.</a:t>
            </a:r>
            <a:endParaRPr sz="1600"/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Cti otca svojho i matku svoju.</a:t>
            </a:r>
            <a:endParaRPr sz="1600"/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Nezabiješ.</a:t>
            </a:r>
            <a:endParaRPr sz="1600"/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Nezosmilníš.</a:t>
            </a:r>
            <a:endParaRPr sz="1600"/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Nepokradneš.</a:t>
            </a:r>
            <a:endParaRPr sz="1600"/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Nepreriekneš krivého svedectva proti blížnemu svojmu.</a:t>
            </a:r>
            <a:endParaRPr sz="1600"/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Nepožiadaš manželku blížneho svojho.</a:t>
            </a:r>
            <a:endParaRPr sz="1600"/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7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Nepožiadaš majetku blížneho svojho, ani ničoho, čo jeho je.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Nadpis 1"/>
          <p:cNvSpPr txBox="1">
            <a:spLocks noGrp="1"/>
          </p:cNvSpPr>
          <p:nvPr>
            <p:ph type="title"/>
          </p:nvPr>
        </p:nvSpPr>
        <p:spPr>
          <a:xfrm>
            <a:off x="862148" y="964691"/>
            <a:ext cx="10467701" cy="1188721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lvl1pPr>
          </a:lstStyle>
          <a:p>
            <a:r>
              <a:t>Návrh na kartičky pexesa</a:t>
            </a:r>
          </a:p>
        </p:txBody>
      </p:sp>
      <p:sp>
        <p:nvSpPr>
          <p:cNvPr id="158" name="Zástupný symbol pro obsah 2"/>
          <p:cNvSpPr txBox="1">
            <a:spLocks noGrp="1"/>
          </p:cNvSpPr>
          <p:nvPr>
            <p:ph type="body" sz="half" idx="1"/>
          </p:nvPr>
        </p:nvSpPr>
        <p:spPr>
          <a:xfrm>
            <a:off x="862149" y="2638043"/>
            <a:ext cx="4991536" cy="3592939"/>
          </a:xfrm>
          <a:prstGeom prst="rect">
            <a:avLst/>
          </a:prstGeo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Ja som Pán, Boh tvoj! Nebudeš mať iných bohov okrem mňa, aby si sa im klaňal.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Nevezmeš meno Božie nadarmo.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Spomeň si, aby si deň sviatočný svätil.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Cti otca svojho i matku svoju.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Nezabiješ.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Nezosmilníš.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Nepokradneš.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Nepreriekneš krivého svedectva proti blížnemu svojmu.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Nepožiadaš manželku blížneho svojho.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  <a:defRPr sz="13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Nepožiadaš majetku blížneho svojho, ani ničoho, čo jeho je.</a:t>
            </a:r>
          </a:p>
        </p:txBody>
      </p:sp>
      <p:sp>
        <p:nvSpPr>
          <p:cNvPr id="159" name="Zástupný symbol pro obsah 3"/>
          <p:cNvSpPr txBox="1"/>
          <p:nvPr/>
        </p:nvSpPr>
        <p:spPr>
          <a:xfrm>
            <a:off x="6338313" y="2638043"/>
            <a:ext cx="4991534" cy="3592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Láska k Bohu.</a:t>
            </a:r>
          </a:p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Úcta k Božiemu menu.</a:t>
            </a:r>
          </a:p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Oslava Boha. Šesť dní pracuj a siedmy deň odpočívaj.</a:t>
            </a:r>
          </a:p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Vďačnosť za rodičov a bezpečie domova.</a:t>
            </a:r>
          </a:p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Sila chrániť zdravie i život a úcta ku všetkému živému.</a:t>
            </a:r>
          </a:p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Vernosť a neviditeľná krása srdca.</a:t>
            </a:r>
          </a:p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Zodpovedný vzťah k veciam a ľuďom.</a:t>
            </a:r>
          </a:p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Dar poznania pravdy a pravdovravnosti.</a:t>
            </a:r>
          </a:p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Rozhodnosť, vytrvalosť a zodpovednosť.</a:t>
            </a:r>
          </a:p>
          <a:p>
            <a:pPr marL="342900" indent="-342900" defTabSz="914400">
              <a:lnSpc>
                <a:spcPct val="80000"/>
              </a:lnSpc>
              <a:spcBef>
                <a:spcPts val="1000"/>
              </a:spcBef>
              <a:buClr>
                <a:schemeClr val="accent2"/>
              </a:buClr>
              <a:buSzPct val="100000"/>
              <a:buAutoNum type="arabicPeriod"/>
              <a:defRPr sz="1300" b="1">
                <a:solidFill>
                  <a:srgbClr val="FFFFFF"/>
                </a:solidFill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Zodpovedný vzťah k veciam a ľuďom. 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3D5629-4A14-4A85-AAFA-401E5D8BC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cap="none" spc="0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Diagnostika hodiny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80E9A653-547C-4E86-9A73-A98C1B237387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xfrm>
            <a:off x="2231135" y="2638044"/>
            <a:ext cx="7729730" cy="3101982"/>
          </a:xfrm>
        </p:spPr>
        <p:txBody>
          <a:bodyPr/>
          <a:lstStyle/>
          <a:p>
            <a:r>
              <a:rPr lang="sk-SK" b="1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Dosiahol som cieľ?</a:t>
            </a:r>
          </a:p>
          <a:p>
            <a:r>
              <a:rPr lang="sk-SK" b="1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Pochopili žiaci svoju účasť na živote Desatora?</a:t>
            </a:r>
          </a:p>
          <a:p>
            <a:r>
              <a:rPr lang="sk-SK" b="1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Chápu žiaci, že múdre pravidlá pomáhajú k múdremu, dobrému a šťastnému životu?</a:t>
            </a:r>
          </a:p>
          <a:p>
            <a:r>
              <a:rPr lang="sk-SK" b="1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Sprostredkoval som vyššiu abstrakciu obsahu učiva správnym využitím názorných metodických postupov?</a:t>
            </a:r>
          </a:p>
        </p:txBody>
      </p:sp>
    </p:spTree>
    <p:extLst>
      <p:ext uri="{BB962C8B-B14F-4D97-AF65-F5344CB8AC3E}">
        <p14:creationId xmlns:p14="http://schemas.microsoft.com/office/powerpoint/2010/main" val="4009038212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Nadpis 1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29" cy="1188721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lvl1pPr>
          </a:lstStyle>
          <a:p>
            <a:r>
              <a:t>Ďakujem za pozornosť !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Nadpis 1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29" cy="1188721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lvl1pPr>
          </a:lstStyle>
          <a:p>
            <a:r>
              <a:t>Použitá literatúra </a:t>
            </a:r>
          </a:p>
        </p:txBody>
      </p:sp>
      <p:sp>
        <p:nvSpPr>
          <p:cNvPr id="164" name="Zástupný symbol pro obsah 2"/>
          <p:cNvSpPr txBox="1">
            <a:spLocks noGrp="1"/>
          </p:cNvSpPr>
          <p:nvPr>
            <p:ph type="body" sz="half" idx="1"/>
          </p:nvPr>
        </p:nvSpPr>
        <p:spPr>
          <a:xfrm>
            <a:off x="2231135" y="2638043"/>
            <a:ext cx="7729729" cy="3101985"/>
          </a:xfrm>
          <a:prstGeom prst="rect">
            <a:avLst/>
          </a:prstGeom>
        </p:spPr>
        <p:txBody>
          <a:bodyPr/>
          <a:lstStyle/>
          <a:p>
            <a:r>
              <a:rPr dirty="0"/>
              <a:t>ISBN 978-80-8161-174-2 – CESTA DÔVERY  </a:t>
            </a:r>
            <a:endParaRPr lang="sk-SK" dirty="0"/>
          </a:p>
          <a:p>
            <a:r>
              <a:rPr lang="sk-SK" dirty="0"/>
              <a:t>Jaroslava </a:t>
            </a:r>
            <a:r>
              <a:rPr lang="sk-SK" dirty="0" err="1"/>
              <a:t>Koníčková</a:t>
            </a:r>
            <a:r>
              <a:rPr lang="sk-SK" dirty="0"/>
              <a:t>- </a:t>
            </a:r>
            <a:r>
              <a:rPr lang="sk-SK" b="1" dirty="0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 </a:t>
            </a:r>
            <a:r>
              <a:rPr lang="sk-SK" dirty="0"/>
              <a:t>Metódy kritického myslenia </a:t>
            </a:r>
            <a:r>
              <a:rPr dirty="0"/>
              <a:t>a </a:t>
            </a:r>
            <a:r>
              <a:rPr lang="sk-SK" dirty="0"/>
              <a:t>ich využitie </a:t>
            </a:r>
            <a:r>
              <a:rPr dirty="0"/>
              <a:t>v</a:t>
            </a:r>
            <a:r>
              <a:rPr lang="sk-SK" dirty="0"/>
              <a:t> škole</a:t>
            </a:r>
          </a:p>
          <a:p>
            <a:pPr>
              <a:defRPr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dirty="0"/>
              <a:t>https://eduworld.sk/cd/jaroslava-konickova/2651/metody-kritickeho-myslenia-a-ich-vyuzitie-v-skole</a:t>
            </a:r>
          </a:p>
          <a:p>
            <a:pPr>
              <a:defRPr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en-US" dirty="0"/>
              <a:t>https://mpc-edu.sk/autorgarant-vp/paeddr-viera-sandorova</a:t>
            </a:r>
            <a:endParaRPr dirty="0"/>
          </a:p>
          <a:p>
            <a:pPr>
              <a:defRPr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dirty="0" err="1"/>
              <a:t>Mpc</a:t>
            </a:r>
            <a:r>
              <a:rPr dirty="0"/>
              <a:t> </a:t>
            </a:r>
            <a:r>
              <a:rPr lang="sk-SK" dirty="0"/>
              <a:t>metódy a formy práce podporujúce kritické myslenie </a:t>
            </a:r>
            <a:r>
              <a:rPr dirty="0"/>
              <a:t>...Viera </a:t>
            </a:r>
            <a:r>
              <a:rPr lang="sk-SK" dirty="0"/>
              <a:t>Š</a:t>
            </a:r>
            <a:r>
              <a:rPr dirty="0" err="1"/>
              <a:t>andorová</a:t>
            </a: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Nadpis 1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29" cy="11887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b="1" cap="none" spc="0" dirty="0">
                <a:ln/>
                <a:solidFill>
                  <a:schemeClr val="accent3"/>
                </a:solidFill>
              </a:rPr>
              <a:t> </a:t>
            </a:r>
            <a:r>
              <a:rPr sz="3600" b="1" cap="none" spc="0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Obsah</a:t>
            </a:r>
            <a:r>
              <a:rPr sz="36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endParaRPr sz="3600" b="1" cap="none" spc="0" dirty="0">
              <a:ln/>
              <a:solidFill>
                <a:schemeClr val="accent3"/>
              </a:solidFill>
            </a:endParaRPr>
          </a:p>
        </p:txBody>
      </p:sp>
      <p:sp>
        <p:nvSpPr>
          <p:cNvPr id="118" name="Zástupný symbol pro obsah 2"/>
          <p:cNvSpPr txBox="1">
            <a:spLocks noGrp="1"/>
          </p:cNvSpPr>
          <p:nvPr>
            <p:ph type="body" sz="half" idx="1"/>
          </p:nvPr>
        </p:nvSpPr>
        <p:spPr>
          <a:xfrm>
            <a:off x="2231135" y="2490004"/>
            <a:ext cx="7729729" cy="3806532"/>
          </a:xfrm>
          <a:prstGeom prst="rect">
            <a:avLst/>
          </a:prstGeom>
        </p:spPr>
        <p:txBody>
          <a:bodyPr/>
          <a:lstStyle/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>
                <a:uFill>
                  <a:solidFill>
                    <a:srgbClr val="D25814"/>
                  </a:solidFill>
                </a:uFill>
                <a:hlinkClick r:id="rId2" action="ppaction://hlinksldjump"/>
              </a:rPr>
              <a:t>E-U-R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2" action="ppaction://hlinksldjump"/>
              </a:rPr>
              <a:t>metóra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2" action="ppaction://hlinksldjump"/>
              </a:rPr>
              <a:t> -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2" action="ppaction://hlinksldjump"/>
              </a:rPr>
              <a:t>trojfázový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2" action="ppaction://hlinksldjump"/>
              </a:rPr>
              <a:t> model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2" action="ppaction://hlinksldjump"/>
              </a:rPr>
              <a:t>učenia</a:t>
            </a:r>
            <a:endParaRPr u="sng" dirty="0">
              <a:uFill>
                <a:solidFill>
                  <a:srgbClr val="D25814"/>
                </a:solidFill>
              </a:uFill>
              <a:hlinkClick r:id="rId2" action="ppaction://hlinksldjump"/>
            </a:endParaRP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 err="1">
                <a:uFill>
                  <a:solidFill>
                    <a:srgbClr val="D25814"/>
                  </a:solidFill>
                </a:uFill>
                <a:hlinkClick r:id="rId3" action="ppaction://hlinksldjump"/>
              </a:rPr>
              <a:t>Metodický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3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3" action="ppaction://hlinksldjump"/>
              </a:rPr>
              <a:t>priebeh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3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3" action="ppaction://hlinksldjump"/>
              </a:rPr>
              <a:t>vyučovacej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3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3" action="ppaction://hlinksldjump"/>
              </a:rPr>
              <a:t>hodiny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3" action="ppaction://hlinksldjump"/>
              </a:rPr>
              <a:t> </a:t>
            </a: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 err="1">
                <a:uFill>
                  <a:solidFill>
                    <a:srgbClr val="D25814"/>
                  </a:solidFill>
                </a:uFill>
                <a:hlinkClick r:id="rId4" action="ppaction://hlinksldjump"/>
              </a:rPr>
              <a:t>Základná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4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4" action="ppaction://hlinksldjump"/>
              </a:rPr>
              <a:t>téma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4" action="ppaction://hlinksldjump"/>
              </a:rPr>
              <a:t>: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4" action="ppaction://hlinksldjump"/>
              </a:rPr>
              <a:t>Desatoro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4" action="ppaction://hlinksldjump"/>
              </a:rPr>
              <a:t> </a:t>
            </a: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>
                <a:uFill>
                  <a:solidFill>
                    <a:srgbClr val="D25814"/>
                  </a:solidFill>
                </a:uFill>
                <a:hlinkClick r:id="rId5" action="ppaction://hlinksldjump"/>
              </a:rPr>
              <a:t>1.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5" action="ppaction://hlinksldjump"/>
              </a:rPr>
              <a:t>Fáza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5" action="ppaction://hlinksldjump"/>
              </a:rPr>
              <a:t> EUR -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5" action="ppaction://hlinksldjump"/>
              </a:rPr>
              <a:t>Evkoácia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5" action="ppaction://hlinksldjump"/>
              </a:rPr>
              <a:t>: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5" action="ppaction://hlinksldjump"/>
              </a:rPr>
              <a:t>Motivačný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5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5" action="ppaction://hlinksldjump"/>
              </a:rPr>
              <a:t>rozhovor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5" action="ppaction://hlinksldjump"/>
              </a:rPr>
              <a:t>, brainstorming </a:t>
            </a: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2.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Fáza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 EUR -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Uvedomenie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si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významu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: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Metóda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štyroch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rohov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6" action="ppaction://hlinksldjump"/>
              </a:rPr>
              <a:t> </a:t>
            </a: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>
                <a:uFill>
                  <a:solidFill>
                    <a:srgbClr val="D25814"/>
                  </a:solidFill>
                </a:uFill>
                <a:hlinkClick r:id="rId7" action="ppaction://hlinksldjump"/>
              </a:rPr>
              <a:t>3.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7" action="ppaction://hlinksldjump"/>
              </a:rPr>
              <a:t>Fáza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7" action="ppaction://hlinksldjump"/>
              </a:rPr>
              <a:t> EUR -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7" action="ppaction://hlinksldjump"/>
              </a:rPr>
              <a:t>Reflexia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7" action="ppaction://hlinksldjump"/>
              </a:rPr>
              <a:t>: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7" action="ppaction://hlinksldjump"/>
              </a:rPr>
              <a:t>Kladenie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7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7" action="ppaction://hlinksldjump"/>
              </a:rPr>
              <a:t>otázok</a:t>
            </a:r>
            <a:endParaRPr u="sng" dirty="0">
              <a:uFill>
                <a:solidFill>
                  <a:srgbClr val="D25814"/>
                </a:solidFill>
              </a:uFill>
              <a:hlinkClick r:id="rId7" action="ppaction://hlinksldjump"/>
            </a:endParaRP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>
                <a:uFill>
                  <a:solidFill>
                    <a:srgbClr val="D25814"/>
                  </a:solidFill>
                </a:uFill>
                <a:hlinkClick r:id="rId8" action="ppaction://hlinksldjump"/>
              </a:rPr>
              <a:t>Cinquain (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8" action="ppaction://hlinksldjump"/>
              </a:rPr>
              <a:t>päťlístok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8" action="ppaction://hlinksldjump"/>
              </a:rPr>
              <a:t>,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8" action="ppaction://hlinksldjump"/>
              </a:rPr>
              <a:t>päťriadková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8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8" action="ppaction://hlinksldjump"/>
              </a:rPr>
              <a:t>báseň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8" action="ppaction://hlinksldjump"/>
              </a:rPr>
              <a:t>) </a:t>
            </a: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 err="1">
                <a:uFill>
                  <a:solidFill>
                    <a:srgbClr val="D25814"/>
                  </a:solidFill>
                </a:uFill>
                <a:hlinkClick r:id="rId9" action="ppaction://hlinksldjump"/>
              </a:rPr>
              <a:t>Evokácia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9" action="ppaction://hlinksldjump"/>
              </a:rPr>
              <a:t>: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9" action="ppaction://hlinksldjump"/>
              </a:rPr>
              <a:t>motivočný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9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9" action="ppaction://hlinksldjump"/>
              </a:rPr>
              <a:t>rozhovor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9" action="ppaction://hlinksldjump"/>
              </a:rPr>
              <a:t>, brainwriting</a:t>
            </a: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 err="1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Uvedomenie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: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Pozeranie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krátkeho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tématického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filmu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,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výklad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 a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kladenie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0" action="ppaction://hlinksldjump"/>
              </a:rPr>
              <a:t>otázok</a:t>
            </a:r>
            <a:endParaRPr u="sng" dirty="0">
              <a:uFill>
                <a:solidFill>
                  <a:srgbClr val="D25814"/>
                </a:solidFill>
              </a:uFill>
              <a:hlinkClick r:id="rId10" action="ppaction://hlinksldjump"/>
            </a:endParaRP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 err="1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Reflexia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: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Pexeso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 -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hľadania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párov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na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základe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sémantických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1" action="ppaction://hlinksldjump"/>
              </a:rPr>
              <a:t>vzťahov</a:t>
            </a:r>
            <a:endParaRPr u="sng" dirty="0">
              <a:uFill>
                <a:solidFill>
                  <a:srgbClr val="D25814"/>
                </a:solidFill>
              </a:uFill>
              <a:hlinkClick r:id="rId11" action="ppaction://hlinksldjump"/>
            </a:endParaRPr>
          </a:p>
          <a:p>
            <a:pPr marL="192023" indent="-192023" defTabSz="768095">
              <a:spcBef>
                <a:spcPts val="800"/>
              </a:spcBef>
              <a:defRPr sz="1512" b="1">
                <a:solidFill>
                  <a:srgbClr val="EDEBC4"/>
                </a:solidFill>
              </a:defRPr>
            </a:pPr>
            <a:r>
              <a:rPr u="sng" dirty="0" err="1">
                <a:uFill>
                  <a:solidFill>
                    <a:srgbClr val="D25814"/>
                  </a:solidFill>
                </a:uFill>
                <a:hlinkClick r:id="rId12" action="ppaction://hlinksldjump"/>
              </a:rPr>
              <a:t>Návrh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2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2" action="ppaction://hlinksldjump"/>
              </a:rPr>
              <a:t>kartičiek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2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2" action="ppaction://hlinksldjump"/>
              </a:rPr>
              <a:t>na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2" action="ppaction://hlinksldjump"/>
              </a:rPr>
              <a:t> </a:t>
            </a:r>
            <a:r>
              <a:rPr u="sng" dirty="0" err="1">
                <a:uFill>
                  <a:solidFill>
                    <a:srgbClr val="D25814"/>
                  </a:solidFill>
                </a:uFill>
                <a:hlinkClick r:id="rId12" action="ppaction://hlinksldjump"/>
              </a:rPr>
              <a:t>pexeso</a:t>
            </a:r>
            <a:r>
              <a:rPr u="sng" dirty="0">
                <a:uFill>
                  <a:solidFill>
                    <a:srgbClr val="D25814"/>
                  </a:solidFill>
                </a:uFill>
                <a:hlinkClick r:id="rId12" action="ppaction://hlinksldjump"/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Nadpis 1"/>
          <p:cNvSpPr txBox="1">
            <a:spLocks noGrp="1"/>
          </p:cNvSpPr>
          <p:nvPr>
            <p:ph type="title"/>
          </p:nvPr>
        </p:nvSpPr>
        <p:spPr>
          <a:xfrm>
            <a:off x="1162593" y="718456"/>
            <a:ext cx="9797144" cy="1539460"/>
          </a:xfrm>
          <a:prstGeom prst="rect">
            <a:avLst/>
          </a:prstGeom>
        </p:spPr>
        <p:txBody>
          <a:bodyPr/>
          <a:lstStyle/>
          <a:p>
            <a:pPr algn="l" defTabSz="850391">
              <a:defRPr sz="1953" b="1" cap="none" spc="0">
                <a:ln w="8238">
                  <a:solidFill>
                    <a:srgbClr val="000000"/>
                  </a:solidFill>
                </a:ln>
                <a:effectLst>
                  <a:outerShdw blurRad="11811" dist="35433" dir="2700000" rotWithShape="0">
                    <a:srgbClr val="000000"/>
                  </a:outerShdw>
                </a:effectLst>
              </a:defRPr>
            </a:pPr>
            <a:r>
              <a:rPr lang="sk-SK" dirty="0"/>
              <a:t>Ročník : 2</a:t>
            </a:r>
            <a:br>
              <a:rPr lang="sk-SK" dirty="0"/>
            </a:br>
            <a:r>
              <a:rPr lang="sk-SK" dirty="0"/>
              <a:t>Tematický celok : </a:t>
            </a:r>
            <a:r>
              <a:rPr lang="sk-SK" dirty="0">
                <a:effectLst>
                  <a:outerShdw blurRad="35433" dist="17716" dir="2700000" rotWithShape="0">
                    <a:srgbClr val="000000">
                      <a:alpha val="40000"/>
                    </a:srgbClr>
                  </a:outerShdw>
                </a:effectLst>
              </a:rPr>
              <a:t>Desatoro – pozvanie k slobode </a:t>
            </a:r>
            <a:br>
              <a:rPr lang="sk-SK" dirty="0">
                <a:effectLst>
                  <a:outerShdw blurRad="35433" dist="17716" dir="2700000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sk-SK" dirty="0"/>
              <a:t>Téma : </a:t>
            </a:r>
            <a:r>
              <a:rPr lang="sk-SK" dirty="0">
                <a:effectLst>
                  <a:outerShdw blurRad="35433" dist="17716" dir="2700000" rotWithShape="0">
                    <a:srgbClr val="000000">
                      <a:alpha val="40000"/>
                    </a:srgbClr>
                  </a:outerShdw>
                </a:effectLst>
              </a:rPr>
              <a:t>Pravidlá pre život </a:t>
            </a:r>
            <a:br>
              <a:rPr lang="sk-SK" dirty="0">
                <a:effectLst>
                  <a:outerShdw blurRad="35433" dist="17716" dir="2700000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sk-SK" dirty="0"/>
              <a:t>Hodinová dotácia: </a:t>
            </a:r>
            <a:r>
              <a:rPr lang="sk-SK" dirty="0">
                <a:effectLst>
                  <a:outerShdw blurRad="35433" dist="17716" dir="2700000" rotWithShape="0">
                    <a:srgbClr val="000000">
                      <a:alpha val="40000"/>
                    </a:srgbClr>
                  </a:outerShdw>
                </a:effectLst>
              </a:rPr>
              <a:t>2 hodiny</a:t>
            </a:r>
          </a:p>
        </p:txBody>
      </p:sp>
      <p:sp>
        <p:nvSpPr>
          <p:cNvPr id="121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1162592" y="2638044"/>
            <a:ext cx="9797145" cy="364845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dirty="0"/>
              <a:t>Ciele vyučovacej hodiny:  </a:t>
            </a:r>
          </a:p>
          <a:p>
            <a:pPr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dirty="0"/>
              <a:t>Kognitívny:  </a:t>
            </a:r>
            <a:r>
              <a:rPr lang="sk-SK" dirty="0">
                <a:ln>
                  <a:noFill/>
                </a:ln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Objavovať dobro múdrych pravidiel. Reprodukovať Desatoro a jednoducho vysvetliť význam jednotlivých prikázaní. </a:t>
            </a:r>
          </a:p>
          <a:p>
            <a:pPr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dirty="0"/>
              <a:t>Afektívny: </a:t>
            </a:r>
            <a:r>
              <a:rPr lang="sk-SK" dirty="0">
                <a:ln>
                  <a:noFill/>
                </a:ln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Stotožniť sa s etickými princípmi dodržiavania pravidiel. Akceptovať Desatoro ako pravidlá pre dobrý život.</a:t>
            </a:r>
          </a:p>
          <a:p>
            <a:pPr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dirty="0"/>
              <a:t>Psychomotorický:  </a:t>
            </a:r>
            <a:r>
              <a:rPr lang="sk-SK" dirty="0">
                <a:ln>
                  <a:noFill/>
                </a:ln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Formovať postoj zodpovednosti za dodržiavanie pravidiel. </a:t>
            </a:r>
          </a:p>
          <a:p>
            <a:pPr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dirty="0" err="1"/>
              <a:t>Medzipredmetové</a:t>
            </a:r>
            <a:r>
              <a:rPr lang="sk-SK" dirty="0"/>
              <a:t> vzťahy:</a:t>
            </a:r>
            <a:r>
              <a:rPr lang="sk-SK" dirty="0">
                <a:ln>
                  <a:noFill/>
                </a:ln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  Slovenský jazyk a literatúra.</a:t>
            </a:r>
          </a:p>
          <a:p>
            <a:pPr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dirty="0"/>
              <a:t>Formy:  </a:t>
            </a:r>
            <a:r>
              <a:rPr lang="sk-SK" dirty="0">
                <a:ln>
                  <a:noFill/>
                </a:ln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Individuálna a skupinová práca. </a:t>
            </a:r>
          </a:p>
          <a:p>
            <a:pPr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dirty="0"/>
              <a:t>Metódy:  </a:t>
            </a:r>
            <a:r>
              <a:rPr lang="sk-SK" dirty="0">
                <a:ln>
                  <a:noFill/>
                </a:ln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Metóda EUR- brainstorming,  metóda štyroch rohov, kladenie otázok, riadený rozhovor , výklad, </a:t>
            </a:r>
            <a:r>
              <a:rPr lang="sk-SK" dirty="0" err="1">
                <a:ln>
                  <a:noFill/>
                </a:ln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cinquain</a:t>
            </a:r>
            <a:r>
              <a:rPr lang="sk-SK" dirty="0">
                <a:ln>
                  <a:noFill/>
                </a:ln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,  pexeso. 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Nadpis 1"/>
          <p:cNvSpPr txBox="1">
            <a:spLocks noGrp="1"/>
          </p:cNvSpPr>
          <p:nvPr>
            <p:ph type="title"/>
          </p:nvPr>
        </p:nvSpPr>
        <p:spPr>
          <a:xfrm>
            <a:off x="1201782" y="600892"/>
            <a:ext cx="9836333" cy="966651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822959">
              <a:defRPr sz="2250" b="1" cap="none" spc="0">
                <a:ln w="7715">
                  <a:solidFill>
                    <a:srgbClr val="000000"/>
                  </a:solidFill>
                </a:ln>
                <a:effectLst>
                  <a:outerShdw blurRad="11430" dist="34289" dir="2700000" rotWithShape="0">
                    <a:srgbClr val="000000"/>
                  </a:outerShdw>
                </a:effectLst>
              </a:defRPr>
            </a:pPr>
            <a:r>
              <a:rPr lang="sk-SK" dirty="0"/>
              <a:t>E-U-R metóda – trojfázový model učenia</a:t>
            </a:r>
            <a:br>
              <a:rPr lang="sk-SK" dirty="0"/>
            </a:br>
            <a:r>
              <a:rPr lang="sk-SK" sz="1619" dirty="0">
                <a:effectLst>
                  <a:outerShdw blurRad="34289" dist="17144" dir="2700000" rotWithShape="0">
                    <a:srgbClr val="000000">
                      <a:alpha val="40000"/>
                    </a:srgbClr>
                  </a:outerShdw>
                </a:effectLst>
              </a:rPr>
              <a:t>Vymysleli manželia K. S. </a:t>
            </a:r>
            <a:r>
              <a:rPr lang="sk-SK" sz="1619" dirty="0" err="1">
                <a:effectLst>
                  <a:outerShdw blurRad="34289" dist="17144" dir="2700000" rotWithShape="0">
                    <a:srgbClr val="000000">
                      <a:alpha val="40000"/>
                    </a:srgbClr>
                  </a:outerShdw>
                </a:effectLst>
              </a:rPr>
              <a:t>Meredith</a:t>
            </a:r>
            <a:r>
              <a:rPr lang="sk-SK" sz="1619" dirty="0">
                <a:effectLst>
                  <a:outerShdw blurRad="34289" dist="17144" dir="2700000" rotWithShape="0">
                    <a:srgbClr val="000000">
                      <a:alpha val="40000"/>
                    </a:srgbClr>
                  </a:outerShdw>
                </a:effectLst>
              </a:rPr>
              <a:t> a J.L. </a:t>
            </a:r>
            <a:r>
              <a:rPr lang="sk-SK" sz="1619" dirty="0" err="1">
                <a:effectLst>
                  <a:outerShdw blurRad="34289" dist="17144" dir="2700000" rotWithShape="0">
                    <a:srgbClr val="000000">
                      <a:alpha val="40000"/>
                    </a:srgbClr>
                  </a:outerShdw>
                </a:effectLst>
              </a:rPr>
              <a:t>Steelová</a:t>
            </a:r>
            <a:r>
              <a:rPr lang="sk-SK" sz="1619" dirty="0">
                <a:effectLst>
                  <a:outerShdw blurRad="34289" dist="17144" dir="2700000" rotWithShape="0">
                    <a:srgbClr val="000000">
                      <a:alpha val="40000"/>
                    </a:srgbClr>
                  </a:outerShdw>
                </a:effectLst>
              </a:rPr>
              <a:t> z Univerzity v Severnej Iowe (USA).</a:t>
            </a:r>
          </a:p>
        </p:txBody>
      </p:sp>
      <p:sp>
        <p:nvSpPr>
          <p:cNvPr id="124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1201782" y="1959427"/>
            <a:ext cx="9836333" cy="429768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dirty="0"/>
              <a:t>Evokácia</a:t>
            </a:r>
            <a:r>
              <a:rPr lang="sk-SK" dirty="0">
                <a:ln>
                  <a:noFill/>
                </a:ln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pPr marL="0" indent="0">
              <a:lnSpc>
                <a:spcPct val="90000"/>
              </a:lnSpc>
              <a:buSzTx/>
              <a:buNone/>
            </a:pPr>
            <a:r>
              <a:rPr lang="sk-SK" dirty="0"/>
              <a:t>V prvej časti aktivity si žiaci samostatne vybavujú, čo už o téme vedia, jej cieľom je žiakov motivovať a zaktivizovať. Vybavujú si vlastné vedomosti, známe informácie, čo si myslia, že vedia a aké otázky a myšlienky im k nim napadajú. Žiaci tak neskôr môžu spojiť nové so známym a tým lepšie porozumejú novým informáciám.</a:t>
            </a:r>
          </a:p>
          <a:p>
            <a:pPr>
              <a:lnSpc>
                <a:spcPct val="90000"/>
              </a:lnSpc>
            </a:pPr>
            <a:r>
              <a:rPr lang="sk-SK" dirty="0"/>
              <a:t> </a:t>
            </a:r>
            <a:r>
              <a:rPr lang="sk-SK" b="1" dirty="0"/>
              <a:t> </a:t>
            </a:r>
            <a:r>
              <a:rPr lang="sk-SK" b="1" dirty="0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Uvedomenie</a:t>
            </a:r>
          </a:p>
          <a:p>
            <a:pPr marL="0" indent="0">
              <a:lnSpc>
                <a:spcPct val="90000"/>
              </a:lnSpc>
              <a:buSzTx/>
              <a:buNone/>
            </a:pPr>
            <a:r>
              <a:rPr lang="sk-SK" dirty="0"/>
              <a:t>V druhej fáze aktivity žiaci získavajú a spracovávajú nové informácie. Tie si následne zaraďujú do vlastného systému poznania, čiže medzi pôvodné informácie, ktoré si vybavili a utriedili v priebehu evokácie.</a:t>
            </a:r>
          </a:p>
          <a:p>
            <a:pPr>
              <a:lnSpc>
                <a:spcPct val="90000"/>
              </a:lnSpc>
            </a:pPr>
            <a:r>
              <a:rPr lang="sk-SK" dirty="0"/>
              <a:t> </a:t>
            </a:r>
            <a:r>
              <a:rPr lang="sk-SK" b="1" dirty="0"/>
              <a:t> </a:t>
            </a:r>
            <a:r>
              <a:rPr lang="sk-SK" b="1" dirty="0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Reflexia</a:t>
            </a:r>
          </a:p>
          <a:p>
            <a:pPr marL="0" indent="0">
              <a:lnSpc>
                <a:spcPct val="90000"/>
              </a:lnSpc>
              <a:buSzTx/>
              <a:buNone/>
            </a:pPr>
            <a:r>
              <a:rPr lang="sk-SK" dirty="0"/>
              <a:t>Je záverečná, ale najdôležitejšia časť aktivity a procesu učenia sa. V poslednej fázy vyučovacej hodiny si žiaci uvedomia, čo a ako sa naučili, zatrieďujú, systematizujú a upevňujú nové vedomosti. Cieľom je reflektovať nadobudnuté informácie, skúsenosti a proces, ktorým sa k zážitkom a poznaniu počas aktivity dopracovali.  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Nadpis 1"/>
          <p:cNvSpPr txBox="1">
            <a:spLocks noGrp="1"/>
          </p:cNvSpPr>
          <p:nvPr>
            <p:ph type="title"/>
          </p:nvPr>
        </p:nvSpPr>
        <p:spPr>
          <a:xfrm>
            <a:off x="2142309" y="951629"/>
            <a:ext cx="8321042" cy="118872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685800">
              <a:defRPr sz="1875" b="1" cap="none" spc="0">
                <a:ln w="5357">
                  <a:solidFill>
                    <a:srgbClr val="000000"/>
                  </a:solidFill>
                </a:ln>
                <a:effectLst>
                  <a:outerShdw blurRad="9525" dist="28575" dir="2700000" rotWithShape="0">
                    <a:srgbClr val="000000"/>
                  </a:outerShdw>
                </a:effectLst>
              </a:defRPr>
            </a:pPr>
            <a:r>
              <a:rPr lang="sk-SK" sz="2400" dirty="0"/>
              <a:t>Metodický priebeh vyučovacej hodiny.</a:t>
            </a:r>
            <a:br>
              <a:rPr lang="sk-SK" sz="2400" dirty="0"/>
            </a:br>
            <a:r>
              <a:rPr lang="sk-SK" sz="2400" dirty="0"/>
              <a:t>Prehlbujúca </a:t>
            </a:r>
            <a:r>
              <a:rPr lang="sk-SK" sz="2400" dirty="0" err="1"/>
              <a:t>podtéma</a:t>
            </a:r>
            <a:r>
              <a:rPr lang="sk-SK" sz="2400" dirty="0"/>
              <a:t>:  </a:t>
            </a:r>
            <a:r>
              <a:rPr lang="sk-SK" sz="2400" b="1" cap="none" spc="0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Pravidlá </a:t>
            </a:r>
            <a:br>
              <a:rPr lang="sk-SK" sz="2000" b="1" cap="none" spc="0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endParaRPr lang="sk-SK" sz="2000" dirty="0"/>
          </a:p>
        </p:txBody>
      </p:sp>
      <p:sp>
        <p:nvSpPr>
          <p:cNvPr id="127" name="Zástupný symbol pro obsah 2"/>
          <p:cNvSpPr txBox="1">
            <a:spLocks noGrp="1"/>
          </p:cNvSpPr>
          <p:nvPr>
            <p:ph type="body" sz="half" idx="1"/>
          </p:nvPr>
        </p:nvSpPr>
        <p:spPr>
          <a:xfrm>
            <a:off x="2142309" y="2768672"/>
            <a:ext cx="8321042" cy="349129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endParaRPr dirty="0"/>
          </a:p>
          <a:p>
            <a:pPr marL="0" indent="0">
              <a:buSzTx/>
              <a:buNone/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sz="2000" dirty="0"/>
              <a:t>Prvá fáza metódy E-U-R – evokácia </a:t>
            </a:r>
          </a:p>
          <a:p>
            <a:pPr>
              <a:defRPr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sz="2000" dirty="0"/>
              <a:t>Motivačný rozhovor, Brainstorming </a:t>
            </a:r>
          </a:p>
          <a:p>
            <a:pPr marL="0" indent="0">
              <a:buSzTx/>
              <a:buNone/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sz="2000" dirty="0"/>
              <a:t>Druhá fáza metódy  E-U-R – uvedomenie </a:t>
            </a:r>
          </a:p>
          <a:p>
            <a:pPr>
              <a:defRPr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sz="2000" dirty="0"/>
              <a:t> Metóda štyroch rohov </a:t>
            </a:r>
          </a:p>
          <a:p>
            <a:pPr marL="0" indent="0">
              <a:buSzTx/>
              <a:buNone/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sz="2000" dirty="0"/>
              <a:t>Tretia fáza metódy E-U-R – reflexia </a:t>
            </a:r>
          </a:p>
          <a:p>
            <a:pPr marL="0" indent="0">
              <a:buSzTx/>
              <a:buNone/>
              <a:defRPr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sz="2000" dirty="0"/>
              <a:t>Kladenie otázok,  </a:t>
            </a:r>
            <a:r>
              <a:rPr lang="sk-SK" sz="2000" dirty="0" err="1"/>
              <a:t>cinquain</a:t>
            </a:r>
            <a:endParaRPr lang="sk-SK" sz="2000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Nadpis 1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29" cy="1188721"/>
          </a:xfrm>
          <a:prstGeom prst="rect">
            <a:avLst/>
          </a:prstGeom>
        </p:spPr>
        <p:txBody>
          <a:bodyPr/>
          <a:lstStyle>
            <a:lvl1pPr>
              <a:defRPr b="1" cap="none" spc="0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lvl1pPr>
          </a:lstStyle>
          <a:p>
            <a:r>
              <a:rPr lang="sk-SK" dirty="0"/>
              <a:t>Základná téma: Desatoro </a:t>
            </a:r>
          </a:p>
        </p:txBody>
      </p:sp>
      <p:sp>
        <p:nvSpPr>
          <p:cNvPr id="130" name="Zástupný symbol pro obsah 2"/>
          <p:cNvSpPr txBox="1">
            <a:spLocks noGrp="1"/>
          </p:cNvSpPr>
          <p:nvPr>
            <p:ph type="body" sz="half" idx="1"/>
          </p:nvPr>
        </p:nvSpPr>
        <p:spPr>
          <a:xfrm>
            <a:off x="2231135" y="2638043"/>
            <a:ext cx="7729729" cy="310198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None/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sz="2000" dirty="0"/>
              <a:t>Prvá fáza metódy E-U-R – evokácia </a:t>
            </a:r>
          </a:p>
          <a:p>
            <a:pPr>
              <a:defRPr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sz="2000" dirty="0"/>
              <a:t>Motivačný rozhovor, </a:t>
            </a:r>
            <a:r>
              <a:rPr lang="sk-SK" sz="2000" dirty="0" err="1"/>
              <a:t>Brainwriting</a:t>
            </a:r>
            <a:endParaRPr lang="sk-SK" sz="2000" dirty="0"/>
          </a:p>
          <a:p>
            <a:pPr marL="0" indent="0">
              <a:buSzTx/>
              <a:buNone/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sz="2000" dirty="0"/>
              <a:t>Druhá fáza metódy  E-U-R – uvedomenie </a:t>
            </a:r>
          </a:p>
          <a:p>
            <a:pPr>
              <a:defRPr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sz="2000" dirty="0"/>
              <a:t> krátky tematický film, výklad, </a:t>
            </a:r>
          </a:p>
          <a:p>
            <a:pPr marL="0" indent="0">
              <a:buSzTx/>
              <a:buNone/>
              <a:defRPr b="1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rPr lang="sk-SK" sz="2000" dirty="0"/>
              <a:t>Tretia fáza metódy E-U-R – reflexia </a:t>
            </a:r>
          </a:p>
          <a:p>
            <a:pPr>
              <a:defRPr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sz="2000" dirty="0"/>
              <a:t>Pexeso 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adpis 1"/>
          <p:cNvSpPr txBox="1">
            <a:spLocks noGrp="1"/>
          </p:cNvSpPr>
          <p:nvPr>
            <p:ph type="title"/>
          </p:nvPr>
        </p:nvSpPr>
        <p:spPr>
          <a:xfrm>
            <a:off x="2231135" y="964691"/>
            <a:ext cx="7729729" cy="1188721"/>
          </a:xfrm>
          <a:prstGeom prst="rect">
            <a:avLst/>
          </a:prstGeom>
        </p:spPr>
        <p:txBody>
          <a:bodyPr/>
          <a:lstStyle/>
          <a:p>
            <a:pPr defTabSz="905255">
              <a:defRPr sz="2772" b="1" cap="none" spc="0">
                <a:ln w="9335">
                  <a:solidFill>
                    <a:srgbClr val="000000"/>
                  </a:solidFill>
                </a:ln>
                <a:effectLst>
                  <a:outerShdw blurRad="12573" dist="37719" dir="2700000" rotWithShape="0">
                    <a:srgbClr val="000000"/>
                  </a:outerShdw>
                </a:effectLst>
              </a:defRPr>
            </a:pPr>
            <a:r>
              <a:rPr lang="sk-SK" dirty="0"/>
              <a:t>1. Fáza EUR- Evokácia: </a:t>
            </a:r>
            <a:br>
              <a:rPr lang="sk-SK" dirty="0"/>
            </a:br>
            <a:r>
              <a:rPr lang="sk-SK" dirty="0"/>
              <a:t>Motivačný rozhovor, Brainstorming</a:t>
            </a:r>
          </a:p>
        </p:txBody>
      </p:sp>
      <p:sp>
        <p:nvSpPr>
          <p:cNvPr id="133" name="Zástupný symbol pro obsah 2"/>
          <p:cNvSpPr txBox="1">
            <a:spLocks noGrp="1"/>
          </p:cNvSpPr>
          <p:nvPr>
            <p:ph type="body" sz="half" idx="1"/>
          </p:nvPr>
        </p:nvSpPr>
        <p:spPr>
          <a:xfrm>
            <a:off x="2231135" y="2638043"/>
            <a:ext cx="7729729" cy="310198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SzTx/>
              <a:buNone/>
              <a:defRPr b="1"/>
            </a:pPr>
            <a:r>
              <a:rPr lang="sk-SK" sz="2000" dirty="0"/>
              <a:t>V úvode vyučovacej hodiny vhodne motivujeme žiakov formou </a:t>
            </a:r>
            <a:r>
              <a:rPr lang="sk-SK" sz="2000" dirty="0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motivačného rozhovoru</a:t>
            </a:r>
            <a:r>
              <a:rPr lang="sk-SK" sz="2000" b="0" dirty="0"/>
              <a:t> </a:t>
            </a:r>
            <a:r>
              <a:rPr lang="sk-SK" sz="2000" dirty="0"/>
              <a:t>o ľudských pravidlách</a:t>
            </a:r>
            <a:r>
              <a:rPr lang="sk-SK" sz="2000" b="0" dirty="0"/>
              <a:t>. </a:t>
            </a:r>
          </a:p>
          <a:p>
            <a:pPr marL="0" indent="0">
              <a:buSzTx/>
              <a:buNone/>
              <a:defRPr b="1"/>
            </a:pPr>
            <a:r>
              <a:rPr lang="sk-SK" sz="2000" dirty="0"/>
              <a:t>Žiakov oboznámime s pravidlami </a:t>
            </a:r>
            <a:r>
              <a:rPr lang="sk-SK" sz="2000" dirty="0">
                <a:ln w="9524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brainstormingu</a:t>
            </a:r>
            <a:r>
              <a:rPr lang="sk-SK" sz="2000" b="0" dirty="0"/>
              <a:t>  </a:t>
            </a:r>
            <a:r>
              <a:rPr lang="sk-SK" sz="2000" dirty="0"/>
              <a:t>a na tabuľu na napíšeme </a:t>
            </a:r>
            <a:r>
              <a:rPr lang="sk-SK" sz="2000" b="1" dirty="0">
                <a:ln w="10160">
                  <a:solidFill>
                    <a:schemeClr val="accent5"/>
                  </a:solidFill>
                  <a:prstDash val="solid"/>
                </a:ln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tému</a:t>
            </a:r>
            <a:r>
              <a:rPr lang="sk-SK" sz="2000" dirty="0"/>
              <a:t> – pravidlá.</a:t>
            </a:r>
          </a:p>
          <a:p>
            <a:pPr marL="0" indent="0">
              <a:buSzTx/>
              <a:buNone/>
              <a:defRPr b="1"/>
            </a:pPr>
            <a:r>
              <a:rPr lang="sk-SK" sz="2000" dirty="0"/>
              <a:t>Určíme žiaka, ktorý bude na tabuľu zapisovať námety svojich spolužiakov. </a:t>
            </a:r>
          </a:p>
          <a:p>
            <a:pPr marL="0" indent="0">
              <a:buSzTx/>
              <a:buNone/>
              <a:defRPr b="1"/>
            </a:pPr>
            <a:r>
              <a:rPr lang="sk-SK" sz="2000" dirty="0"/>
              <a:t>Po vyčerpaní možností vhodne navedieme žiakov k úvahe o potrebe múdrych pravidiel. 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Nadpis 1"/>
          <p:cNvSpPr txBox="1">
            <a:spLocks noGrp="1"/>
          </p:cNvSpPr>
          <p:nvPr>
            <p:ph type="title"/>
          </p:nvPr>
        </p:nvSpPr>
        <p:spPr>
          <a:xfrm>
            <a:off x="1397726" y="470260"/>
            <a:ext cx="9405258" cy="1293226"/>
          </a:xfrm>
          <a:prstGeom prst="rect">
            <a:avLst/>
          </a:prstGeom>
        </p:spPr>
        <p:txBody>
          <a:bodyPr/>
          <a:lstStyle/>
          <a:p>
            <a:pPr>
              <a:defRPr b="1" cap="none" spc="0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t>2. Fáza EUR- Uvedomenie si významu:</a:t>
            </a:r>
            <a:br/>
            <a:r>
              <a:t> Metóda štyroch rohov</a:t>
            </a:r>
          </a:p>
        </p:txBody>
      </p:sp>
      <p:sp>
        <p:nvSpPr>
          <p:cNvPr id="136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1001941" y="2197289"/>
            <a:ext cx="10271109" cy="431269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SzTx/>
              <a:buNone/>
              <a:defRPr sz="1600" b="1"/>
            </a:pPr>
            <a:r>
              <a:rPr dirty="0"/>
              <a:t>Po </a:t>
            </a:r>
            <a:r>
              <a:rPr lang="sk-SK" dirty="0"/>
              <a:t>úvodnom </a:t>
            </a:r>
            <a:r>
              <a:rPr lang="sk-SK" dirty="0" err="1"/>
              <a:t>braistormingu</a:t>
            </a:r>
            <a:r>
              <a:rPr lang="sk-SK" dirty="0"/>
              <a:t> pre lepšie uvedomenie si potreby múdrych pravidiel nasleduje aktivita, ktorej cieľom je zamyslieť sa nad dôsledkami nedodržiavania pravidiel</a:t>
            </a:r>
            <a:r>
              <a:rPr b="0" dirty="0"/>
              <a:t>.</a:t>
            </a:r>
            <a:r>
              <a:rPr dirty="0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 </a:t>
            </a:r>
            <a:r>
              <a:rPr lang="sk-SK" dirty="0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 Metódou štyroch rohov </a:t>
            </a:r>
            <a:r>
              <a:rPr lang="sk-SK" b="0" dirty="0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sk-SK" dirty="0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rPr>
              <a:t>budeme od žiakov požadovať odpovede na nasledujúce otázky: </a:t>
            </a:r>
          </a:p>
          <a:p>
            <a:pPr marL="0" indent="0">
              <a:lnSpc>
                <a:spcPct val="80000"/>
              </a:lnSpc>
              <a:buSzTx/>
              <a:buNone/>
              <a:defRPr sz="1600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dirty="0"/>
              <a:t> </a:t>
            </a:r>
            <a:r>
              <a:rPr lang="sk-SK" b="1" dirty="0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čo by bolo, keby....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dirty="0"/>
              <a:t>Keby neexistovali pravidlá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dirty="0"/>
              <a:t>Keby vodiči nedodržiavali dopravné predpisy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dirty="0"/>
              <a:t>Keby žiaci a učitelia nedodržiavali školský poriadok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rPr lang="sk-SK" dirty="0"/>
              <a:t>Keby ľudia nedodržiavali pracovný poriadok</a:t>
            </a:r>
          </a:p>
          <a:p>
            <a:pPr marL="342900" indent="-342900">
              <a:lnSpc>
                <a:spcPct val="80000"/>
              </a:lnSpc>
              <a:buFontTx/>
              <a:buAutoNum type="arabicPeriod"/>
              <a:defRPr sz="1600" b="1"/>
            </a:pPr>
            <a:endParaRPr dirty="0"/>
          </a:p>
          <a:p>
            <a:pPr marL="0" indent="0">
              <a:lnSpc>
                <a:spcPct val="80000"/>
              </a:lnSpc>
              <a:buSzTx/>
              <a:buNone/>
              <a:defRPr sz="1600" b="1"/>
            </a:pPr>
            <a:r>
              <a:rPr lang="sk-SK" dirty="0"/>
              <a:t>Žiakov oboznámime s pravidlami a následne rozdelíme do štyroch skupín. Žiaci sa budú po skupinách premiestňovať k jednotlivým rohom a zapisovať svoje odpovede na otázky. Majú možnosť prečítať si odpovede predchádzajúcich skupín, ktoré sú už na papieri napísané, a práve táto skutočnosť môže podnietiť ich ďalšie tvorivé nápady. Po ukončení aktivity nasleduje vyhodnotenie jednotlivých otázok a následné zovšeobecnenie potreby múdrych pravidiel. 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Nadpis 1"/>
          <p:cNvSpPr txBox="1">
            <a:spLocks noGrp="1"/>
          </p:cNvSpPr>
          <p:nvPr>
            <p:ph type="title"/>
          </p:nvPr>
        </p:nvSpPr>
        <p:spPr>
          <a:xfrm>
            <a:off x="1227909" y="977753"/>
            <a:ext cx="9718766" cy="1188721"/>
          </a:xfrm>
          <a:prstGeom prst="rect">
            <a:avLst/>
          </a:prstGeom>
        </p:spPr>
        <p:txBody>
          <a:bodyPr/>
          <a:lstStyle/>
          <a:p>
            <a:pPr defTabSz="905255">
              <a:defRPr sz="2772" b="1" cap="none" spc="0">
                <a:ln w="9335">
                  <a:solidFill>
                    <a:srgbClr val="000000"/>
                  </a:solidFill>
                </a:ln>
                <a:effectLst>
                  <a:outerShdw blurRad="12573" dist="37719" dir="2700000" rotWithShape="0">
                    <a:srgbClr val="000000"/>
                  </a:outerShdw>
                </a:effectLst>
              </a:defRPr>
            </a:pPr>
            <a:r>
              <a:t>3. Fáza EUR- Reflexia: </a:t>
            </a:r>
            <a:br/>
            <a:r>
              <a:t>Kladenie otázok</a:t>
            </a:r>
          </a:p>
        </p:txBody>
      </p:sp>
      <p:sp>
        <p:nvSpPr>
          <p:cNvPr id="139" name="Zástupný symbol pro obsah 2"/>
          <p:cNvSpPr txBox="1">
            <a:spLocks noGrp="1"/>
          </p:cNvSpPr>
          <p:nvPr>
            <p:ph type="body" idx="1"/>
          </p:nvPr>
        </p:nvSpPr>
        <p:spPr>
          <a:xfrm>
            <a:off x="1227909" y="2638044"/>
            <a:ext cx="9718765" cy="3710505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0000"/>
              </a:lnSpc>
              <a:buSzTx/>
              <a:buNone/>
              <a:defRPr sz="1600" b="1"/>
            </a:pPr>
            <a:r>
              <a:t>Proces reflexie  žiaci uskutočnia spoločne s učiteľom prostredníctvom </a:t>
            </a:r>
          </a:p>
          <a:p>
            <a:pPr marL="0" indent="0">
              <a:lnSpc>
                <a:spcPct val="80000"/>
              </a:lnSpc>
              <a:buSzTx/>
              <a:buNone/>
              <a:defRPr sz="1600" b="1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t>kladenia otázok a metódou ciquain.</a:t>
            </a:r>
          </a:p>
          <a:p>
            <a:pPr marL="0" indent="0">
              <a:lnSpc>
                <a:spcPct val="80000"/>
              </a:lnSpc>
              <a:buSzTx/>
              <a:buNone/>
              <a:defRPr sz="1600" b="1"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defRPr>
            </a:pPr>
            <a:r>
              <a:t>Rozhovor 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Akú úlohu majú pravidlá?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Je dôležité dodržiavať pravidlá stále, alebo len keď sa nám chce?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Kedy sa niečo stane pravidlom?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Prečo musia byť pravidlá múdre? 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Čo by sa mohlo stať, keby niekto nariadil nemúdre pravidlá ?</a:t>
            </a:r>
          </a:p>
          <a:p>
            <a:pPr>
              <a:lnSpc>
                <a:spcPct val="80000"/>
              </a:lnSpc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Čo by ich dodržiavanie mohlo spôsobiť ?</a:t>
            </a:r>
          </a:p>
          <a:p>
            <a:pPr marL="0" indent="0">
              <a:lnSpc>
                <a:spcPct val="80000"/>
              </a:lnSpc>
              <a:buSzTx/>
              <a:buNone/>
              <a:defRPr sz="1600" b="1">
                <a:effectLst>
                  <a:outerShdw blurRad="38100" dist="19050" dir="2700000" rotWithShape="0">
                    <a:srgbClr val="000000">
                      <a:alpha val="40000"/>
                    </a:srgbClr>
                  </a:outerShdw>
                </a:effectLst>
              </a:defRPr>
            </a:pPr>
            <a:r>
              <a:t>Pomocou  </a:t>
            </a:r>
            <a:r>
              <a:rPr>
                <a:ln w="9525">
                  <a:solidFill>
                    <a:srgbClr val="000000"/>
                  </a:solidFill>
                </a:ln>
                <a:effectLst>
                  <a:outerShdw blurRad="12700" dist="38100" dir="2700000" rotWithShape="0">
                    <a:srgbClr val="000000"/>
                  </a:outerShdw>
                </a:effectLst>
              </a:rPr>
              <a:t>kladenia otázok </a:t>
            </a:r>
            <a:r>
              <a:t>si žiaci uvedomujú čo sa naučili.  Zatrieďujú, systematizujú  a upevňujú si nové vedomosti.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alík">
  <a:themeElements>
    <a:clrScheme name="Balík">
      <a:dk1>
        <a:srgbClr val="000000"/>
      </a:dk1>
      <a:lt1>
        <a:srgbClr val="635D4D"/>
      </a:lt1>
      <a:dk2>
        <a:srgbClr val="A7A7A7"/>
      </a:dk2>
      <a:lt2>
        <a:srgbClr val="535353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0000FF"/>
      </a:hlink>
      <a:folHlink>
        <a:srgbClr val="FF00FF"/>
      </a:folHlink>
    </a:clrScheme>
    <a:fontScheme name="Balík">
      <a:majorFont>
        <a:latin typeface="Helvetica"/>
        <a:ea typeface="Helvetica"/>
        <a:cs typeface="Helvetica"/>
      </a:majorFont>
      <a:minorFont>
        <a:latin typeface="Gill Sans MT"/>
        <a:ea typeface="Gill Sans MT"/>
        <a:cs typeface="Gill Sans MT"/>
      </a:minorFont>
    </a:fontScheme>
    <a:fmtScheme name="Ba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alík">
  <a:themeElements>
    <a:clrScheme name="Balí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CBEBD"/>
      </a:accent1>
      <a:accent2>
        <a:srgbClr val="D2CB6C"/>
      </a:accent2>
      <a:accent3>
        <a:srgbClr val="9D9A93"/>
      </a:accent3>
      <a:accent4>
        <a:srgbClr val="C89F5D"/>
      </a:accent4>
      <a:accent5>
        <a:srgbClr val="A9A57C"/>
      </a:accent5>
      <a:accent6>
        <a:srgbClr val="95A39D"/>
      </a:accent6>
      <a:hlink>
        <a:srgbClr val="0000FF"/>
      </a:hlink>
      <a:folHlink>
        <a:srgbClr val="FF00FF"/>
      </a:folHlink>
    </a:clrScheme>
    <a:fontScheme name="Balík">
      <a:majorFont>
        <a:latin typeface="Helvetica"/>
        <a:ea typeface="Helvetica"/>
        <a:cs typeface="Helvetica"/>
      </a:majorFont>
      <a:minorFont>
        <a:latin typeface="Gill Sans MT"/>
        <a:ea typeface="Gill Sans MT"/>
        <a:cs typeface="Gill Sans MT"/>
      </a:minorFont>
    </a:fontScheme>
    <a:fmtScheme name="Ba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 M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1071</Words>
  <Application>Microsoft Office PowerPoint</Application>
  <PresentationFormat>Širokoúhlá obrazovka</PresentationFormat>
  <Paragraphs>143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Balík</vt:lpstr>
      <vt:lpstr>Téma: Desatoro</vt:lpstr>
      <vt:lpstr> Obsah </vt:lpstr>
      <vt:lpstr>Ročník : 2 Tematický celok : Desatoro – pozvanie k slobode  Téma : Pravidlá pre život  Hodinová dotácia: 2 hodiny</vt:lpstr>
      <vt:lpstr>E-U-R metóda – trojfázový model učenia Vymysleli manželia K. S. Meredith a J.L. Steelová z Univerzity v Severnej Iowe (USA).</vt:lpstr>
      <vt:lpstr>Metodický priebeh vyučovacej hodiny. Prehlbujúca podtéma:  Pravidlá  </vt:lpstr>
      <vt:lpstr>Základná téma: Desatoro </vt:lpstr>
      <vt:lpstr>1. Fáza EUR- Evokácia:  Motivačný rozhovor, Brainstorming</vt:lpstr>
      <vt:lpstr>2. Fáza EUR- Uvedomenie si významu:  Metóda štyroch rohov</vt:lpstr>
      <vt:lpstr>3. Fáza EUR- Reflexia:  Kladenie otázok</vt:lpstr>
      <vt:lpstr>Cinquain (päťlístok, päťriadková báseň)  Pomenovanie pochádza z francúzštiny a je odvodené od slova cinq-päť</vt:lpstr>
      <vt:lpstr>Základná téma- Desatoro Evokácia:  motivačný rozhovor,  brainwriting </vt:lpstr>
      <vt:lpstr>Uvedomenie: pozeranie krátkeho tematického filmu, výklad a kladenie otázok</vt:lpstr>
      <vt:lpstr>Reflexia: Pexeso- hľadania párov na základe sémantických vzťahov.</vt:lpstr>
      <vt:lpstr>Návrh kartičiek na pexeso</vt:lpstr>
      <vt:lpstr>Návrh na kartičky pexesa</vt:lpstr>
      <vt:lpstr>Diagnostika hodiny</vt:lpstr>
      <vt:lpstr>Ďakujem za pozornosť !</vt:lpstr>
      <vt:lpstr>Použitá literatúra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Interaktívna komunikácia v edukačnom procese   Téma: Desatoro</dc:title>
  <dc:creator>Aďa</dc:creator>
  <cp:lastModifiedBy>Ráchel Polachová</cp:lastModifiedBy>
  <cp:revision>10</cp:revision>
  <dcterms:modified xsi:type="dcterms:W3CDTF">2018-03-26T17:50:24Z</dcterms:modified>
</cp:coreProperties>
</file>