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81" r:id="rId5"/>
    <p:sldId id="266" r:id="rId6"/>
    <p:sldId id="282" r:id="rId7"/>
    <p:sldId id="262" r:id="rId8"/>
    <p:sldId id="278" r:id="rId9"/>
    <p:sldId id="267" r:id="rId10"/>
    <p:sldId id="279" r:id="rId11"/>
    <p:sldId id="271" r:id="rId12"/>
    <p:sldId id="280" r:id="rId13"/>
    <p:sldId id="272" r:id="rId14"/>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000000"/>
    <a:srgbClr val="F3540D"/>
    <a:srgbClr val="6633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74" d="100"/>
          <a:sy n="74" d="100"/>
        </p:scale>
        <p:origin x="72"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23. 3. 2018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23. 3. 2018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23. 3. 2018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23. 3. 2018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8.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32453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8A4500"/>
                </a:solidFill>
                <a:ea typeface="Times New Roman" panose="02020603050405020304" pitchFamily="18" charset="0"/>
              </a:rPr>
              <a:t> </a:t>
            </a:r>
            <a:r>
              <a:rPr lang="sk-SK" sz="1400" dirty="0" smtClean="0">
                <a:solidFill>
                  <a:srgbClr val="8A45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1400" b="1" dirty="0"/>
              <a:t> </a:t>
            </a:r>
            <a:endParaRPr lang="sk-SK" sz="1400" dirty="0"/>
          </a:p>
          <a:p>
            <a:r>
              <a:rPr lang="sk-SK" sz="1400" b="1" dirty="0"/>
              <a:t> </a:t>
            </a:r>
            <a:endParaRPr lang="sk-SK" sz="1400" dirty="0"/>
          </a:p>
          <a:p>
            <a:r>
              <a:rPr lang="sk-SK" sz="1400" b="1" dirty="0">
                <a:solidFill>
                  <a:srgbClr val="8A4500"/>
                </a:solidFill>
              </a:rPr>
              <a:t>Kde leží </a:t>
            </a:r>
            <a:r>
              <a:rPr lang="sk-SK" sz="1400" b="1" dirty="0" err="1">
                <a:solidFill>
                  <a:srgbClr val="8A4500"/>
                </a:solidFill>
              </a:rPr>
              <a:t>dalmanutský</a:t>
            </a:r>
            <a:r>
              <a:rPr lang="sk-SK" sz="1400" b="1" dirty="0">
                <a:solidFill>
                  <a:srgbClr val="8A4500"/>
                </a:solidFill>
              </a:rPr>
              <a:t> kraj?</a:t>
            </a:r>
          </a:p>
          <a:p>
            <a:r>
              <a:rPr lang="sk-SK" sz="1400" dirty="0">
                <a:solidFill>
                  <a:srgbClr val="8A4500"/>
                </a:solidFill>
              </a:rPr>
              <a:t>A/ na východnom pobreží </a:t>
            </a:r>
            <a:r>
              <a:rPr lang="sk-SK" sz="1400" dirty="0" err="1">
                <a:solidFill>
                  <a:srgbClr val="8A4500"/>
                </a:solidFill>
              </a:rPr>
              <a:t>Galilejského</a:t>
            </a:r>
            <a:r>
              <a:rPr lang="sk-SK" sz="1400" dirty="0">
                <a:solidFill>
                  <a:srgbClr val="8A4500"/>
                </a:solidFill>
              </a:rPr>
              <a:t> mora</a:t>
            </a:r>
          </a:p>
          <a:p>
            <a:r>
              <a:rPr lang="sk-SK" sz="1400" dirty="0">
                <a:solidFill>
                  <a:srgbClr val="8A4500"/>
                </a:solidFill>
              </a:rPr>
              <a:t>B/ na západnom pobreží </a:t>
            </a:r>
            <a:r>
              <a:rPr lang="sk-SK" sz="1400" dirty="0" err="1">
                <a:solidFill>
                  <a:srgbClr val="8A4500"/>
                </a:solidFill>
              </a:rPr>
              <a:t>Genezaretského</a:t>
            </a:r>
            <a:r>
              <a:rPr lang="sk-SK" sz="1400" dirty="0">
                <a:solidFill>
                  <a:srgbClr val="8A4500"/>
                </a:solidFill>
              </a:rPr>
              <a:t> jazera</a:t>
            </a:r>
          </a:p>
          <a:p>
            <a:r>
              <a:rPr lang="sk-SK" sz="1400" dirty="0">
                <a:solidFill>
                  <a:srgbClr val="8A4500"/>
                </a:solidFill>
              </a:rPr>
              <a:t>C/ neznáma lokalita</a:t>
            </a:r>
          </a:p>
          <a:p>
            <a:r>
              <a:rPr lang="sk-SK" sz="1400" dirty="0">
                <a:solidFill>
                  <a:srgbClr val="8A4500"/>
                </a:solidFill>
              </a:rPr>
              <a:t> </a:t>
            </a:r>
            <a:endParaRPr lang="sk-SK" sz="1400" b="1" dirty="0">
              <a:solidFill>
                <a:srgbClr val="8A4500"/>
              </a:solidFill>
            </a:endParaRPr>
          </a:p>
          <a:p>
            <a:r>
              <a:rPr lang="sk-SK" sz="1400" b="1" dirty="0">
                <a:solidFill>
                  <a:srgbClr val="8A4500"/>
                </a:solidFill>
              </a:rPr>
              <a:t>Keď farizeji žiadali od Ježiša znamenie z neba, on odvetil:</a:t>
            </a:r>
          </a:p>
          <a:p>
            <a:r>
              <a:rPr lang="sk-SK" sz="1400" dirty="0">
                <a:solidFill>
                  <a:srgbClr val="8A4500"/>
                </a:solidFill>
              </a:rPr>
              <a:t>A/ „Prečo toto pokolenie žiada znamenie?“</a:t>
            </a:r>
          </a:p>
          <a:p>
            <a:r>
              <a:rPr lang="sk-SK" sz="1400" dirty="0">
                <a:solidFill>
                  <a:srgbClr val="8A4500"/>
                </a:solidFill>
              </a:rPr>
              <a:t>B/ „Toto pokolenie znamenie nedostane.“</a:t>
            </a:r>
          </a:p>
          <a:p>
            <a:r>
              <a:rPr lang="sk-SK" sz="1400" dirty="0">
                <a:solidFill>
                  <a:srgbClr val="8A4500"/>
                </a:solidFill>
              </a:rPr>
              <a:t>C/ „ Toto pokolenie znamenie nedostane, iba ak znamenie proroka Jonáša.“</a:t>
            </a:r>
          </a:p>
          <a:p>
            <a:r>
              <a:rPr lang="sk-SK" sz="1400" dirty="0">
                <a:solidFill>
                  <a:srgbClr val="8A4500"/>
                </a:solidFill>
              </a:rPr>
              <a:t> </a:t>
            </a:r>
          </a:p>
          <a:p>
            <a:r>
              <a:rPr lang="sk-SK" sz="1400" b="1" dirty="0">
                <a:solidFill>
                  <a:srgbClr val="8A4500"/>
                </a:solidFill>
              </a:rPr>
              <a:t>Kam usadil Ježiš zástup podľa </a:t>
            </a:r>
            <a:r>
              <a:rPr lang="sk-SK" sz="1400" b="1" dirty="0" err="1">
                <a:solidFill>
                  <a:srgbClr val="8A4500"/>
                </a:solidFill>
              </a:rPr>
              <a:t>Mk</a:t>
            </a:r>
            <a:r>
              <a:rPr lang="sk-SK" sz="1400" b="1" dirty="0">
                <a:solidFill>
                  <a:srgbClr val="8A4500"/>
                </a:solidFill>
              </a:rPr>
              <a:t>?</a:t>
            </a:r>
          </a:p>
          <a:p>
            <a:r>
              <a:rPr lang="sk-SK" sz="1400" dirty="0">
                <a:solidFill>
                  <a:srgbClr val="8A4500"/>
                </a:solidFill>
              </a:rPr>
              <a:t>A/ na zelenú trávu</a:t>
            </a:r>
          </a:p>
          <a:p>
            <a:r>
              <a:rPr lang="sk-SK" sz="1400" dirty="0">
                <a:solidFill>
                  <a:srgbClr val="8A4500"/>
                </a:solidFill>
              </a:rPr>
              <a:t>B/ na breh</a:t>
            </a:r>
          </a:p>
          <a:p>
            <a:r>
              <a:rPr lang="sk-SK" sz="1400" dirty="0">
                <a:solidFill>
                  <a:srgbClr val="8A4500"/>
                </a:solidFill>
              </a:rPr>
              <a:t>C/ na zem</a:t>
            </a:r>
          </a:p>
          <a:p>
            <a:r>
              <a:rPr lang="sk-SK" sz="1400" dirty="0">
                <a:solidFill>
                  <a:srgbClr val="8A4500"/>
                </a:solidFill>
              </a:rPr>
              <a:t> </a:t>
            </a:r>
          </a:p>
          <a:p>
            <a:r>
              <a:rPr lang="sk-SK" sz="1400" b="1" dirty="0">
                <a:solidFill>
                  <a:srgbClr val="8A4500"/>
                </a:solidFill>
              </a:rPr>
              <a:t>Čo povedal Ježiš uzdravenému slepcovi pri </a:t>
            </a:r>
            <a:r>
              <a:rPr lang="sk-SK" sz="1400" b="1" dirty="0" err="1">
                <a:solidFill>
                  <a:srgbClr val="8A4500"/>
                </a:solidFill>
              </a:rPr>
              <a:t>Betsaide</a:t>
            </a:r>
            <a:r>
              <a:rPr lang="sk-SK" sz="1400" b="1" dirty="0">
                <a:solidFill>
                  <a:srgbClr val="8A4500"/>
                </a:solidFill>
              </a:rPr>
              <a:t>?</a:t>
            </a:r>
          </a:p>
          <a:p>
            <a:r>
              <a:rPr lang="sk-SK" sz="1400" dirty="0">
                <a:solidFill>
                  <a:srgbClr val="8A4500"/>
                </a:solidFill>
              </a:rPr>
              <a:t>A/ „Choď a nech sa ti stane, ako si uveril.“</a:t>
            </a:r>
          </a:p>
          <a:p>
            <a:r>
              <a:rPr lang="sk-SK" sz="1400" dirty="0">
                <a:solidFill>
                  <a:srgbClr val="8A4500"/>
                </a:solidFill>
              </a:rPr>
              <a:t>B/ „Daj si pozor a nikomu o tom nehovor, ale choď, ukáž sa kňazovi.“</a:t>
            </a:r>
          </a:p>
          <a:p>
            <a:r>
              <a:rPr lang="sk-SK" sz="1400" dirty="0">
                <a:solidFill>
                  <a:srgbClr val="8A4500"/>
                </a:solidFill>
              </a:rPr>
              <a:t>C/ „Ale do dediny nechoď!“</a:t>
            </a:r>
          </a:p>
          <a:p>
            <a:r>
              <a:rPr lang="sk-SK" sz="1400" dirty="0">
                <a:solidFill>
                  <a:srgbClr val="8A4500"/>
                </a:solidFill>
              </a:rPr>
              <a:t> </a:t>
            </a:r>
          </a:p>
          <a:p>
            <a:r>
              <a:rPr lang="sk-SK" sz="1400" dirty="0"/>
              <a:t>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5539874" y="2396824"/>
            <a:ext cx="158703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pozn. k </a:t>
            </a:r>
            <a:r>
              <a:rPr lang="sk-SK" sz="1400" b="1" dirty="0" err="1">
                <a:solidFill>
                  <a:srgbClr val="8A4500"/>
                </a:solidFill>
              </a:rPr>
              <a:t>Mk</a:t>
            </a:r>
            <a:r>
              <a:rPr lang="sk-SK" sz="1400" b="1" dirty="0">
                <a:solidFill>
                  <a:srgbClr val="8A4500"/>
                </a:solidFill>
              </a:rPr>
              <a:t> 8, 10</a:t>
            </a:r>
            <a:endParaRPr lang="sk-SK" sz="1400" dirty="0">
              <a:solidFill>
                <a:srgbClr val="8A4500"/>
              </a:solidFill>
            </a:endParaRPr>
          </a:p>
        </p:txBody>
      </p:sp>
      <p:sp>
        <p:nvSpPr>
          <p:cNvPr id="12" name="Obdĺžnik 11"/>
          <p:cNvSpPr/>
          <p:nvPr/>
        </p:nvSpPr>
        <p:spPr>
          <a:xfrm>
            <a:off x="5539874" y="3416786"/>
            <a:ext cx="121757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B; </a:t>
            </a:r>
            <a:r>
              <a:rPr lang="sk-SK" sz="1400" b="1" dirty="0" err="1">
                <a:solidFill>
                  <a:srgbClr val="8A4500"/>
                </a:solidFill>
              </a:rPr>
              <a:t>Mk</a:t>
            </a:r>
            <a:r>
              <a:rPr lang="sk-SK" sz="1400" b="1" dirty="0">
                <a:solidFill>
                  <a:srgbClr val="8A4500"/>
                </a:solidFill>
              </a:rPr>
              <a:t> 8, 12</a:t>
            </a:r>
            <a:endParaRPr lang="sk-SK" sz="1400" dirty="0">
              <a:solidFill>
                <a:srgbClr val="8A4500"/>
              </a:solidFill>
            </a:endParaRPr>
          </a:p>
        </p:txBody>
      </p:sp>
      <p:sp>
        <p:nvSpPr>
          <p:cNvPr id="13" name="Obdĺžnik 12"/>
          <p:cNvSpPr/>
          <p:nvPr/>
        </p:nvSpPr>
        <p:spPr>
          <a:xfrm>
            <a:off x="5539874" y="4726781"/>
            <a:ext cx="92204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8, 6</a:t>
            </a:r>
            <a:endParaRPr lang="sk-SK" sz="1400" dirty="0">
              <a:solidFill>
                <a:srgbClr val="8A4500"/>
              </a:solidFill>
            </a:endParaRPr>
          </a:p>
        </p:txBody>
      </p:sp>
      <p:sp>
        <p:nvSpPr>
          <p:cNvPr id="14" name="Obdĺžnik 13"/>
          <p:cNvSpPr/>
          <p:nvPr/>
        </p:nvSpPr>
        <p:spPr>
          <a:xfrm>
            <a:off x="5539874" y="6004328"/>
            <a:ext cx="101341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8, 26</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600" y="0"/>
            <a:ext cx="9956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163329" y="1904098"/>
            <a:ext cx="5223165" cy="4708981"/>
          </a:xfrm>
          <a:prstGeom prst="rect">
            <a:avLst/>
          </a:prstGeom>
        </p:spPr>
        <p:txBody>
          <a:bodyPr wrap="square">
            <a:spAutoFit/>
          </a:bodyPr>
          <a:lstStyle/>
          <a:p>
            <a:pPr lvl="0" algn="just"/>
            <a:r>
              <a:rPr lang="sk-SK" sz="1200" smtClean="0">
                <a:solidFill>
                  <a:srgbClr val="002060"/>
                </a:solidFill>
              </a:rPr>
              <a:t>Peter </a:t>
            </a:r>
            <a:r>
              <a:rPr lang="sk-SK" sz="1200">
                <a:solidFill>
                  <a:srgbClr val="002060"/>
                </a:solidFill>
              </a:rPr>
              <a:t>bol ochotný prijať slávu plynúcu z toho, že nasleduje Mesiáša, nebol však pripravený prijať utrpenie. Kresťanský život nie je vydláždenou cestou, na ktorej nás nečakajú žiadne problémy, iba pohodlie a bohatstvo. To je tzv. „evanjelium prosperity“, o ktorom pápež František povedal, že to nie je pravé evanjelium. Pamätajme na Ježišovu výzvu: </a:t>
            </a:r>
            <a:r>
              <a:rPr lang="sk-SK" sz="1200" i="1">
                <a:solidFill>
                  <a:srgbClr val="002060"/>
                </a:solidFill>
              </a:rPr>
              <a:t>„Kto chce ísť za mnou, nech zaprie sám seba, vezme svoj kríž...“</a:t>
            </a:r>
            <a:r>
              <a:rPr lang="sk-SK" sz="1200">
                <a:solidFill>
                  <a:srgbClr val="002060"/>
                </a:solidFill>
              </a:rPr>
              <a:t>  (Mk 8, 34</a:t>
            </a:r>
            <a:r>
              <a:rPr lang="sk-SK" sz="1200" smtClean="0">
                <a:solidFill>
                  <a:srgbClr val="002060"/>
                </a:solidFill>
              </a:rPr>
              <a:t>).</a:t>
            </a:r>
          </a:p>
          <a:p>
            <a:pPr algn="just"/>
            <a:endParaRPr lang="sk-SK" sz="1200" smtClean="0">
              <a:solidFill>
                <a:srgbClr val="002060"/>
              </a:solidFill>
            </a:endParaRPr>
          </a:p>
          <a:p>
            <a:pPr algn="just"/>
            <a:endParaRPr lang="sk-SK" sz="1200" smtClean="0">
              <a:solidFill>
                <a:srgbClr val="002060"/>
              </a:solidFill>
            </a:endParaRPr>
          </a:p>
          <a:p>
            <a:pPr algn="just"/>
            <a:endParaRPr lang="sk-SK" sz="1200">
              <a:solidFill>
                <a:srgbClr val="002060"/>
              </a:solidFill>
            </a:endParaRPr>
          </a:p>
          <a:p>
            <a:pPr lvl="0" algn="just"/>
            <a:r>
              <a:rPr lang="sk-SK" sz="1200" smtClean="0">
                <a:solidFill>
                  <a:srgbClr val="002060"/>
                </a:solidFill>
              </a:rPr>
              <a:t>Ježiš </a:t>
            </a:r>
            <a:r>
              <a:rPr lang="sk-SK" sz="1200">
                <a:solidFill>
                  <a:srgbClr val="002060"/>
                </a:solidFill>
              </a:rPr>
              <a:t>vraví Petrovi doslova: „Choď za mňa!“ Učeník Ježiša nasleduje, nejde pred ním, nesnaží sa ukazovať mu cestu. Dôveruje Ježišovi, že on pozná najlepšie cesty. Je to naozaj satanské pokušenie – nedôverovať Bohu a jeho prozreteľnosti, ale snažiť sa vymeniť si s Ježišom úlohy: chcieť, aby poslúchal nás miesto toho, aby sme my poslúchali Ježiša. Ako často Bohu doslova „predpisujeme“ svoje riešenia a od neho chceme len to, aby ich zrealizoval. Spomeňme si na modlitbu Pána a modlime sa s pokorou: „Buď vôľa Tvoja“, nie moja</a:t>
            </a:r>
            <a:r>
              <a:rPr lang="sk-SK" sz="1200" smtClean="0">
                <a:solidFill>
                  <a:srgbClr val="002060"/>
                </a:solidFill>
              </a:rPr>
              <a:t>.</a:t>
            </a:r>
          </a:p>
          <a:p>
            <a:pPr algn="just"/>
            <a:endParaRPr lang="sk-SK" sz="1200">
              <a:solidFill>
                <a:srgbClr val="002060"/>
              </a:solidFill>
            </a:endParaRPr>
          </a:p>
          <a:p>
            <a:pPr algn="just"/>
            <a:r>
              <a:rPr lang="sk-SK" sz="1200" smtClean="0">
                <a:solidFill>
                  <a:srgbClr val="002060"/>
                </a:solidFill>
              </a:rPr>
              <a:t>Ježiš </a:t>
            </a:r>
            <a:r>
              <a:rPr lang="sk-SK" sz="1200">
                <a:solidFill>
                  <a:srgbClr val="002060"/>
                </a:solidFill>
              </a:rPr>
              <a:t>nenazýva Petra satanom preto, lebo by hovoril niečo diabolské. Naopak, on hovorí „len“ príliš ľudsky. To satanské vyzerá veľmi ľudské a Boh naopak vyzerá neľudský. Je to diablova lesť. Diabol nikdy nebol človekom, Boh áno. Diabol nemôže byť ľudský, Boh sa ľudským stal, aby nás urobil božskými. Koľkokrát sa ľudia dožadujú, aby sme našu vieru urobili „ľudskejšou“. Sami by sme niekedy radi robili kompromisy, aby sme neboli považovaní za bigotných, ale aby sme boli ľudskí. Spravidla ide o zrieďovanie evanjelia. Našou úlohou nie je byť ľudskejší, ale božskejší. Boh, ktorý sa ľudským stal, vie ako na to. Dôverujme mu.</a:t>
            </a:r>
            <a:endParaRPr lang="sk-SK" sz="1200" dirty="0">
              <a:solidFill>
                <a:srgbClr val="002060"/>
              </a:solidFill>
            </a:endParaRPr>
          </a:p>
        </p:txBody>
      </p:sp>
      <p:sp>
        <p:nvSpPr>
          <p:cNvPr id="15" name="BlokTextu 14"/>
          <p:cNvSpPr txBox="1"/>
          <p:nvPr/>
        </p:nvSpPr>
        <p:spPr>
          <a:xfrm>
            <a:off x="2434409" y="737529"/>
            <a:ext cx="5070619"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smtClean="0">
                <a:solidFill>
                  <a:srgbClr val="F3540D"/>
                </a:solidFill>
                <a:latin typeface="Bodoni MT Condensed" panose="02070606080606020203" pitchFamily="18" charset="0"/>
              </a:rPr>
              <a:t>           Božie </a:t>
            </a:r>
            <a:r>
              <a:rPr lang="sk-SK" sz="2400" b="1" dirty="0" smtClean="0">
                <a:solidFill>
                  <a:srgbClr val="F3540D"/>
                </a:solidFill>
                <a:latin typeface="Bodoni MT Condensed" panose="02070606080606020203" pitchFamily="18" charset="0"/>
              </a:rPr>
              <a:t>slovo s aplikáciou do dnešných dní</a:t>
            </a:r>
            <a:endParaRPr lang="sk-SK" sz="2400" b="1" dirty="0">
              <a:solidFill>
                <a:srgbClr val="F3540D"/>
              </a:solidFill>
              <a:latin typeface="Bodoni MT Condensed" panose="02070606080606020203" pitchFamily="18" charset="0"/>
            </a:endParaRPr>
          </a:p>
        </p:txBody>
      </p:sp>
      <p:sp>
        <p:nvSpPr>
          <p:cNvPr id="13" name="BlokTextu 12"/>
          <p:cNvSpPr txBox="1"/>
          <p:nvPr/>
        </p:nvSpPr>
        <p:spPr>
          <a:xfrm>
            <a:off x="544571" y="1997488"/>
            <a:ext cx="2618758" cy="1569660"/>
          </a:xfrm>
          <a:prstGeom prst="rect">
            <a:avLst/>
          </a:prstGeom>
          <a:solidFill>
            <a:schemeClr val="bg1"/>
          </a:solidFill>
        </p:spPr>
        <p:txBody>
          <a:bodyPr wrap="square" rtlCol="0">
            <a:spAutoFit/>
          </a:bodyPr>
          <a:lstStyle/>
          <a:p>
            <a:r>
              <a:rPr lang="sk-SK" sz="1400" i="1" smtClean="0">
                <a:solidFill>
                  <a:srgbClr val="8A4500"/>
                </a:solidFill>
                <a:latin typeface="Franklin Gothic Medium Cond" panose="020B0606030402020204" pitchFamily="34" charset="0"/>
              </a:rPr>
              <a:t>Hovoril im to otvorene. Peter si ho vzal nabok a začal mu dohovárať. On sa obrátil. Pozrel sa na svojich učeníkov a Petra pokarhal: „Choď mi z cesty, satan, lebo nemáš zmysel pre Božie veci , len pre ľudské!“ </a:t>
            </a:r>
          </a:p>
          <a:p>
            <a:r>
              <a:rPr lang="sk-SK" sz="1200" i="1" smtClean="0">
                <a:solidFill>
                  <a:srgbClr val="8A4500"/>
                </a:solidFill>
                <a:latin typeface="Franklin Gothic Medium Cond" panose="020B0606030402020204" pitchFamily="34" charset="0"/>
              </a:rPr>
              <a:t>Mk  8,32-33</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544570" y="3782592"/>
            <a:ext cx="2470462" cy="1169551"/>
          </a:xfrm>
          <a:prstGeom prst="rect">
            <a:avLst/>
          </a:prstGeom>
          <a:solidFill>
            <a:schemeClr val="bg1"/>
          </a:solidFill>
        </p:spPr>
        <p:txBody>
          <a:bodyPr wrap="square" rtlCol="0">
            <a:spAutoFit/>
          </a:bodyPr>
          <a:lstStyle/>
          <a:p>
            <a:r>
              <a:rPr lang="sk-SK" sz="1400" i="1">
                <a:solidFill>
                  <a:srgbClr val="8A4500"/>
                </a:solidFill>
                <a:latin typeface="Franklin Gothic Medium Cond" panose="020B0606030402020204" pitchFamily="34" charset="0"/>
              </a:rPr>
              <a:t>On sa obrátil. Pozrel sa na </a:t>
            </a:r>
            <a:r>
              <a:rPr lang="sk-SK" sz="1400" i="1" smtClean="0">
                <a:solidFill>
                  <a:srgbClr val="8A4500"/>
                </a:solidFill>
                <a:latin typeface="Franklin Gothic Medium Cond" panose="020B0606030402020204" pitchFamily="34" charset="0"/>
              </a:rPr>
              <a:t> svojich </a:t>
            </a:r>
            <a:r>
              <a:rPr lang="sk-SK" sz="1400" i="1">
                <a:solidFill>
                  <a:srgbClr val="8A4500"/>
                </a:solidFill>
                <a:latin typeface="Franklin Gothic Medium Cond" panose="020B0606030402020204" pitchFamily="34" charset="0"/>
              </a:rPr>
              <a:t>učeníkov a Petra pokarhal: „Choď mi z cesty, satan, lebo nemáš zmysel pre Božie veci , len pre ľudské!“ </a:t>
            </a:r>
            <a:r>
              <a:rPr lang="sk-SK" sz="1200" i="1" smtClean="0">
                <a:solidFill>
                  <a:srgbClr val="8A4500"/>
                </a:solidFill>
                <a:latin typeface="Franklin Gothic Medium Cond" panose="020B0606030402020204" pitchFamily="34" charset="0"/>
              </a:rPr>
              <a:t>Mk  8,33</a:t>
            </a:r>
            <a:endParaRPr lang="sk-SK" sz="1200" i="1" dirty="0">
              <a:solidFill>
                <a:srgbClr val="8A4500"/>
              </a:solidFill>
              <a:latin typeface="Franklin Gothic Medium Cond" panose="020B0606030402020204" pitchFamily="34" charset="0"/>
            </a:endParaRPr>
          </a:p>
        </p:txBody>
      </p:sp>
      <p:sp>
        <p:nvSpPr>
          <p:cNvPr id="10" name="BlokTextu 9"/>
          <p:cNvSpPr txBox="1"/>
          <p:nvPr/>
        </p:nvSpPr>
        <p:spPr>
          <a:xfrm>
            <a:off x="544570" y="5024048"/>
            <a:ext cx="2470462" cy="1169551"/>
          </a:xfrm>
          <a:prstGeom prst="rect">
            <a:avLst/>
          </a:prstGeom>
          <a:solidFill>
            <a:schemeClr val="bg1"/>
          </a:solidFill>
        </p:spPr>
        <p:txBody>
          <a:bodyPr wrap="square" rtlCol="0">
            <a:spAutoFit/>
          </a:bodyPr>
          <a:lstStyle/>
          <a:p>
            <a:r>
              <a:rPr lang="sk-SK" sz="1400" i="1">
                <a:solidFill>
                  <a:srgbClr val="8A4500"/>
                </a:solidFill>
                <a:latin typeface="Franklin Gothic Medium Cond" panose="020B0606030402020204" pitchFamily="34" charset="0"/>
              </a:rPr>
              <a:t>On sa obrátil. Pozrel sa na </a:t>
            </a:r>
            <a:r>
              <a:rPr lang="sk-SK" sz="1400" i="1" smtClean="0">
                <a:solidFill>
                  <a:srgbClr val="8A4500"/>
                </a:solidFill>
                <a:latin typeface="Franklin Gothic Medium Cond" panose="020B0606030402020204" pitchFamily="34" charset="0"/>
              </a:rPr>
              <a:t> svojich </a:t>
            </a:r>
            <a:r>
              <a:rPr lang="sk-SK" sz="1400" i="1">
                <a:solidFill>
                  <a:srgbClr val="8A4500"/>
                </a:solidFill>
                <a:latin typeface="Franklin Gothic Medium Cond" panose="020B0606030402020204" pitchFamily="34" charset="0"/>
              </a:rPr>
              <a:t>učeníkov a Petra pokarhal: „Choď mi z cesty, satan, lebo nemáš zmysel pre Božie veci , len pre ľudské!“ </a:t>
            </a:r>
            <a:r>
              <a:rPr lang="sk-SK" sz="1200" i="1" smtClean="0">
                <a:solidFill>
                  <a:srgbClr val="8A4500"/>
                </a:solidFill>
                <a:latin typeface="Franklin Gothic Medium Cond" panose="020B0606030402020204" pitchFamily="34" charset="0"/>
              </a:rPr>
              <a:t>Mk  8,33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652099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381709" y="1231986"/>
            <a:ext cx="5336168" cy="4924425"/>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400" b="1" u="sng" dirty="0"/>
          </a:p>
          <a:p>
            <a:pPr lvl="0" algn="just"/>
            <a:r>
              <a:rPr lang="sk-SK" sz="1200" smtClean="0">
                <a:solidFill>
                  <a:srgbClr val="F3540D"/>
                </a:solidFill>
                <a:latin typeface="Bernard MT Condensed" panose="02050806060905020404" pitchFamily="18" charset="0"/>
              </a:rPr>
              <a:t>Gregor Veľký -</a:t>
            </a:r>
            <a:r>
              <a:rPr lang="sk-SK" sz="1200" smtClean="0">
                <a:solidFill>
                  <a:srgbClr val="002060"/>
                </a:solidFill>
                <a:latin typeface="Bernard MT Condensed" panose="02050806060905020404" pitchFamily="18" charset="0"/>
              </a:rPr>
              <a:t> </a:t>
            </a:r>
            <a:r>
              <a:rPr lang="sk-SK" sz="1200"/>
              <a:t>Po obrátení ľudia začínajú myslieť hovoriť a konať podľa Božích prikázaní. Pán ich nechce poslať hladných do svojich domovov, aby neoslabli po duchovnej stránke. Obrátenci zoslabnú, ak ich Cirkev pošle domov bez potravy posvätného učenia. Musia byť preto nasýtení posvätným povzbudením, aby sa príliš neunavili na ceste životnej púte</a:t>
            </a:r>
            <a:r>
              <a:rPr lang="sk-SK" sz="1200" smtClean="0"/>
              <a:t>.</a:t>
            </a:r>
            <a:endParaRPr lang="sk-SK" sz="1200"/>
          </a:p>
          <a:p>
            <a:pPr lvl="0" algn="just"/>
            <a:r>
              <a:rPr lang="sk-SK" sz="1200">
                <a:solidFill>
                  <a:srgbClr val="F3540D"/>
                </a:solidFill>
                <a:latin typeface="Bernard MT Condensed" panose="02050806060905020404" pitchFamily="18" charset="0"/>
              </a:rPr>
              <a:t>Gregor Veľký -</a:t>
            </a:r>
            <a:r>
              <a:rPr lang="sk-SK" sz="1200">
                <a:solidFill>
                  <a:srgbClr val="002060"/>
                </a:solidFill>
                <a:latin typeface="Bernard MT Condensed" panose="02050806060905020404" pitchFamily="18" charset="0"/>
              </a:rPr>
              <a:t> </a:t>
            </a:r>
            <a:r>
              <a:rPr lang="sk-SK" sz="1200" smtClean="0"/>
              <a:t>„</a:t>
            </a:r>
            <a:r>
              <a:rPr lang="sk-SK" sz="1200"/>
              <a:t>Prišli zďaleka“ znamená, že boli veľmi vzdialení od Boha, lebo sa oddali zlým skutkom. Je potrebné dať najesť aj týmto, ktorí prišli zďaleka, lebo obráteným kajúcnikom sa musí  podávať sväté učenie, aby v Bohu obnovili svoje sily, ktoré stratili v hriechoch</a:t>
            </a:r>
            <a:r>
              <a:rPr lang="sk-SK" sz="1200" smtClean="0"/>
              <a:t>.</a:t>
            </a:r>
            <a:endParaRPr lang="sk-SK" sz="1200"/>
          </a:p>
          <a:p>
            <a:pPr algn="just"/>
            <a:r>
              <a:rPr lang="sk-SK" sz="1200" smtClean="0">
                <a:solidFill>
                  <a:srgbClr val="F3540D"/>
                </a:solidFill>
                <a:latin typeface="Bernard MT Condensed" panose="02050806060905020404" pitchFamily="18" charset="0"/>
              </a:rPr>
              <a:t>Augustín - </a:t>
            </a:r>
            <a:r>
              <a:rPr lang="sk-SK" sz="1200" smtClean="0"/>
              <a:t>Keď </a:t>
            </a:r>
            <a:r>
              <a:rPr lang="sk-SK" sz="1200"/>
              <a:t>sa vysvetľuje Písmo, istým spôsobom sa láme chlieb. Veriaci ho prijímajú s veľkou radosťou a sýtia sa pri stole tohto chleba, aby boli silní v dobrých skutkoch. Aj biskup musí požívať stravu Slova, ktorú potom odovzdáva veriacim. V nebi majú totiž biskup i veriaci spoločnú komoru, lebo odtiaľ pochádza Božie slovo. </a:t>
            </a:r>
          </a:p>
          <a:p>
            <a:pPr lvl="0" algn="just"/>
            <a:r>
              <a:rPr lang="sk-SK" sz="1200" smtClean="0">
                <a:solidFill>
                  <a:srgbClr val="F3540D"/>
                </a:solidFill>
                <a:latin typeface="Bernard MT Condensed" panose="02050806060905020404" pitchFamily="18" charset="0"/>
              </a:rPr>
              <a:t>Béda Ctihodný - </a:t>
            </a:r>
            <a:r>
              <a:rPr lang="sk-SK" sz="1200" smtClean="0"/>
              <a:t>Znamenie </a:t>
            </a:r>
            <a:r>
              <a:rPr lang="sk-SK" sz="1200"/>
              <a:t>nebude dané </a:t>
            </a:r>
            <a:r>
              <a:rPr lang="sk-SK" sz="1200" i="1"/>
              <a:t>tomuto pokoleniu</a:t>
            </a:r>
            <a:r>
              <a:rPr lang="sk-SK" sz="1200"/>
              <a:t>, teda tým, ktorí pokúšali Pána a odmietajú jeho slová. Žiadali znamenie, aby pokúšali Pána. Chceli znak z neba a on im dával na zemi mnohé nebeské znaky. predovšetkým dal znak z neba tým, ktorí skutočne hľadali tvár Boha Jakubovho, keď pred apoštolmi vystúpil do neba, keď naplnil Cirkev a veriacich Duchom Svätým, poslaným zhora. </a:t>
            </a:r>
          </a:p>
          <a:p>
            <a:pPr algn="just"/>
            <a:r>
              <a:rPr lang="sk-SK" sz="1200">
                <a:solidFill>
                  <a:srgbClr val="F3540D"/>
                </a:solidFill>
                <a:latin typeface="Bernard MT Condensed" panose="02050806060905020404" pitchFamily="18" charset="0"/>
              </a:rPr>
              <a:t>Béda Ctihodný - </a:t>
            </a:r>
            <a:r>
              <a:rPr lang="sk-SK" sz="1200" smtClean="0"/>
              <a:t>„</a:t>
            </a:r>
            <a:r>
              <a:rPr lang="sk-SK" sz="1200"/>
              <a:t>Kvas farizejov“ znamená uprednostniť ľudské tradície pred Božím zákonom alebo kázať slovami o Božom zákone a protirečiť mu životom. „Kvasom Herodesa“ je pokúšať Pána a neveriť jeho učeniu ani jeho </a:t>
            </a:r>
            <a:r>
              <a:rPr lang="sk-SK" sz="1200" smtClean="0"/>
              <a:t>skutkom.</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381709" y="1231986"/>
            <a:ext cx="5336168" cy="5293757"/>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400" b="1" u="sng" dirty="0"/>
          </a:p>
          <a:p>
            <a:pPr lvl="0" algn="just"/>
            <a:r>
              <a:rPr lang="sk-SK" sz="1200" smtClean="0">
                <a:solidFill>
                  <a:srgbClr val="F3540D"/>
                </a:solidFill>
                <a:latin typeface="Bernard MT Condensed" panose="02050806060905020404" pitchFamily="18" charset="0"/>
              </a:rPr>
              <a:t>Hieronym -</a:t>
            </a:r>
            <a:r>
              <a:rPr lang="sk-SK" sz="1200" smtClean="0">
                <a:solidFill>
                  <a:srgbClr val="002060"/>
                </a:solidFill>
                <a:latin typeface="Bernard MT Condensed" panose="02050806060905020404" pitchFamily="18" charset="0"/>
              </a:rPr>
              <a:t> </a:t>
            </a:r>
            <a:r>
              <a:rPr lang="sk-SK" sz="1200"/>
              <a:t>Pán vyviedol slepého von z dediny. Pán ho stretol v Betsaide, teda predpokladáme, že jeho dom bol v dedine. Pán mu po uzdravení vraví, aby šiel domov, ale nie do dediny. To znamená, že sa nemá vrátiť do domu, ktorý bol predtým jeho domovom, t.j. do synagógy, kde vládne židovský Zákon, ale do Cirkvi. Podobne ako vraví apoštol: </a:t>
            </a:r>
            <a:r>
              <a:rPr lang="sk-SK" sz="1200" i="1"/>
              <a:t>„Cirkev, ktorá je Božím domom“</a:t>
            </a:r>
            <a:r>
              <a:rPr lang="sk-SK" sz="1200"/>
              <a:t> (1Tim 3,15). Pánove slová, adresované slepcovi, teda môžeme chápať takto: „Vráť sa do domu, do domu viery, vráť sa do Cirkvi a nevstupuj už viac do židovskej dediny. </a:t>
            </a:r>
            <a:endParaRPr lang="sk-SK" sz="1200" smtClean="0"/>
          </a:p>
          <a:p>
            <a:pPr lvl="0" algn="just"/>
            <a:r>
              <a:rPr lang="sk-SK" sz="1200">
                <a:solidFill>
                  <a:srgbClr val="F3540D"/>
                </a:solidFill>
                <a:latin typeface="Bernard MT Condensed" panose="02050806060905020404" pitchFamily="18" charset="0"/>
              </a:rPr>
              <a:t>Béda Ctihodný - </a:t>
            </a:r>
            <a:r>
              <a:rPr lang="sk-SK" sz="1200" smtClean="0"/>
              <a:t>„</a:t>
            </a:r>
            <a:r>
              <a:rPr lang="sk-SK" sz="1200"/>
              <a:t>Mesiáš“ je to isté ako „Kristus“, a po grécky i latinsky to znamená „Pomazaný“. Preto sa aj krizma nazýva pomazaním. Pán je nazvaný „Pomazaný“, lebo ho </a:t>
            </a:r>
            <a:r>
              <a:rPr lang="sk-SK" sz="1200" i="1"/>
              <a:t>„Boh pomazal Duchom Svätým a mocou“</a:t>
            </a:r>
            <a:r>
              <a:rPr lang="sk-SK" sz="1200"/>
              <a:t> (Sk 10,38).  V krste sú všetci kresťania pomazaní neviditeľnou krizmou, dostávajú milosť Ducha Svätého a od mena Kristus sa odvodzuje ich meno, kresťania. </a:t>
            </a:r>
            <a:endParaRPr lang="sk-SK" sz="1200" smtClean="0"/>
          </a:p>
          <a:p>
            <a:pPr lvl="0" algn="just"/>
            <a:r>
              <a:rPr lang="sk-SK" sz="1200">
                <a:solidFill>
                  <a:srgbClr val="F3540D"/>
                </a:solidFill>
                <a:latin typeface="Bernard MT Condensed" panose="02050806060905020404" pitchFamily="18" charset="0"/>
              </a:rPr>
              <a:t>Béda Ctihodný - </a:t>
            </a:r>
            <a:r>
              <a:rPr lang="sk-SK" sz="1200" smtClean="0"/>
              <a:t>„</a:t>
            </a:r>
            <a:r>
              <a:rPr lang="sk-SK" sz="1200"/>
              <a:t>Satan“ znamená „nepriateľ, protivník“. Pán nazval Petra satanom, lebo rozprával proti jeho vôli, stal sa jeho protivníkom. Nemyslím si, ako niektorí tvrdia, že by Pán nenapomínal Petra, ale diabla, ktorý Petrovi našepkával, čo má povedať. Chyba apoštola pochádzala z prílišnej horlivosti, nie z diablovej provokácie. Satanovi Ježiš hovorieva v evanjeliách: „Choď preč, satan!“ Petrovi však doslovne vraví: „Choď za mňa, satan!“ To znamená, že Ježiš mu chcel povedať, aby nasledoval jeho slová</a:t>
            </a:r>
            <a:r>
              <a:rPr lang="sk-SK" sz="1200" smtClean="0"/>
              <a:t>.</a:t>
            </a:r>
            <a:endParaRPr lang="sk-SK" sz="1200"/>
          </a:p>
          <a:p>
            <a:pPr algn="just"/>
            <a:r>
              <a:rPr lang="sk-SK" sz="1200">
                <a:solidFill>
                  <a:srgbClr val="F3540D"/>
                </a:solidFill>
                <a:latin typeface="Bernard MT Condensed" panose="02050806060905020404" pitchFamily="18" charset="0"/>
              </a:rPr>
              <a:t>Augustín - </a:t>
            </a:r>
            <a:r>
              <a:rPr lang="sk-SK" sz="1200" i="1" smtClean="0"/>
              <a:t>„</a:t>
            </a:r>
            <a:r>
              <a:rPr lang="sk-SK" sz="1200" i="1"/>
              <a:t>Nech zaprie.“</a:t>
            </a:r>
            <a:r>
              <a:rPr lang="sk-SK" sz="1200"/>
              <a:t> Všetko, čo je ťažké v príkazoch, uľahčuje láska. Veď vieme, koľko obiet sa robí pre lásku. Ľudia vytrpia mnoho protivenstiev, znášajú veľa neznesiteľných pomerov, len aby dosiahli predmet svojej lásky. Napríklad veľa utrpenia musí prekonať chamtivý, ktorý miluje peniaze, alebo ctižiadostivý, ktorý miluje kariéru. Prečo sa teda čudovať, ak ten, kto miluje Krista, zapiera sám seba? </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4110881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2031325"/>
          </a:xfrm>
          <a:prstGeom prst="rect">
            <a:avLst/>
          </a:prstGeom>
        </p:spPr>
        <p:txBody>
          <a:bodyPr wrap="square">
            <a:spAutoFit/>
          </a:bodyPr>
          <a:lstStyle/>
          <a:p>
            <a:pPr lvl="0"/>
            <a:r>
              <a:rPr lang="sk-SK" sz="1400" b="1">
                <a:solidFill>
                  <a:srgbClr val="002060"/>
                </a:solidFill>
              </a:rPr>
              <a:t>Druhé rozmnoženie chleba: </a:t>
            </a:r>
            <a:r>
              <a:rPr lang="sk-SK" sz="1400">
                <a:solidFill>
                  <a:srgbClr val="002060"/>
                </a:solidFill>
              </a:rPr>
              <a:t>KKC 1151, </a:t>
            </a:r>
            <a:r>
              <a:rPr lang="sk-SK" sz="1400" smtClean="0">
                <a:solidFill>
                  <a:srgbClr val="002060"/>
                </a:solidFill>
              </a:rPr>
              <a:t>1329</a:t>
            </a:r>
          </a:p>
          <a:p>
            <a:pPr lvl="0"/>
            <a:endParaRPr lang="sk-SK" sz="1400">
              <a:solidFill>
                <a:srgbClr val="002060"/>
              </a:solidFill>
            </a:endParaRPr>
          </a:p>
          <a:p>
            <a:pPr lvl="0"/>
            <a:r>
              <a:rPr lang="sk-SK" sz="1400" b="1">
                <a:solidFill>
                  <a:srgbClr val="002060"/>
                </a:solidFill>
              </a:rPr>
              <a:t>Uzdravenie slepca v Betsaide</a:t>
            </a:r>
            <a:r>
              <a:rPr lang="sk-SK" sz="1400">
                <a:solidFill>
                  <a:srgbClr val="002060"/>
                </a:solidFill>
              </a:rPr>
              <a:t>: KKC 699, </a:t>
            </a:r>
            <a:r>
              <a:rPr lang="sk-SK" sz="1400" smtClean="0">
                <a:solidFill>
                  <a:srgbClr val="002060"/>
                </a:solidFill>
              </a:rPr>
              <a:t>1504</a:t>
            </a:r>
          </a:p>
          <a:p>
            <a:pPr lvl="0"/>
            <a:endParaRPr lang="sk-SK" sz="1400">
              <a:solidFill>
                <a:srgbClr val="002060"/>
              </a:solidFill>
            </a:endParaRPr>
          </a:p>
          <a:p>
            <a:pPr lvl="0"/>
            <a:r>
              <a:rPr lang="sk-SK" sz="1400" b="1">
                <a:solidFill>
                  <a:srgbClr val="002060"/>
                </a:solidFill>
              </a:rPr>
              <a:t>Petrovo vyznanie: </a:t>
            </a:r>
            <a:r>
              <a:rPr lang="sk-SK" sz="1400">
                <a:solidFill>
                  <a:srgbClr val="002060"/>
                </a:solidFill>
              </a:rPr>
              <a:t>KKC 440, 472 </a:t>
            </a:r>
            <a:endParaRPr lang="sk-SK" sz="1400" smtClean="0">
              <a:solidFill>
                <a:srgbClr val="002060"/>
              </a:solidFill>
            </a:endParaRPr>
          </a:p>
          <a:p>
            <a:pPr lvl="0"/>
            <a:endParaRPr lang="sk-SK" sz="1400">
              <a:solidFill>
                <a:srgbClr val="002060"/>
              </a:solidFill>
            </a:endParaRPr>
          </a:p>
          <a:p>
            <a:pPr lvl="0"/>
            <a:r>
              <a:rPr lang="sk-SK" sz="1400" b="1">
                <a:solidFill>
                  <a:srgbClr val="002060"/>
                </a:solidFill>
              </a:rPr>
              <a:t>Prvá predpoveď utrpenia</a:t>
            </a:r>
            <a:r>
              <a:rPr lang="sk-SK" sz="1400">
                <a:solidFill>
                  <a:srgbClr val="002060"/>
                </a:solidFill>
              </a:rPr>
              <a:t>: KKC 557, 572-572, 601, 649, </a:t>
            </a:r>
            <a:r>
              <a:rPr lang="sk-SK" sz="1400" smtClean="0">
                <a:solidFill>
                  <a:srgbClr val="002060"/>
                </a:solidFill>
              </a:rPr>
              <a:t>713-716</a:t>
            </a:r>
          </a:p>
          <a:p>
            <a:pPr lvl="0"/>
            <a:endParaRPr lang="sk-SK" sz="1400">
              <a:solidFill>
                <a:srgbClr val="002060"/>
              </a:solidFill>
            </a:endParaRPr>
          </a:p>
          <a:p>
            <a:pPr lvl="0"/>
            <a:r>
              <a:rPr lang="sk-SK" sz="1400" b="1">
                <a:solidFill>
                  <a:srgbClr val="002060"/>
                </a:solidFill>
              </a:rPr>
              <a:t>Ako nasledovať Ježiša: </a:t>
            </a:r>
            <a:r>
              <a:rPr lang="sk-SK" sz="1400">
                <a:solidFill>
                  <a:srgbClr val="002060"/>
                </a:solidFill>
              </a:rPr>
              <a:t>KKC 459, 618, 1615, 2544</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595699" y="1723907"/>
            <a:ext cx="6553262" cy="4078039"/>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r>
              <a:rPr lang="sk-SK" sz="1400" b="1" dirty="0" smtClean="0">
                <a:solidFill>
                  <a:srgbClr val="8A4500"/>
                </a:solidFill>
              </a:rPr>
              <a:t>Čo </a:t>
            </a:r>
            <a:r>
              <a:rPr lang="sk-SK" sz="1400" b="1" dirty="0">
                <a:solidFill>
                  <a:srgbClr val="8A4500"/>
                </a:solidFill>
              </a:rPr>
              <a:t>podľa </a:t>
            </a:r>
            <a:r>
              <a:rPr lang="sk-SK" sz="1400" b="1" dirty="0" err="1">
                <a:solidFill>
                  <a:srgbClr val="8A4500"/>
                </a:solidFill>
              </a:rPr>
              <a:t>Mk</a:t>
            </a:r>
            <a:r>
              <a:rPr lang="sk-SK" sz="1400" b="1" dirty="0">
                <a:solidFill>
                  <a:srgbClr val="8A4500"/>
                </a:solidFill>
              </a:rPr>
              <a:t> odpovedali učeníci na Ježišovu otázku, za koho ho pokladajú ľudia?</a:t>
            </a:r>
          </a:p>
          <a:p>
            <a:r>
              <a:rPr lang="sk-SK" sz="1300" dirty="0">
                <a:solidFill>
                  <a:srgbClr val="8A4500"/>
                </a:solidFill>
              </a:rPr>
              <a:t>A/ „Za Jána Krstiteľa, iní za Eliáša, iní za jedného z prorokov.“</a:t>
            </a:r>
          </a:p>
          <a:p>
            <a:r>
              <a:rPr lang="sk-SK" sz="1300" dirty="0">
                <a:solidFill>
                  <a:srgbClr val="8A4500"/>
                </a:solidFill>
              </a:rPr>
              <a:t>B/ „Jedni za Jána Krstiteľa a iní za Jeremiáša alebo za jedného z dávnych prorokov.“</a:t>
            </a:r>
          </a:p>
          <a:p>
            <a:r>
              <a:rPr lang="sk-SK" sz="1300" dirty="0">
                <a:solidFill>
                  <a:srgbClr val="8A4500"/>
                </a:solidFill>
              </a:rPr>
              <a:t>C/ „Za Jána Krstiteľa, iní za Izaiáša, iní hovoria, že vstal z mŕtvych jeden z prorokov</a:t>
            </a:r>
            <a:r>
              <a:rPr lang="sk-SK" sz="1300" dirty="0" smtClean="0">
                <a:solidFill>
                  <a:srgbClr val="8A4500"/>
                </a:solidFill>
              </a:rPr>
              <a:t>.“</a:t>
            </a:r>
          </a:p>
          <a:p>
            <a:endParaRPr lang="sk-SK" sz="1400" dirty="0">
              <a:solidFill>
                <a:srgbClr val="8A4500"/>
              </a:solidFill>
            </a:endParaRPr>
          </a:p>
          <a:p>
            <a:r>
              <a:rPr lang="sk-SK" sz="1400" dirty="0">
                <a:solidFill>
                  <a:srgbClr val="8A4500"/>
                </a:solidFill>
              </a:rPr>
              <a:t> </a:t>
            </a:r>
          </a:p>
          <a:p>
            <a:r>
              <a:rPr lang="sk-SK" sz="1400" b="1" dirty="0">
                <a:solidFill>
                  <a:srgbClr val="8A4500"/>
                </a:solidFill>
              </a:rPr>
              <a:t>Čo podľa </a:t>
            </a:r>
            <a:r>
              <a:rPr lang="sk-SK" sz="1400" b="1" dirty="0" err="1">
                <a:solidFill>
                  <a:srgbClr val="8A4500"/>
                </a:solidFill>
              </a:rPr>
              <a:t>Mk</a:t>
            </a:r>
            <a:r>
              <a:rPr lang="sk-SK" sz="1400" b="1" dirty="0">
                <a:solidFill>
                  <a:srgbClr val="8A4500"/>
                </a:solidFill>
              </a:rPr>
              <a:t> odpovedal Peter na otázku, za koho pokladajú Ježiša učeníci?</a:t>
            </a:r>
          </a:p>
          <a:p>
            <a:r>
              <a:rPr lang="sk-SK" sz="1300" b="1" dirty="0">
                <a:solidFill>
                  <a:srgbClr val="8A4500"/>
                </a:solidFill>
              </a:rPr>
              <a:t>A/ „Ty si Mesiáš, syn živého Boha.“</a:t>
            </a:r>
          </a:p>
          <a:p>
            <a:r>
              <a:rPr lang="sk-SK" sz="1300" dirty="0">
                <a:solidFill>
                  <a:srgbClr val="8A4500"/>
                </a:solidFill>
              </a:rPr>
              <a:t>B/ „Ty si Mesiáš.“</a:t>
            </a:r>
          </a:p>
          <a:p>
            <a:r>
              <a:rPr lang="sk-SK" sz="1300" dirty="0">
                <a:solidFill>
                  <a:srgbClr val="8A4500"/>
                </a:solidFill>
              </a:rPr>
              <a:t>C/ „Ty si Boží Mesiáš.“</a:t>
            </a:r>
          </a:p>
          <a:p>
            <a:r>
              <a:rPr lang="sk-SK" sz="900" dirty="0">
                <a:solidFill>
                  <a:srgbClr val="8A4500"/>
                </a:solidFill>
              </a:rPr>
              <a:t> </a:t>
            </a:r>
          </a:p>
          <a:p>
            <a:r>
              <a:rPr lang="sk-SK" sz="1400" b="1" dirty="0" smtClean="0">
                <a:solidFill>
                  <a:srgbClr val="8A4500"/>
                </a:solidFill>
              </a:rPr>
              <a:t>Čo </a:t>
            </a:r>
            <a:r>
              <a:rPr lang="sk-SK" sz="1400" b="1" dirty="0">
                <a:solidFill>
                  <a:srgbClr val="8A4500"/>
                </a:solidFill>
              </a:rPr>
              <a:t>Ježiš myslel varovaním: „ Dajte si pozor a chráňte sa kvasu farizejov i kvasu Herodesa!“?</a:t>
            </a:r>
          </a:p>
          <a:p>
            <a:r>
              <a:rPr lang="sk-SK" sz="1400" b="1" dirty="0">
                <a:solidFill>
                  <a:srgbClr val="8A4500"/>
                </a:solidFill>
              </a:rPr>
              <a:t> </a:t>
            </a:r>
          </a:p>
          <a:p>
            <a:r>
              <a:rPr lang="sk-SK" sz="1400" dirty="0">
                <a:solidFill>
                  <a:srgbClr val="8A4500"/>
                </a:solidFill>
              </a:rPr>
              <a:t> </a:t>
            </a:r>
          </a:p>
          <a:p>
            <a:endParaRPr lang="sk-SK" sz="1400" dirty="0" smtClean="0">
              <a:solidFill>
                <a:srgbClr val="8A4500"/>
              </a:solidFill>
            </a:endParaRPr>
          </a:p>
          <a:p>
            <a:endParaRPr lang="sk-SK" sz="1400" dirty="0">
              <a:solidFill>
                <a:srgbClr val="8A4500"/>
              </a:solidFill>
            </a:endParaRPr>
          </a:p>
          <a:p>
            <a:r>
              <a:rPr lang="sk-SK" sz="1400" b="1" dirty="0" smtClean="0">
                <a:solidFill>
                  <a:srgbClr val="8A4500"/>
                </a:solidFill>
              </a:rPr>
              <a:t>Pri </a:t>
            </a:r>
            <a:r>
              <a:rPr lang="sk-SK" sz="1400" b="1" dirty="0">
                <a:solidFill>
                  <a:srgbClr val="8A4500"/>
                </a:solidFill>
              </a:rPr>
              <a:t>prvej predpovedi Ježišovho utrpenia Peter dohováral Ježišovi. Prečo ho Ježiš pokarhal?</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5647837" y="2688401"/>
            <a:ext cx="102784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a:t>
            </a:r>
            <a:r>
              <a:rPr lang="sk-SK" sz="1400" b="1" dirty="0" err="1">
                <a:solidFill>
                  <a:srgbClr val="8A4500"/>
                </a:solidFill>
              </a:rPr>
              <a:t>Mk</a:t>
            </a:r>
            <a:r>
              <a:rPr lang="sk-SK" sz="1400" b="1" dirty="0">
                <a:solidFill>
                  <a:srgbClr val="8A4500"/>
                </a:solidFill>
              </a:rPr>
              <a:t> 8, 28</a:t>
            </a:r>
            <a:endParaRPr lang="sk-SK" sz="1400" dirty="0">
              <a:solidFill>
                <a:srgbClr val="8A4500"/>
              </a:solidFill>
            </a:endParaRPr>
          </a:p>
        </p:txBody>
      </p:sp>
      <p:sp>
        <p:nvSpPr>
          <p:cNvPr id="12" name="Obdĺžnik 11"/>
          <p:cNvSpPr/>
          <p:nvPr/>
        </p:nvSpPr>
        <p:spPr>
          <a:xfrm>
            <a:off x="5655851" y="3429000"/>
            <a:ext cx="101983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a:t>
            </a:r>
            <a:r>
              <a:rPr lang="sk-SK" sz="1400" b="1" dirty="0" err="1">
                <a:solidFill>
                  <a:srgbClr val="8A4500"/>
                </a:solidFill>
              </a:rPr>
              <a:t>Mk</a:t>
            </a:r>
            <a:r>
              <a:rPr lang="sk-SK" sz="1400" b="1" dirty="0">
                <a:solidFill>
                  <a:srgbClr val="8A4500"/>
                </a:solidFill>
              </a:rPr>
              <a:t> 8, 29</a:t>
            </a:r>
            <a:endParaRPr lang="sk-SK" sz="1400" dirty="0">
              <a:solidFill>
                <a:srgbClr val="8A4500"/>
              </a:solidFill>
            </a:endParaRPr>
          </a:p>
        </p:txBody>
      </p:sp>
      <p:sp>
        <p:nvSpPr>
          <p:cNvPr id="13" name="Obdĺžnik 12"/>
          <p:cNvSpPr/>
          <p:nvPr/>
        </p:nvSpPr>
        <p:spPr>
          <a:xfrm>
            <a:off x="1628635" y="4497642"/>
            <a:ext cx="6141105" cy="738664"/>
          </a:xfrm>
          <a:prstGeom prst="rect">
            <a:avLst/>
          </a:prstGeom>
          <a:solidFill>
            <a:srgbClr val="FFA071">
              <a:alpha val="60000"/>
            </a:srgbClr>
          </a:solidFill>
          <a:ln w="12700">
            <a:solidFill>
              <a:srgbClr val="F3540D"/>
            </a:solidFill>
            <a:prstDash val="lgDashDot"/>
          </a:ln>
          <a:effectLst/>
        </p:spPr>
        <p:txBody>
          <a:bodyPr wrap="none">
            <a:spAutoFit/>
          </a:bodyPr>
          <a:lstStyle/>
          <a:p>
            <a:r>
              <a:rPr lang="sk-SK" sz="1400" b="1" dirty="0">
                <a:solidFill>
                  <a:srgbClr val="8A4500"/>
                </a:solidFill>
              </a:rPr>
              <a:t>Pod kvasom farizejov sa tu myslí na prevrátené farizejské zásady. Kvas </a:t>
            </a:r>
            <a:r>
              <a:rPr lang="sk-SK" sz="1400" b="1" dirty="0" smtClean="0">
                <a:solidFill>
                  <a:srgbClr val="8A4500"/>
                </a:solidFill>
              </a:rPr>
              <a:t>Herodesa </a:t>
            </a:r>
          </a:p>
          <a:p>
            <a:r>
              <a:rPr lang="sk-SK" sz="1400" b="1" dirty="0" smtClean="0">
                <a:solidFill>
                  <a:srgbClr val="8A4500"/>
                </a:solidFill>
              </a:rPr>
              <a:t>– </a:t>
            </a:r>
            <a:r>
              <a:rPr lang="sk-SK" sz="1400" b="1" dirty="0">
                <a:solidFill>
                  <a:srgbClr val="8A4500"/>
                </a:solidFill>
              </a:rPr>
              <a:t>jeho verejný hriešny život. Zlé zásady a hriešny život pôsobia na ľudí ako </a:t>
            </a:r>
            <a:endParaRPr lang="sk-SK" sz="1400" b="1" dirty="0" smtClean="0">
              <a:solidFill>
                <a:srgbClr val="8A4500"/>
              </a:solidFill>
            </a:endParaRPr>
          </a:p>
          <a:p>
            <a:r>
              <a:rPr lang="sk-SK" sz="1400" b="1" dirty="0" smtClean="0">
                <a:solidFill>
                  <a:srgbClr val="8A4500"/>
                </a:solidFill>
              </a:rPr>
              <a:t>kvas </a:t>
            </a:r>
            <a:r>
              <a:rPr lang="sk-SK" sz="1400" b="1" dirty="0">
                <a:solidFill>
                  <a:srgbClr val="8A4500"/>
                </a:solidFill>
              </a:rPr>
              <a:t>na cesto. </a:t>
            </a:r>
            <a:r>
              <a:rPr lang="sk-SK" sz="1400" b="1" dirty="0" smtClean="0">
                <a:solidFill>
                  <a:srgbClr val="8A4500"/>
                </a:solidFill>
              </a:rPr>
              <a:t> pozn</a:t>
            </a:r>
            <a:r>
              <a:rPr lang="sk-SK" sz="1400" b="1" dirty="0">
                <a:solidFill>
                  <a:srgbClr val="8A4500"/>
                </a:solidFill>
              </a:rPr>
              <a:t>. k </a:t>
            </a:r>
            <a:r>
              <a:rPr lang="sk-SK" sz="1400" b="1" dirty="0" err="1">
                <a:solidFill>
                  <a:srgbClr val="8A4500"/>
                </a:solidFill>
              </a:rPr>
              <a:t>Mk</a:t>
            </a:r>
            <a:r>
              <a:rPr lang="sk-SK" sz="1400" b="1" dirty="0">
                <a:solidFill>
                  <a:srgbClr val="8A4500"/>
                </a:solidFill>
              </a:rPr>
              <a:t> 8, 15</a:t>
            </a:r>
            <a:endParaRPr lang="sk-SK" sz="1400" dirty="0">
              <a:solidFill>
                <a:srgbClr val="8A4500"/>
              </a:solidFill>
            </a:endParaRPr>
          </a:p>
        </p:txBody>
      </p:sp>
      <p:sp>
        <p:nvSpPr>
          <p:cNvPr id="14" name="Obdĺžnik 13"/>
          <p:cNvSpPr/>
          <p:nvPr/>
        </p:nvSpPr>
        <p:spPr>
          <a:xfrm>
            <a:off x="1375865" y="5770711"/>
            <a:ext cx="6509859" cy="738664"/>
          </a:xfrm>
          <a:prstGeom prst="rect">
            <a:avLst/>
          </a:prstGeom>
          <a:solidFill>
            <a:srgbClr val="FFA071">
              <a:alpha val="60000"/>
            </a:srgbClr>
          </a:solidFill>
          <a:ln w="12700">
            <a:solidFill>
              <a:srgbClr val="F3540D"/>
            </a:solidFill>
            <a:prstDash val="lgDashDot"/>
          </a:ln>
          <a:effectLst/>
        </p:spPr>
        <p:txBody>
          <a:bodyPr wrap="none">
            <a:spAutoFit/>
          </a:bodyPr>
          <a:lstStyle/>
          <a:p>
            <a:r>
              <a:rPr lang="sk-SK" sz="1400" b="1" dirty="0">
                <a:solidFill>
                  <a:srgbClr val="8A4500"/>
                </a:solidFill>
              </a:rPr>
              <a:t>Peter vo veľkej horlivosti chce odvrátiť Ježiša od jeho najvlastnejšieho poslania a </a:t>
            </a:r>
            <a:endParaRPr lang="sk-SK" sz="1400" b="1" dirty="0" smtClean="0">
              <a:solidFill>
                <a:srgbClr val="8A4500"/>
              </a:solidFill>
            </a:endParaRPr>
          </a:p>
          <a:p>
            <a:r>
              <a:rPr lang="sk-SK" sz="1400" b="1" dirty="0" smtClean="0">
                <a:solidFill>
                  <a:srgbClr val="8A4500"/>
                </a:solidFill>
              </a:rPr>
              <a:t>v</a:t>
            </a:r>
            <a:r>
              <a:rPr lang="sk-SK" sz="1400" b="1" dirty="0">
                <a:solidFill>
                  <a:srgbClr val="8A4500"/>
                </a:solidFill>
              </a:rPr>
              <a:t> tom zmysle je pokušiteľom, čiže Božím protivníkom („satan“ = protivník, pokušiteľ).</a:t>
            </a:r>
            <a:endParaRPr lang="sk-SK" sz="1400" dirty="0">
              <a:solidFill>
                <a:srgbClr val="8A4500"/>
              </a:solidFill>
            </a:endParaRPr>
          </a:p>
          <a:p>
            <a:r>
              <a:rPr lang="sk-SK" sz="1400" b="1" dirty="0">
                <a:solidFill>
                  <a:srgbClr val="8A4500"/>
                </a:solidFill>
              </a:rPr>
              <a:t>Pozn. k </a:t>
            </a:r>
            <a:r>
              <a:rPr lang="sk-SK" sz="1400" b="1" dirty="0" err="1">
                <a:solidFill>
                  <a:srgbClr val="8A4500"/>
                </a:solidFill>
              </a:rPr>
              <a:t>Mk</a:t>
            </a:r>
            <a:r>
              <a:rPr lang="sk-SK" sz="1400" b="1" dirty="0">
                <a:solidFill>
                  <a:srgbClr val="8A4500"/>
                </a:solidFill>
              </a:rPr>
              <a:t> 8, 33; </a:t>
            </a:r>
            <a:r>
              <a:rPr lang="sk-SK" sz="1400" b="1" dirty="0" err="1">
                <a:solidFill>
                  <a:srgbClr val="8A4500"/>
                </a:solidFill>
              </a:rPr>
              <a:t>Mt</a:t>
            </a:r>
            <a:r>
              <a:rPr lang="sk-SK" sz="1400" b="1" dirty="0">
                <a:solidFill>
                  <a:srgbClr val="8A4500"/>
                </a:solidFill>
              </a:rPr>
              <a:t> 16, 23</a:t>
            </a:r>
            <a:endParaRPr lang="sk-SK" sz="1400" dirty="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6277557" cy="4978286"/>
          </a:xfrm>
          <a:prstGeom prst="rect">
            <a:avLst/>
          </a:prstGeom>
        </p:spPr>
        <p:txBody>
          <a:bodyPr wrap="square">
            <a:spAutoFit/>
          </a:bodyPr>
          <a:lstStyle/>
          <a:p>
            <a:r>
              <a:rPr lang="sk-SK" sz="1400" b="1" dirty="0" smtClean="0"/>
              <a:t>                                               </a:t>
            </a:r>
            <a:r>
              <a:rPr lang="sk-SK" sz="1400" b="1" dirty="0" smtClean="0">
                <a:solidFill>
                  <a:srgbClr val="8A4500"/>
                </a:solidFill>
              </a:rPr>
              <a:t>2. Kto </a:t>
            </a:r>
            <a:r>
              <a:rPr lang="sk-SK" sz="1400" b="1" dirty="0">
                <a:solidFill>
                  <a:srgbClr val="8A4500"/>
                </a:solidFill>
              </a:rPr>
              <a:t>povedal komu?</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pPr>
              <a:lnSpc>
                <a:spcPct val="150000"/>
              </a:lnSpc>
            </a:pPr>
            <a:r>
              <a:rPr lang="sk-SK" sz="1400" dirty="0">
                <a:solidFill>
                  <a:srgbClr val="8A4500"/>
                </a:solidFill>
              </a:rPr>
              <a:t>„Ľúto mi je zástupu, lebo už tri dni zotrvávajú  pri mne a nemajú čo jesť</a:t>
            </a:r>
            <a:r>
              <a:rPr lang="sk-SK" sz="1400" dirty="0" smtClean="0">
                <a:solidFill>
                  <a:srgbClr val="8A4500"/>
                </a:solidFill>
              </a:rPr>
              <a:t>“</a:t>
            </a:r>
          </a:p>
          <a:p>
            <a:pPr>
              <a:lnSpc>
                <a:spcPct val="150000"/>
              </a:lnSpc>
            </a:pPr>
            <a:endParaRPr lang="sk-SK" sz="900" dirty="0">
              <a:solidFill>
                <a:srgbClr val="8A4500"/>
              </a:solidFill>
            </a:endParaRPr>
          </a:p>
          <a:p>
            <a:pPr>
              <a:lnSpc>
                <a:spcPct val="150000"/>
              </a:lnSpc>
            </a:pPr>
            <a:endParaRPr lang="sk-SK" sz="900" dirty="0">
              <a:solidFill>
                <a:srgbClr val="8A4500"/>
              </a:solidFill>
            </a:endParaRPr>
          </a:p>
          <a:p>
            <a:pPr>
              <a:lnSpc>
                <a:spcPct val="150000"/>
              </a:lnSpc>
            </a:pPr>
            <a:r>
              <a:rPr lang="sk-SK" sz="1400" dirty="0">
                <a:solidFill>
                  <a:srgbClr val="8A4500"/>
                </a:solidFill>
              </a:rPr>
              <a:t>„Kto ich môže nasýtiť chlebom tu na púšti a ako</a:t>
            </a:r>
            <a:r>
              <a:rPr lang="sk-SK" sz="1400" dirty="0" smtClean="0">
                <a:solidFill>
                  <a:srgbClr val="8A4500"/>
                </a:solidFill>
              </a:rPr>
              <a:t>?“</a:t>
            </a:r>
          </a:p>
          <a:p>
            <a:pPr>
              <a:lnSpc>
                <a:spcPct val="150000"/>
              </a:lnSpc>
            </a:pPr>
            <a:endParaRPr lang="sk-SK" sz="900" dirty="0">
              <a:solidFill>
                <a:srgbClr val="8A4500"/>
              </a:solidFill>
            </a:endParaRPr>
          </a:p>
          <a:p>
            <a:pPr>
              <a:lnSpc>
                <a:spcPct val="150000"/>
              </a:lnSpc>
            </a:pPr>
            <a:endParaRPr lang="sk-SK" sz="900" dirty="0">
              <a:solidFill>
                <a:srgbClr val="8A4500"/>
              </a:solidFill>
            </a:endParaRPr>
          </a:p>
          <a:p>
            <a:pPr>
              <a:lnSpc>
                <a:spcPct val="150000"/>
              </a:lnSpc>
            </a:pPr>
            <a:r>
              <a:rPr lang="sk-SK" sz="1400" dirty="0">
                <a:solidFill>
                  <a:srgbClr val="8A4500"/>
                </a:solidFill>
              </a:rPr>
              <a:t>„Prečo toto pokolenie žiada znamenie</a:t>
            </a:r>
            <a:r>
              <a:rPr lang="sk-SK" sz="1400" dirty="0" smtClean="0">
                <a:solidFill>
                  <a:srgbClr val="8A4500"/>
                </a:solidFill>
              </a:rPr>
              <a:t>?“</a:t>
            </a:r>
          </a:p>
          <a:p>
            <a:pPr>
              <a:lnSpc>
                <a:spcPct val="150000"/>
              </a:lnSpc>
            </a:pPr>
            <a:endParaRPr lang="sk-SK" sz="900" dirty="0">
              <a:solidFill>
                <a:srgbClr val="8A4500"/>
              </a:solidFill>
            </a:endParaRPr>
          </a:p>
          <a:p>
            <a:pPr>
              <a:lnSpc>
                <a:spcPct val="150000"/>
              </a:lnSpc>
            </a:pPr>
            <a:r>
              <a:rPr lang="sk-SK" sz="900" dirty="0">
                <a:solidFill>
                  <a:srgbClr val="8A4500"/>
                </a:solidFill>
              </a:rPr>
              <a:t> </a:t>
            </a:r>
          </a:p>
          <a:p>
            <a:pPr>
              <a:lnSpc>
                <a:spcPct val="150000"/>
              </a:lnSpc>
            </a:pPr>
            <a:r>
              <a:rPr lang="sk-SK" sz="1400" dirty="0">
                <a:solidFill>
                  <a:srgbClr val="8A4500"/>
                </a:solidFill>
              </a:rPr>
              <a:t>„Dajte si pozor a chráňte sa kvasu farizejov i kvasu Herodesa</a:t>
            </a:r>
            <a:r>
              <a:rPr lang="sk-SK" sz="1400" dirty="0" smtClean="0">
                <a:solidFill>
                  <a:srgbClr val="8A4500"/>
                </a:solidFill>
              </a:rPr>
              <a:t>.“</a:t>
            </a:r>
          </a:p>
          <a:p>
            <a:pPr>
              <a:lnSpc>
                <a:spcPct val="150000"/>
              </a:lnSpc>
            </a:pPr>
            <a:endParaRPr lang="sk-SK" sz="900" dirty="0">
              <a:solidFill>
                <a:srgbClr val="8A4500"/>
              </a:solidFill>
            </a:endParaRPr>
          </a:p>
          <a:p>
            <a:pPr>
              <a:lnSpc>
                <a:spcPct val="150000"/>
              </a:lnSpc>
            </a:pPr>
            <a:r>
              <a:rPr lang="sk-SK" sz="900" dirty="0">
                <a:solidFill>
                  <a:srgbClr val="8A4500"/>
                </a:solidFill>
              </a:rPr>
              <a:t> </a:t>
            </a:r>
          </a:p>
          <a:p>
            <a:pPr>
              <a:lnSpc>
                <a:spcPct val="150000"/>
              </a:lnSpc>
            </a:pPr>
            <a:r>
              <a:rPr lang="sk-SK" sz="1400" dirty="0">
                <a:solidFill>
                  <a:srgbClr val="8A4500"/>
                </a:solidFill>
              </a:rPr>
              <a:t>„Vidím ľudí; zdá sa mi, akoby stromy chodili</a:t>
            </a:r>
            <a:r>
              <a:rPr lang="sk-SK" sz="1400" dirty="0" smtClean="0">
                <a:solidFill>
                  <a:srgbClr val="8A4500"/>
                </a:solidFill>
              </a:rPr>
              <a:t>?“</a:t>
            </a:r>
          </a:p>
          <a:p>
            <a:pPr>
              <a:lnSpc>
                <a:spcPct val="150000"/>
              </a:lnSpc>
            </a:pPr>
            <a:endParaRPr lang="sk-SK" sz="900" dirty="0">
              <a:solidFill>
                <a:srgbClr val="8A4500"/>
              </a:solidFill>
            </a:endParaRPr>
          </a:p>
          <a:p>
            <a:pPr>
              <a:lnSpc>
                <a:spcPct val="150000"/>
              </a:lnSpc>
            </a:pPr>
            <a:r>
              <a:rPr lang="sk-SK" sz="900" b="1" dirty="0">
                <a:solidFill>
                  <a:srgbClr val="8A4500"/>
                </a:solidFill>
              </a:rPr>
              <a:t> </a:t>
            </a:r>
            <a:endParaRPr lang="sk-SK" sz="900" dirty="0">
              <a:solidFill>
                <a:srgbClr val="8A4500"/>
              </a:solidFill>
            </a:endParaRPr>
          </a:p>
          <a:p>
            <a:pPr>
              <a:lnSpc>
                <a:spcPct val="150000"/>
              </a:lnSpc>
            </a:pPr>
            <a:r>
              <a:rPr lang="sk-SK" sz="1400" dirty="0">
                <a:solidFill>
                  <a:srgbClr val="8A4500"/>
                </a:solidFill>
              </a:rPr>
              <a:t>„Choď mi z cesty, satan, lebo nemáš zmysel pre Božie veci, len pre ľudské</a:t>
            </a:r>
            <a:r>
              <a:rPr lang="sk-SK" sz="1400" dirty="0" smtClean="0">
                <a:solidFill>
                  <a:srgbClr val="8A4500"/>
                </a:solidFill>
              </a:rPr>
              <a:t>!“</a:t>
            </a:r>
          </a:p>
          <a:p>
            <a:pPr>
              <a:lnSpc>
                <a:spcPct val="150000"/>
              </a:lnSpc>
            </a:pPr>
            <a:endParaRPr lang="sk-SK" sz="1400" dirty="0" smtClean="0">
              <a:solidFill>
                <a:srgbClr val="8A4500"/>
              </a:solidFill>
            </a:endParaRPr>
          </a:p>
        </p:txBody>
      </p:sp>
      <p:sp>
        <p:nvSpPr>
          <p:cNvPr id="11" name="Obdĺžnik 10"/>
          <p:cNvSpPr/>
          <p:nvPr/>
        </p:nvSpPr>
        <p:spPr>
          <a:xfrm>
            <a:off x="5058247" y="2261057"/>
            <a:ext cx="192995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učeníkom; </a:t>
            </a:r>
            <a:r>
              <a:rPr lang="sk-SK" sz="1400" b="1" dirty="0" err="1">
                <a:solidFill>
                  <a:srgbClr val="8A4500"/>
                </a:solidFill>
              </a:rPr>
              <a:t>Mk</a:t>
            </a:r>
            <a:r>
              <a:rPr lang="sk-SK" sz="1400" b="1" dirty="0">
                <a:solidFill>
                  <a:srgbClr val="8A4500"/>
                </a:solidFill>
              </a:rPr>
              <a:t> 8, 2</a:t>
            </a:r>
            <a:endParaRPr lang="sk-SK" sz="1400" dirty="0">
              <a:solidFill>
                <a:srgbClr val="8A4500"/>
              </a:solidFill>
            </a:endParaRPr>
          </a:p>
        </p:txBody>
      </p:sp>
      <p:sp>
        <p:nvSpPr>
          <p:cNvPr id="12" name="Obdĺžnik 11"/>
          <p:cNvSpPr/>
          <p:nvPr/>
        </p:nvSpPr>
        <p:spPr>
          <a:xfrm>
            <a:off x="5039947" y="3036488"/>
            <a:ext cx="195213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učeníci Ježišovi; </a:t>
            </a:r>
            <a:r>
              <a:rPr lang="sk-SK" sz="1400" b="1" dirty="0" err="1">
                <a:solidFill>
                  <a:srgbClr val="8A4500"/>
                </a:solidFill>
              </a:rPr>
              <a:t>Mk</a:t>
            </a:r>
            <a:r>
              <a:rPr lang="sk-SK" sz="1400" b="1" dirty="0">
                <a:solidFill>
                  <a:srgbClr val="8A4500"/>
                </a:solidFill>
              </a:rPr>
              <a:t> 8, 4</a:t>
            </a:r>
            <a:endParaRPr lang="sk-SK" sz="1400" dirty="0">
              <a:solidFill>
                <a:srgbClr val="8A4500"/>
              </a:solidFill>
            </a:endParaRPr>
          </a:p>
        </p:txBody>
      </p:sp>
      <p:sp>
        <p:nvSpPr>
          <p:cNvPr id="14" name="Obdĺžnik 13"/>
          <p:cNvSpPr/>
          <p:nvPr/>
        </p:nvSpPr>
        <p:spPr>
          <a:xfrm>
            <a:off x="4999166" y="3676036"/>
            <a:ext cx="199291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farizejom; </a:t>
            </a:r>
            <a:r>
              <a:rPr lang="sk-SK" sz="1400" b="1" dirty="0" err="1">
                <a:solidFill>
                  <a:srgbClr val="8A4500"/>
                </a:solidFill>
              </a:rPr>
              <a:t>Mk</a:t>
            </a:r>
            <a:r>
              <a:rPr lang="sk-SK" sz="1400" b="1" dirty="0">
                <a:solidFill>
                  <a:srgbClr val="8A4500"/>
                </a:solidFill>
              </a:rPr>
              <a:t> 8, 12</a:t>
            </a:r>
            <a:endParaRPr lang="sk-SK" sz="1400" dirty="0">
              <a:solidFill>
                <a:srgbClr val="8A4500"/>
              </a:solidFill>
            </a:endParaRPr>
          </a:p>
        </p:txBody>
      </p:sp>
      <p:sp>
        <p:nvSpPr>
          <p:cNvPr id="15" name="Obdĺžnik 14"/>
          <p:cNvSpPr/>
          <p:nvPr/>
        </p:nvSpPr>
        <p:spPr>
          <a:xfrm>
            <a:off x="4972854" y="4375619"/>
            <a:ext cx="202132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učeníkom; </a:t>
            </a:r>
            <a:r>
              <a:rPr lang="sk-SK" sz="1400" b="1" dirty="0" err="1">
                <a:solidFill>
                  <a:srgbClr val="8A4500"/>
                </a:solidFill>
              </a:rPr>
              <a:t>Mk</a:t>
            </a:r>
            <a:r>
              <a:rPr lang="sk-SK" sz="1400" b="1" dirty="0">
                <a:solidFill>
                  <a:srgbClr val="8A4500"/>
                </a:solidFill>
              </a:rPr>
              <a:t> 8, 15</a:t>
            </a:r>
            <a:endParaRPr lang="sk-SK" sz="1400" dirty="0">
              <a:solidFill>
                <a:srgbClr val="8A4500"/>
              </a:solidFill>
            </a:endParaRPr>
          </a:p>
        </p:txBody>
      </p:sp>
      <p:sp>
        <p:nvSpPr>
          <p:cNvPr id="16" name="Obdĺžnik 15"/>
          <p:cNvSpPr/>
          <p:nvPr/>
        </p:nvSpPr>
        <p:spPr>
          <a:xfrm>
            <a:off x="4190895" y="5230007"/>
            <a:ext cx="2797304"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slepec v </a:t>
            </a:r>
            <a:r>
              <a:rPr lang="sk-SK" sz="1400" b="1" dirty="0" err="1">
                <a:solidFill>
                  <a:srgbClr val="8A4500"/>
                </a:solidFill>
              </a:rPr>
              <a:t>Betsaide</a:t>
            </a:r>
            <a:r>
              <a:rPr lang="sk-SK" sz="1400" b="1" dirty="0">
                <a:solidFill>
                  <a:srgbClr val="8A4500"/>
                </a:solidFill>
              </a:rPr>
              <a:t> Ježišovi; </a:t>
            </a:r>
            <a:r>
              <a:rPr lang="sk-SK" sz="1400" b="1" dirty="0" err="1">
                <a:solidFill>
                  <a:srgbClr val="8A4500"/>
                </a:solidFill>
              </a:rPr>
              <a:t>Mk</a:t>
            </a:r>
            <a:r>
              <a:rPr lang="sk-SK" sz="1400" b="1" dirty="0">
                <a:solidFill>
                  <a:srgbClr val="8A4500"/>
                </a:solidFill>
              </a:rPr>
              <a:t> 8, 24</a:t>
            </a:r>
            <a:endParaRPr lang="sk-SK" sz="1400" dirty="0">
              <a:solidFill>
                <a:srgbClr val="8A4500"/>
              </a:solidFill>
            </a:endParaRPr>
          </a:p>
        </p:txBody>
      </p:sp>
      <p:sp>
        <p:nvSpPr>
          <p:cNvPr id="17" name="Obdĺžnik 16"/>
          <p:cNvSpPr/>
          <p:nvPr/>
        </p:nvSpPr>
        <p:spPr>
          <a:xfrm>
            <a:off x="5160968" y="6079004"/>
            <a:ext cx="182723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Ježiš Petrovi; </a:t>
            </a:r>
            <a:r>
              <a:rPr lang="sk-SK" sz="1400" b="1" dirty="0" err="1">
                <a:solidFill>
                  <a:srgbClr val="8A4500"/>
                </a:solidFill>
              </a:rPr>
              <a:t>Mk</a:t>
            </a:r>
            <a:r>
              <a:rPr lang="sk-SK" sz="1400" b="1" dirty="0">
                <a:solidFill>
                  <a:srgbClr val="8A4500"/>
                </a:solidFill>
              </a:rPr>
              <a:t> 8, 33</a:t>
            </a:r>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6277557" cy="4216539"/>
          </a:xfrm>
          <a:prstGeom prst="rect">
            <a:avLst/>
          </a:prstGeom>
        </p:spPr>
        <p:txBody>
          <a:bodyPr wrap="square">
            <a:spAutoFit/>
          </a:bodyPr>
          <a:lstStyle/>
          <a:p>
            <a:endParaRPr lang="sk-SK" sz="1400" dirty="0" smtClean="0">
              <a:solidFill>
                <a:srgbClr val="8A4500"/>
              </a:solidFill>
            </a:endParaRPr>
          </a:p>
          <a:p>
            <a:endParaRPr lang="sk-SK" sz="1400" dirty="0" smtClean="0">
              <a:solidFill>
                <a:srgbClr val="8A4500"/>
              </a:solidFill>
            </a:endParaRPr>
          </a:p>
          <a:p>
            <a:r>
              <a:rPr lang="sk-SK" sz="1400" b="1" dirty="0" smtClean="0"/>
              <a:t>                   </a:t>
            </a:r>
            <a:r>
              <a:rPr lang="sk-SK" sz="1400" b="1" dirty="0" smtClean="0">
                <a:solidFill>
                  <a:srgbClr val="8A4500"/>
                </a:solidFill>
              </a:rPr>
              <a:t>               3</a:t>
            </a:r>
            <a:r>
              <a:rPr lang="sk-SK" sz="1400" b="1" dirty="0">
                <a:solidFill>
                  <a:srgbClr val="8A4500"/>
                </a:solidFill>
              </a:rPr>
              <a:t>. Doplň miesta, kde sa udiala daná udalosť.</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pPr>
              <a:lnSpc>
                <a:spcPct val="200000"/>
              </a:lnSpc>
            </a:pPr>
            <a:r>
              <a:rPr lang="sk-SK" sz="1400" dirty="0">
                <a:solidFill>
                  <a:srgbClr val="8A4500"/>
                </a:solidFill>
              </a:rPr>
              <a:t>V ktorej dedine uzdravil Ježiš slepca, ktorý uvidel ľudí, akoby stromy chodili?</a:t>
            </a:r>
          </a:p>
          <a:p>
            <a:pPr>
              <a:lnSpc>
                <a:spcPct val="200000"/>
              </a:lnSpc>
            </a:pPr>
            <a:r>
              <a:rPr lang="sk-SK" sz="900" dirty="0">
                <a:solidFill>
                  <a:srgbClr val="8A4500"/>
                </a:solidFill>
              </a:rPr>
              <a:t> </a:t>
            </a:r>
          </a:p>
          <a:p>
            <a:pPr>
              <a:lnSpc>
                <a:spcPct val="200000"/>
              </a:lnSpc>
            </a:pPr>
            <a:r>
              <a:rPr lang="sk-SK" sz="1400" dirty="0">
                <a:solidFill>
                  <a:srgbClr val="8A4500"/>
                </a:solidFill>
              </a:rPr>
              <a:t>Kde Peter vyznáva, že Ježiš je Mesiáš?</a:t>
            </a:r>
          </a:p>
          <a:p>
            <a:pPr>
              <a:lnSpc>
                <a:spcPct val="200000"/>
              </a:lnSpc>
            </a:pPr>
            <a:r>
              <a:rPr lang="sk-SK" sz="900" dirty="0">
                <a:solidFill>
                  <a:srgbClr val="8A4500"/>
                </a:solidFill>
              </a:rPr>
              <a:t> </a:t>
            </a:r>
          </a:p>
          <a:p>
            <a:pPr>
              <a:lnSpc>
                <a:spcPct val="200000"/>
              </a:lnSpc>
            </a:pPr>
            <a:r>
              <a:rPr lang="sk-SK" sz="1400" dirty="0">
                <a:solidFill>
                  <a:srgbClr val="8A4500"/>
                </a:solidFill>
              </a:rPr>
              <a:t>Kde boli učeníci s Ježišom, keď ich varoval pred kvasom farizejov?</a:t>
            </a:r>
          </a:p>
          <a:p>
            <a:pPr>
              <a:lnSpc>
                <a:spcPct val="200000"/>
              </a:lnSpc>
            </a:pPr>
            <a:r>
              <a:rPr lang="sk-SK" sz="900" dirty="0">
                <a:solidFill>
                  <a:srgbClr val="8A4500"/>
                </a:solidFill>
              </a:rPr>
              <a:t> </a:t>
            </a:r>
          </a:p>
          <a:p>
            <a:pPr>
              <a:lnSpc>
                <a:spcPct val="200000"/>
              </a:lnSpc>
            </a:pPr>
            <a:r>
              <a:rPr lang="sk-SK" sz="1400" dirty="0">
                <a:solidFill>
                  <a:srgbClr val="8A4500"/>
                </a:solidFill>
              </a:rPr>
              <a:t>Kde žiadali farizeji znamenie od Pána Ježiša?</a:t>
            </a:r>
          </a:p>
          <a:p>
            <a:pPr>
              <a:lnSpc>
                <a:spcPct val="200000"/>
              </a:lnSpc>
            </a:pPr>
            <a:r>
              <a:rPr lang="sk-SK" sz="900" dirty="0">
                <a:solidFill>
                  <a:srgbClr val="8A4500"/>
                </a:solidFill>
              </a:rPr>
              <a:t> </a:t>
            </a:r>
          </a:p>
          <a:p>
            <a:pPr>
              <a:lnSpc>
                <a:spcPct val="200000"/>
              </a:lnSpc>
            </a:pPr>
            <a:r>
              <a:rPr lang="sk-SK" sz="1400" dirty="0">
                <a:solidFill>
                  <a:srgbClr val="8A4500"/>
                </a:solidFill>
              </a:rPr>
              <a:t>Kde Ježiš rozmnožil druhýkrát chlieb?</a:t>
            </a:r>
          </a:p>
        </p:txBody>
      </p:sp>
      <p:sp>
        <p:nvSpPr>
          <p:cNvPr id="11" name="Obdĺžnik 10"/>
          <p:cNvSpPr/>
          <p:nvPr/>
        </p:nvSpPr>
        <p:spPr>
          <a:xfrm>
            <a:off x="2854556" y="5736275"/>
            <a:ext cx="454073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pri </a:t>
            </a:r>
            <a:r>
              <a:rPr lang="sk-SK" sz="1400" b="1" dirty="0" err="1">
                <a:solidFill>
                  <a:srgbClr val="8A4500"/>
                </a:solidFill>
              </a:rPr>
              <a:t>Galilejskom</a:t>
            </a:r>
            <a:r>
              <a:rPr lang="sk-SK" sz="1400" b="1" dirty="0">
                <a:solidFill>
                  <a:srgbClr val="8A4500"/>
                </a:solidFill>
              </a:rPr>
              <a:t> mori v strede </a:t>
            </a:r>
            <a:r>
              <a:rPr lang="sk-SK" sz="1400" b="1" dirty="0" err="1">
                <a:solidFill>
                  <a:srgbClr val="8A4500"/>
                </a:solidFill>
              </a:rPr>
              <a:t>dekapolského</a:t>
            </a:r>
            <a:r>
              <a:rPr lang="sk-SK" sz="1400" b="1" dirty="0">
                <a:solidFill>
                  <a:srgbClr val="8A4500"/>
                </a:solidFill>
              </a:rPr>
              <a:t> </a:t>
            </a:r>
            <a:r>
              <a:rPr lang="sk-SK" sz="1400" b="1" dirty="0" smtClean="0">
                <a:solidFill>
                  <a:srgbClr val="8A4500"/>
                </a:solidFill>
              </a:rPr>
              <a:t>kraja; </a:t>
            </a:r>
            <a:r>
              <a:rPr lang="sk-SK" sz="1400" b="1" dirty="0" err="1">
                <a:solidFill>
                  <a:srgbClr val="8A4500"/>
                </a:solidFill>
              </a:rPr>
              <a:t>Mk</a:t>
            </a:r>
            <a:r>
              <a:rPr lang="sk-SK" sz="1400" b="1" dirty="0">
                <a:solidFill>
                  <a:srgbClr val="8A4500"/>
                </a:solidFill>
              </a:rPr>
              <a:t> 7, 31</a:t>
            </a:r>
            <a:endParaRPr lang="sk-SK" sz="1400" dirty="0">
              <a:solidFill>
                <a:srgbClr val="8A4500"/>
              </a:solidFill>
            </a:endParaRPr>
          </a:p>
        </p:txBody>
      </p:sp>
      <p:sp>
        <p:nvSpPr>
          <p:cNvPr id="12" name="Obdĺžnik 11"/>
          <p:cNvSpPr/>
          <p:nvPr/>
        </p:nvSpPr>
        <p:spPr>
          <a:xfrm>
            <a:off x="5785167" y="2786530"/>
            <a:ext cx="156042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Betsaida</a:t>
            </a:r>
            <a:r>
              <a:rPr lang="sk-SK" sz="1400" b="1" dirty="0">
                <a:solidFill>
                  <a:srgbClr val="8A4500"/>
                </a:solidFill>
              </a:rPr>
              <a:t>; </a:t>
            </a:r>
            <a:r>
              <a:rPr lang="sk-SK" sz="1400" b="1" dirty="0" err="1">
                <a:solidFill>
                  <a:srgbClr val="8A4500"/>
                </a:solidFill>
              </a:rPr>
              <a:t>Mk</a:t>
            </a:r>
            <a:r>
              <a:rPr lang="sk-SK" sz="1400" b="1" dirty="0">
                <a:solidFill>
                  <a:srgbClr val="8A4500"/>
                </a:solidFill>
              </a:rPr>
              <a:t> 8, 22</a:t>
            </a:r>
            <a:endParaRPr lang="sk-SK" sz="1400" dirty="0">
              <a:solidFill>
                <a:srgbClr val="8A4500"/>
              </a:solidFill>
            </a:endParaRPr>
          </a:p>
        </p:txBody>
      </p:sp>
      <p:sp>
        <p:nvSpPr>
          <p:cNvPr id="14" name="Obdĺžnik 13"/>
          <p:cNvSpPr/>
          <p:nvPr/>
        </p:nvSpPr>
        <p:spPr>
          <a:xfrm>
            <a:off x="3259732" y="3431685"/>
            <a:ext cx="408586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medzi dedinami okolo </a:t>
            </a:r>
            <a:r>
              <a:rPr lang="sk-SK" sz="1400" b="1" dirty="0" err="1">
                <a:solidFill>
                  <a:srgbClr val="8A4500"/>
                </a:solidFill>
              </a:rPr>
              <a:t>Cézarey</a:t>
            </a:r>
            <a:r>
              <a:rPr lang="sk-SK" sz="1400" b="1" dirty="0">
                <a:solidFill>
                  <a:srgbClr val="8A4500"/>
                </a:solidFill>
              </a:rPr>
              <a:t> Filipovej; </a:t>
            </a:r>
            <a:r>
              <a:rPr lang="sk-SK" sz="1400" b="1" dirty="0" err="1">
                <a:solidFill>
                  <a:srgbClr val="8A4500"/>
                </a:solidFill>
              </a:rPr>
              <a:t>Mk</a:t>
            </a:r>
            <a:r>
              <a:rPr lang="sk-SK" sz="1400" b="1" dirty="0">
                <a:solidFill>
                  <a:srgbClr val="8A4500"/>
                </a:solidFill>
              </a:rPr>
              <a:t> 8, 27-29</a:t>
            </a:r>
            <a:endParaRPr lang="sk-SK" sz="1400" dirty="0">
              <a:solidFill>
                <a:srgbClr val="8A4500"/>
              </a:solidFill>
            </a:endParaRPr>
          </a:p>
        </p:txBody>
      </p:sp>
      <p:sp>
        <p:nvSpPr>
          <p:cNvPr id="15" name="Obdĺžnik 14"/>
          <p:cNvSpPr/>
          <p:nvPr/>
        </p:nvSpPr>
        <p:spPr>
          <a:xfrm>
            <a:off x="3951973" y="4193837"/>
            <a:ext cx="339362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na lodi - na (</a:t>
            </a:r>
            <a:r>
              <a:rPr lang="sk-SK" sz="1400" b="1" dirty="0" err="1">
                <a:solidFill>
                  <a:srgbClr val="8A4500"/>
                </a:solidFill>
              </a:rPr>
              <a:t>Galilejskom</a:t>
            </a:r>
            <a:r>
              <a:rPr lang="sk-SK" sz="1400" b="1" dirty="0">
                <a:solidFill>
                  <a:srgbClr val="8A4500"/>
                </a:solidFill>
              </a:rPr>
              <a:t>) mori; </a:t>
            </a:r>
            <a:r>
              <a:rPr lang="sk-SK" sz="1400" b="1" dirty="0" err="1">
                <a:solidFill>
                  <a:srgbClr val="8A4500"/>
                </a:solidFill>
              </a:rPr>
              <a:t>Mk</a:t>
            </a:r>
            <a:r>
              <a:rPr lang="sk-SK" sz="1400" b="1" dirty="0">
                <a:solidFill>
                  <a:srgbClr val="8A4500"/>
                </a:solidFill>
              </a:rPr>
              <a:t> 8, 14-15</a:t>
            </a:r>
            <a:endParaRPr lang="sk-SK" sz="1400" dirty="0">
              <a:solidFill>
                <a:srgbClr val="8A4500"/>
              </a:solidFill>
            </a:endParaRPr>
          </a:p>
        </p:txBody>
      </p:sp>
      <p:sp>
        <p:nvSpPr>
          <p:cNvPr id="16" name="Obdĺžnik 15"/>
          <p:cNvSpPr/>
          <p:nvPr/>
        </p:nvSpPr>
        <p:spPr>
          <a:xfrm>
            <a:off x="4584325" y="4857233"/>
            <a:ext cx="276126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v </a:t>
            </a:r>
            <a:r>
              <a:rPr lang="sk-SK" sz="1400" b="1" dirty="0" err="1">
                <a:solidFill>
                  <a:srgbClr val="8A4500"/>
                </a:solidFill>
              </a:rPr>
              <a:t>dalmanutskom</a:t>
            </a:r>
            <a:r>
              <a:rPr lang="sk-SK" sz="1400" b="1" dirty="0">
                <a:solidFill>
                  <a:srgbClr val="8A4500"/>
                </a:solidFill>
              </a:rPr>
              <a:t> kraji; </a:t>
            </a:r>
            <a:r>
              <a:rPr lang="sk-SK" sz="1400" b="1" dirty="0" err="1">
                <a:solidFill>
                  <a:srgbClr val="8A4500"/>
                </a:solidFill>
              </a:rPr>
              <a:t>Mk</a:t>
            </a:r>
            <a:r>
              <a:rPr lang="sk-SK" sz="1400" b="1" dirty="0">
                <a:solidFill>
                  <a:srgbClr val="8A4500"/>
                </a:solidFill>
              </a:rPr>
              <a:t> 8, 10-11</a:t>
            </a:r>
            <a:endParaRPr lang="sk-SK" sz="1400" dirty="0">
              <a:solidFill>
                <a:srgbClr val="8A4500"/>
              </a:solidFill>
            </a:endParaRPr>
          </a:p>
        </p:txBody>
      </p:sp>
    </p:spTree>
    <p:extLst>
      <p:ext uri="{BB962C8B-B14F-4D97-AF65-F5344CB8AC3E}">
        <p14:creationId xmlns:p14="http://schemas.microsoft.com/office/powerpoint/2010/main" val="3224925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675637" y="1632579"/>
            <a:ext cx="5855970" cy="1169551"/>
          </a:xfrm>
          <a:prstGeom prst="rect">
            <a:avLst/>
          </a:prstGeom>
        </p:spPr>
        <p:txBody>
          <a:bodyPr wrap="square">
            <a:spAutoFit/>
          </a:bodyPr>
          <a:lstStyle/>
          <a:p>
            <a:r>
              <a:rPr lang="sk-SK" sz="1400" b="1" smtClean="0">
                <a:solidFill>
                  <a:srgbClr val="8A4500"/>
                </a:solidFill>
              </a:rPr>
              <a:t>                                          4</a:t>
            </a:r>
            <a:r>
              <a:rPr lang="sk-SK" sz="1400" b="1">
                <a:solidFill>
                  <a:srgbClr val="8A4500"/>
                </a:solidFill>
              </a:rPr>
              <a:t>. Roztrieďte pojmy k udalostiam</a:t>
            </a:r>
            <a:endParaRPr lang="sk-SK" sz="1400">
              <a:solidFill>
                <a:srgbClr val="8A4500"/>
              </a:solidFill>
            </a:endParaRPr>
          </a:p>
          <a:p>
            <a:r>
              <a:rPr lang="sk-SK" sz="1400" b="1" i="1">
                <a:solidFill>
                  <a:srgbClr val="8A4500"/>
                </a:solidFill>
              </a:rPr>
              <a:t> </a:t>
            </a:r>
            <a:endParaRPr lang="sk-SK" sz="1400">
              <a:solidFill>
                <a:srgbClr val="8A4500"/>
              </a:solidFill>
            </a:endParaRPr>
          </a:p>
          <a:p>
            <a:r>
              <a:rPr lang="sk-SK" sz="1400">
                <a:solidFill>
                  <a:srgbClr val="8A4500"/>
                </a:solidFill>
              </a:rPr>
              <a:t>7 košov odrobín, zopár rybiek, 5 chlebov, 4000 ľudí, 12 košov odrobín, 2 ryby, 7 chlebov, 5000 mužov</a:t>
            </a:r>
          </a:p>
          <a:p>
            <a:pPr>
              <a:spcAft>
                <a:spcPts val="0"/>
              </a:spcAft>
            </a:pPr>
            <a:r>
              <a:rPr lang="sk-SK" sz="1400" dirty="0">
                <a:ea typeface="Calibri" panose="020F0502020204030204" pitchFamily="34" charset="0"/>
              </a:rPr>
              <a:t> </a:t>
            </a:r>
            <a:endParaRPr lang="sk-SK" sz="1400" dirty="0"/>
          </a:p>
        </p:txBody>
      </p:sp>
      <p:graphicFrame>
        <p:nvGraphicFramePr>
          <p:cNvPr id="3" name="Tabuľka 2"/>
          <p:cNvGraphicFramePr>
            <a:graphicFrameLocks noGrp="1"/>
          </p:cNvGraphicFramePr>
          <p:nvPr>
            <p:extLst>
              <p:ext uri="{D42A27DB-BD31-4B8C-83A1-F6EECF244321}">
                <p14:modId xmlns:p14="http://schemas.microsoft.com/office/powerpoint/2010/main" val="517480716"/>
              </p:ext>
            </p:extLst>
          </p:nvPr>
        </p:nvGraphicFramePr>
        <p:xfrm>
          <a:off x="1675637" y="2802130"/>
          <a:ext cx="5855970" cy="1456072"/>
        </p:xfrm>
        <a:graphic>
          <a:graphicData uri="http://schemas.openxmlformats.org/drawingml/2006/table">
            <a:tbl>
              <a:tblPr>
                <a:tableStyleId>{5C22544A-7EE6-4342-B048-85BDC9FD1C3A}</a:tableStyleId>
              </a:tblPr>
              <a:tblGrid>
                <a:gridCol w="2924810"/>
                <a:gridCol w="2931160"/>
              </a:tblGrid>
              <a:tr h="223669">
                <a:tc>
                  <a:txBody>
                    <a:bodyPr/>
                    <a:lstStyle/>
                    <a:p>
                      <a:pPr algn="ctr">
                        <a:lnSpc>
                          <a:spcPct val="115000"/>
                        </a:lnSpc>
                        <a:spcAft>
                          <a:spcPts val="0"/>
                        </a:spcAft>
                      </a:pPr>
                      <a:r>
                        <a:rPr lang="sk-SK" sz="1200" dirty="0">
                          <a:effectLst/>
                        </a:rPr>
                        <a:t>Prvé rozmnoženie chleba</a:t>
                      </a:r>
                      <a:endParaRPr lang="sk-SK" sz="1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effectLst/>
                        </a:rPr>
                        <a:t>Druhé rozmnoženie chleba</a:t>
                      </a:r>
                      <a:endParaRPr lang="sk-SK" sz="1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32403">
                <a:tc>
                  <a:txBody>
                    <a:bodyPr/>
                    <a:lstStyle/>
                    <a:p>
                      <a:r>
                        <a:rPr lang="sk-SK" sz="1200" dirty="0">
                          <a:effectLst/>
                        </a:rPr>
                        <a:t> </a:t>
                      </a:r>
                      <a:r>
                        <a:rPr lang="sk-SK" sz="1800" b="1" kern="1200" dirty="0" smtClean="0">
                          <a:solidFill>
                            <a:srgbClr val="8A4500"/>
                          </a:solidFill>
                          <a:effectLst/>
                          <a:latin typeface="+mn-lt"/>
                          <a:ea typeface="+mn-ea"/>
                          <a:cs typeface="+mn-cs"/>
                        </a:rPr>
                        <a:t>- </a:t>
                      </a:r>
                      <a:r>
                        <a:rPr lang="sk-SK" sz="1400" b="1" kern="1200" dirty="0" smtClean="0">
                          <a:solidFill>
                            <a:srgbClr val="8A4500"/>
                          </a:solidFill>
                          <a:effectLst/>
                          <a:latin typeface="+mn-lt"/>
                          <a:ea typeface="+mn-ea"/>
                          <a:cs typeface="+mn-cs"/>
                        </a:rPr>
                        <a:t>5 chlebov</a:t>
                      </a:r>
                      <a:endParaRPr lang="sk-SK" sz="1400" kern="1200" dirty="0" smtClean="0">
                        <a:solidFill>
                          <a:srgbClr val="8A4500"/>
                        </a:solidFill>
                        <a:effectLst/>
                        <a:latin typeface="+mn-lt"/>
                        <a:ea typeface="+mn-ea"/>
                        <a:cs typeface="+mn-cs"/>
                      </a:endParaRPr>
                    </a:p>
                    <a:p>
                      <a:r>
                        <a:rPr lang="sk-SK" sz="1400" b="1" kern="1200" dirty="0" smtClean="0">
                          <a:solidFill>
                            <a:srgbClr val="8A4500"/>
                          </a:solidFill>
                          <a:effectLst/>
                          <a:latin typeface="+mn-lt"/>
                          <a:ea typeface="+mn-ea"/>
                          <a:cs typeface="+mn-cs"/>
                        </a:rPr>
                        <a:t> - 5000 mužov</a:t>
                      </a:r>
                      <a:endParaRPr lang="sk-SK" sz="1400" kern="1200" dirty="0" smtClean="0">
                        <a:solidFill>
                          <a:srgbClr val="8A4500"/>
                        </a:solidFill>
                        <a:effectLst/>
                        <a:latin typeface="+mn-lt"/>
                        <a:ea typeface="+mn-ea"/>
                        <a:cs typeface="+mn-cs"/>
                      </a:endParaRPr>
                    </a:p>
                    <a:p>
                      <a:r>
                        <a:rPr lang="sk-SK" sz="1400" b="1" kern="1200" dirty="0" smtClean="0">
                          <a:solidFill>
                            <a:srgbClr val="8A4500"/>
                          </a:solidFill>
                          <a:effectLst/>
                          <a:latin typeface="+mn-lt"/>
                          <a:ea typeface="+mn-ea"/>
                          <a:cs typeface="+mn-cs"/>
                        </a:rPr>
                        <a:t> - 12 košov odrobín</a:t>
                      </a:r>
                      <a:endParaRPr lang="sk-SK" sz="1400" kern="1200" dirty="0" smtClean="0">
                        <a:solidFill>
                          <a:srgbClr val="8A4500"/>
                        </a:solidFill>
                        <a:effectLst/>
                        <a:latin typeface="+mn-lt"/>
                        <a:ea typeface="+mn-ea"/>
                        <a:cs typeface="+mn-cs"/>
                      </a:endParaRPr>
                    </a:p>
                    <a:p>
                      <a:r>
                        <a:rPr lang="sk-SK" sz="1400" b="1" kern="1200" dirty="0" smtClean="0">
                          <a:solidFill>
                            <a:srgbClr val="8A4500"/>
                          </a:solidFill>
                          <a:effectLst/>
                          <a:latin typeface="+mn-lt"/>
                          <a:ea typeface="+mn-ea"/>
                          <a:cs typeface="+mn-cs"/>
                        </a:rPr>
                        <a:t> - 2 ryby</a:t>
                      </a:r>
                      <a:endParaRPr lang="sk-SK" sz="1400" kern="1200" dirty="0" smtClean="0">
                        <a:solidFill>
                          <a:srgbClr val="8A4500"/>
                        </a:solidFill>
                        <a:effectLst/>
                        <a:latin typeface="+mn-lt"/>
                        <a:ea typeface="+mn-ea"/>
                        <a:cs typeface="+mn-cs"/>
                      </a:endParaRPr>
                    </a:p>
                    <a:p>
                      <a:r>
                        <a:rPr lang="sk-SK" sz="1400" b="1" kern="1200" dirty="0" smtClean="0">
                          <a:solidFill>
                            <a:srgbClr val="8A4500"/>
                          </a:solidFill>
                          <a:effectLst/>
                          <a:latin typeface="+mn-lt"/>
                          <a:ea typeface="+mn-ea"/>
                          <a:cs typeface="+mn-cs"/>
                        </a:rPr>
                        <a:t>                    </a:t>
                      </a:r>
                      <a:r>
                        <a:rPr lang="sk-SK" sz="1400" b="1" kern="1200" dirty="0" err="1" smtClean="0">
                          <a:solidFill>
                            <a:srgbClr val="8A4500"/>
                          </a:solidFill>
                          <a:effectLst/>
                          <a:latin typeface="+mn-lt"/>
                          <a:ea typeface="+mn-ea"/>
                          <a:cs typeface="+mn-cs"/>
                        </a:rPr>
                        <a:t>Mk</a:t>
                      </a:r>
                      <a:r>
                        <a:rPr lang="sk-SK" sz="1400" b="1" kern="1200" dirty="0" smtClean="0">
                          <a:solidFill>
                            <a:srgbClr val="8A4500"/>
                          </a:solidFill>
                          <a:effectLst/>
                          <a:latin typeface="+mn-lt"/>
                          <a:ea typeface="+mn-ea"/>
                          <a:cs typeface="+mn-cs"/>
                        </a:rPr>
                        <a:t> 8, 19; </a:t>
                      </a:r>
                      <a:r>
                        <a:rPr lang="sk-SK" sz="1400" b="1" kern="1200" dirty="0" err="1" smtClean="0">
                          <a:solidFill>
                            <a:srgbClr val="8A4500"/>
                          </a:solidFill>
                          <a:effectLst/>
                          <a:latin typeface="+mn-lt"/>
                          <a:ea typeface="+mn-ea"/>
                          <a:cs typeface="+mn-cs"/>
                        </a:rPr>
                        <a:t>Mk</a:t>
                      </a:r>
                      <a:r>
                        <a:rPr lang="sk-SK" sz="1400" b="1" kern="1200" dirty="0" smtClean="0">
                          <a:solidFill>
                            <a:srgbClr val="8A4500"/>
                          </a:solidFill>
                          <a:effectLst/>
                          <a:latin typeface="+mn-lt"/>
                          <a:ea typeface="+mn-ea"/>
                          <a:cs typeface="+mn-cs"/>
                        </a:rPr>
                        <a:t> 6, 38-41</a:t>
                      </a:r>
                      <a:endParaRPr lang="sk-SK" sz="1400" dirty="0">
                        <a:solidFill>
                          <a:srgbClr val="8A45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k-SK" sz="400" dirty="0">
                          <a:effectLst/>
                        </a:rPr>
                        <a:t> </a:t>
                      </a:r>
                      <a:endParaRPr lang="sk-SK" sz="400" dirty="0" smtClean="0">
                        <a:effectLst/>
                      </a:endParaRPr>
                    </a:p>
                    <a:p>
                      <a:r>
                        <a:rPr lang="sk-SK" sz="1400" dirty="0" smtClean="0">
                          <a:solidFill>
                            <a:srgbClr val="8A4500"/>
                          </a:solidFill>
                          <a:effectLst/>
                        </a:rPr>
                        <a:t>- </a:t>
                      </a:r>
                      <a:r>
                        <a:rPr lang="sk-SK" sz="1400" b="1" kern="1200" dirty="0" smtClean="0">
                          <a:solidFill>
                            <a:srgbClr val="8A4500"/>
                          </a:solidFill>
                          <a:effectLst/>
                          <a:latin typeface="+mn-lt"/>
                          <a:ea typeface="+mn-ea"/>
                          <a:cs typeface="+mn-cs"/>
                        </a:rPr>
                        <a:t>7 chlebov</a:t>
                      </a:r>
                      <a:endParaRPr lang="sk-SK" sz="1400" kern="1200" dirty="0" smtClean="0">
                        <a:solidFill>
                          <a:srgbClr val="8A4500"/>
                        </a:solidFill>
                        <a:effectLst/>
                        <a:latin typeface="+mn-lt"/>
                        <a:ea typeface="+mn-ea"/>
                        <a:cs typeface="+mn-cs"/>
                      </a:endParaRPr>
                    </a:p>
                    <a:p>
                      <a:r>
                        <a:rPr lang="sk-SK" sz="1400" b="1" kern="1200" dirty="0" smtClean="0">
                          <a:solidFill>
                            <a:srgbClr val="8A4500"/>
                          </a:solidFill>
                          <a:effectLst/>
                          <a:latin typeface="+mn-lt"/>
                          <a:ea typeface="+mn-ea"/>
                          <a:cs typeface="+mn-cs"/>
                        </a:rPr>
                        <a:t> - 4000 ľudí</a:t>
                      </a:r>
                      <a:endParaRPr lang="sk-SK" sz="1400" kern="1200" dirty="0" smtClean="0">
                        <a:solidFill>
                          <a:srgbClr val="8A4500"/>
                        </a:solidFill>
                        <a:effectLst/>
                        <a:latin typeface="+mn-lt"/>
                        <a:ea typeface="+mn-ea"/>
                        <a:cs typeface="+mn-cs"/>
                      </a:endParaRPr>
                    </a:p>
                    <a:p>
                      <a:r>
                        <a:rPr lang="sk-SK" sz="1400" b="1" kern="1200" dirty="0" smtClean="0">
                          <a:solidFill>
                            <a:srgbClr val="8A4500"/>
                          </a:solidFill>
                          <a:effectLst/>
                          <a:latin typeface="+mn-lt"/>
                          <a:ea typeface="+mn-ea"/>
                          <a:cs typeface="+mn-cs"/>
                        </a:rPr>
                        <a:t> - 7 košov odrobín</a:t>
                      </a:r>
                      <a:endParaRPr lang="sk-SK" sz="1400" kern="1200" dirty="0" smtClean="0">
                        <a:solidFill>
                          <a:srgbClr val="8A4500"/>
                        </a:solidFill>
                        <a:effectLst/>
                        <a:latin typeface="+mn-lt"/>
                        <a:ea typeface="+mn-ea"/>
                        <a:cs typeface="+mn-cs"/>
                      </a:endParaRPr>
                    </a:p>
                    <a:p>
                      <a:r>
                        <a:rPr lang="sk-SK" sz="1400" b="1" kern="1200" dirty="0" smtClean="0">
                          <a:solidFill>
                            <a:srgbClr val="8A4500"/>
                          </a:solidFill>
                          <a:effectLst/>
                          <a:latin typeface="+mn-lt"/>
                          <a:ea typeface="+mn-ea"/>
                          <a:cs typeface="+mn-cs"/>
                        </a:rPr>
                        <a:t> - zopár rybiek</a:t>
                      </a:r>
                      <a:endParaRPr lang="sk-SK" sz="1400" kern="1200" dirty="0" smtClean="0">
                        <a:solidFill>
                          <a:srgbClr val="8A4500"/>
                        </a:solidFill>
                        <a:effectLst/>
                        <a:latin typeface="+mn-lt"/>
                        <a:ea typeface="+mn-ea"/>
                        <a:cs typeface="+mn-cs"/>
                      </a:endParaRPr>
                    </a:p>
                    <a:p>
                      <a:r>
                        <a:rPr lang="sk-SK" sz="1400" b="1" kern="1200" dirty="0" smtClean="0">
                          <a:solidFill>
                            <a:srgbClr val="8A4500"/>
                          </a:solidFill>
                          <a:effectLst/>
                          <a:latin typeface="+mn-lt"/>
                          <a:ea typeface="+mn-ea"/>
                          <a:cs typeface="+mn-cs"/>
                        </a:rPr>
                        <a:t>                               </a:t>
                      </a:r>
                      <a:r>
                        <a:rPr lang="sk-SK" sz="1400" b="1" kern="1200" dirty="0" err="1" smtClean="0">
                          <a:solidFill>
                            <a:srgbClr val="8A4500"/>
                          </a:solidFill>
                          <a:effectLst/>
                          <a:latin typeface="+mn-lt"/>
                          <a:ea typeface="+mn-ea"/>
                          <a:cs typeface="+mn-cs"/>
                        </a:rPr>
                        <a:t>Mk</a:t>
                      </a:r>
                      <a:r>
                        <a:rPr lang="sk-SK" sz="1400" b="1" kern="1200" dirty="0" smtClean="0">
                          <a:solidFill>
                            <a:srgbClr val="8A4500"/>
                          </a:solidFill>
                          <a:effectLst/>
                          <a:latin typeface="+mn-lt"/>
                          <a:ea typeface="+mn-ea"/>
                          <a:cs typeface="+mn-cs"/>
                        </a:rPr>
                        <a:t> 8, 20; </a:t>
                      </a:r>
                      <a:r>
                        <a:rPr lang="sk-SK" sz="1400" b="1" kern="1200" dirty="0" err="1" smtClean="0">
                          <a:solidFill>
                            <a:srgbClr val="8A4500"/>
                          </a:solidFill>
                          <a:effectLst/>
                          <a:latin typeface="+mn-lt"/>
                          <a:ea typeface="+mn-ea"/>
                          <a:cs typeface="+mn-cs"/>
                        </a:rPr>
                        <a:t>Mk</a:t>
                      </a:r>
                      <a:r>
                        <a:rPr lang="sk-SK" sz="1400" b="1" kern="1200" dirty="0" smtClean="0">
                          <a:solidFill>
                            <a:srgbClr val="8A4500"/>
                          </a:solidFill>
                          <a:effectLst/>
                          <a:latin typeface="+mn-lt"/>
                          <a:ea typeface="+mn-ea"/>
                          <a:cs typeface="+mn-cs"/>
                        </a:rPr>
                        <a:t> 8, 5-9</a:t>
                      </a:r>
                      <a:endParaRPr lang="sk-SK" sz="1400" dirty="0">
                        <a:solidFill>
                          <a:srgbClr val="8A45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Obdĺžnik 7"/>
          <p:cNvSpPr/>
          <p:nvPr/>
        </p:nvSpPr>
        <p:spPr>
          <a:xfrm>
            <a:off x="1593576" y="4197537"/>
            <a:ext cx="6020092" cy="2203552"/>
          </a:xfrm>
          <a:prstGeom prst="rect">
            <a:avLst/>
          </a:prstGeom>
        </p:spPr>
        <p:txBody>
          <a:bodyPr wrap="square">
            <a:spAutoFit/>
          </a:bodyPr>
          <a:lstStyle/>
          <a:p>
            <a:pPr>
              <a:lnSpc>
                <a:spcPct val="115000"/>
              </a:lnSpc>
              <a:spcAft>
                <a:spcPts val="0"/>
              </a:spcAft>
            </a:pPr>
            <a:endParaRPr lang="sk-SK" b="1" dirty="0" smtClean="0">
              <a:latin typeface="Times New Roman" panose="02020603050405020304" pitchFamily="18" charset="0"/>
              <a:ea typeface="Calibri" panose="020F0502020204030204" pitchFamily="34" charset="0"/>
              <a:cs typeface="Calibri" panose="020F0502020204030204" pitchFamily="34" charset="0"/>
            </a:endParaRPr>
          </a:p>
          <a:p>
            <a:pPr>
              <a:lnSpc>
                <a:spcPct val="115000"/>
              </a:lnSpc>
              <a:spcAft>
                <a:spcPts val="0"/>
              </a:spcAft>
            </a:pPr>
            <a:r>
              <a:rPr lang="sk-SK" sz="1400" b="1" dirty="0" smtClean="0">
                <a:solidFill>
                  <a:srgbClr val="8A4500"/>
                </a:solidFill>
                <a:latin typeface="Times New Roman" panose="02020603050405020304" pitchFamily="18" charset="0"/>
                <a:ea typeface="Calibri" panose="020F0502020204030204" pitchFamily="34" charset="0"/>
                <a:cs typeface="Calibri" panose="020F0502020204030204" pitchFamily="34" charset="0"/>
              </a:rPr>
              <a:t>                                       5</a:t>
            </a:r>
            <a:r>
              <a:rPr lang="sk-SK" sz="1400" b="1" dirty="0">
                <a:solidFill>
                  <a:srgbClr val="8A4500"/>
                </a:solidFill>
                <a:ea typeface="Calibri" panose="020F0502020204030204" pitchFamily="34" charset="0"/>
                <a:cs typeface="Calibri" panose="020F0502020204030204" pitchFamily="34" charset="0"/>
              </a:rPr>
              <a:t>. Doplň chýbajúce slová do textu</a:t>
            </a:r>
            <a:endParaRPr lang="sk-SK" sz="1400" dirty="0">
              <a:solidFill>
                <a:srgbClr val="8A4500"/>
              </a:solidFill>
              <a:ea typeface="Calibri" panose="020F0502020204030204" pitchFamily="34" charset="0"/>
              <a:cs typeface="Calibri" panose="020F0502020204030204" pitchFamily="34" charset="0"/>
            </a:endParaRPr>
          </a:p>
          <a:p>
            <a:pPr>
              <a:lnSpc>
                <a:spcPct val="115000"/>
              </a:lnSpc>
              <a:spcAft>
                <a:spcPts val="0"/>
              </a:spcAft>
            </a:pPr>
            <a:r>
              <a:rPr lang="sk-SK" sz="1200" dirty="0">
                <a:solidFill>
                  <a:srgbClr val="8A4500"/>
                </a:solidFill>
                <a:ea typeface="Calibri" panose="020F0502020204030204" pitchFamily="34" charset="0"/>
                <a:cs typeface="Calibri" panose="020F0502020204030204" pitchFamily="34" charset="0"/>
              </a:rPr>
              <a:t> </a:t>
            </a:r>
          </a:p>
          <a:p>
            <a:pPr algn="just">
              <a:lnSpc>
                <a:spcPct val="115000"/>
              </a:lnSpc>
              <a:spcAft>
                <a:spcPts val="0"/>
              </a:spcAft>
            </a:pPr>
            <a:r>
              <a:rPr lang="sk-SK" sz="1200" dirty="0">
                <a:solidFill>
                  <a:srgbClr val="8A4500"/>
                </a:solidFill>
                <a:ea typeface="Calibri" panose="020F0502020204030204" pitchFamily="34" charset="0"/>
                <a:cs typeface="Calibri" panose="020F0502020204030204" pitchFamily="34" charset="0"/>
              </a:rPr>
              <a:t>„Kto chce ................ za mnou, nech zaprie sám seba, vezme svoj ............... a nasleduje ma. Lebo kto by si chcel ................ zachrániť, stratí ho, ale kto stratí svoj život pre mňa a pre .................., zachráni si ho. Veď čo osoží človeku, keby aj celý ................ získal, a svojej duši by uškodil?! Lebo za čo vymení ............... svoju .................?! Kto sa bude ............... za mňa a za moje ................. pred týmto cudzoložným a hriešnym pokolením, za toho sa bude hanbiť aj .................. ............., keď príde v sláve svojho ............ so svätými anjelmi.“</a:t>
            </a:r>
            <a:endParaRPr lang="sk-SK" sz="1200" dirty="0">
              <a:solidFill>
                <a:srgbClr val="8A4500"/>
              </a:solidFill>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2" name="Obdĺžnik 11"/>
          <p:cNvSpPr/>
          <p:nvPr/>
        </p:nvSpPr>
        <p:spPr>
          <a:xfrm>
            <a:off x="1618638" y="2195732"/>
            <a:ext cx="5969968" cy="2708434"/>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endParaRPr lang="sk-SK" sz="900" dirty="0" smtClean="0"/>
          </a:p>
          <a:p>
            <a:pPr algn="just">
              <a:lnSpc>
                <a:spcPct val="150000"/>
              </a:lnSpc>
            </a:pPr>
            <a:r>
              <a:rPr lang="sk-SK" sz="1400" dirty="0" smtClean="0">
                <a:solidFill>
                  <a:srgbClr val="8A4500"/>
                </a:solidFill>
              </a:rPr>
              <a:t>„</a:t>
            </a:r>
            <a:r>
              <a:rPr lang="sk-SK" sz="1400" dirty="0">
                <a:solidFill>
                  <a:srgbClr val="8A4500"/>
                </a:solidFill>
              </a:rPr>
              <a:t>Kto chce </a:t>
            </a:r>
            <a:r>
              <a:rPr lang="sk-SK" sz="1400" b="1" dirty="0">
                <a:solidFill>
                  <a:srgbClr val="8A4500"/>
                </a:solidFill>
              </a:rPr>
              <a:t>ísť</a:t>
            </a:r>
            <a:r>
              <a:rPr lang="sk-SK" sz="1400" dirty="0">
                <a:solidFill>
                  <a:srgbClr val="8A4500"/>
                </a:solidFill>
              </a:rPr>
              <a:t> za mnou, nech zaprie sám seba, vezme svoj </a:t>
            </a:r>
            <a:r>
              <a:rPr lang="sk-SK" sz="1400" b="1" dirty="0">
                <a:solidFill>
                  <a:srgbClr val="8A4500"/>
                </a:solidFill>
              </a:rPr>
              <a:t>kríž</a:t>
            </a:r>
            <a:r>
              <a:rPr lang="sk-SK" sz="1400" dirty="0">
                <a:solidFill>
                  <a:srgbClr val="8A4500"/>
                </a:solidFill>
              </a:rPr>
              <a:t> a nasleduje ma. </a:t>
            </a:r>
            <a:endParaRPr lang="sk-SK" sz="1400" dirty="0" smtClean="0">
              <a:solidFill>
                <a:srgbClr val="8A4500"/>
              </a:solidFill>
            </a:endParaRPr>
          </a:p>
          <a:p>
            <a:pPr algn="just">
              <a:lnSpc>
                <a:spcPct val="150000"/>
              </a:lnSpc>
            </a:pPr>
            <a:r>
              <a:rPr lang="sk-SK" sz="1400" dirty="0" smtClean="0">
                <a:solidFill>
                  <a:srgbClr val="8A4500"/>
                </a:solidFill>
              </a:rPr>
              <a:t>Lebo </a:t>
            </a:r>
            <a:r>
              <a:rPr lang="sk-SK" sz="1400" dirty="0">
                <a:solidFill>
                  <a:srgbClr val="8A4500"/>
                </a:solidFill>
              </a:rPr>
              <a:t>kto by si chcel </a:t>
            </a:r>
            <a:r>
              <a:rPr lang="sk-SK" sz="1400" b="1" dirty="0">
                <a:solidFill>
                  <a:srgbClr val="8A4500"/>
                </a:solidFill>
              </a:rPr>
              <a:t>život</a:t>
            </a:r>
            <a:r>
              <a:rPr lang="sk-SK" sz="1400" dirty="0">
                <a:solidFill>
                  <a:srgbClr val="8A4500"/>
                </a:solidFill>
              </a:rPr>
              <a:t> zachrániť, stratí ho, ale kto stratí svoj život pre mňa a </a:t>
            </a:r>
            <a:endParaRPr lang="sk-SK" sz="1400" dirty="0" smtClean="0">
              <a:solidFill>
                <a:srgbClr val="8A4500"/>
              </a:solidFill>
            </a:endParaRPr>
          </a:p>
          <a:p>
            <a:pPr algn="just">
              <a:lnSpc>
                <a:spcPct val="150000"/>
              </a:lnSpc>
            </a:pPr>
            <a:r>
              <a:rPr lang="sk-SK" sz="1400" dirty="0" smtClean="0">
                <a:solidFill>
                  <a:srgbClr val="8A4500"/>
                </a:solidFill>
              </a:rPr>
              <a:t>pre </a:t>
            </a:r>
            <a:r>
              <a:rPr lang="sk-SK" sz="1400" b="1" dirty="0">
                <a:solidFill>
                  <a:srgbClr val="8A4500"/>
                </a:solidFill>
              </a:rPr>
              <a:t>evanjelium</a:t>
            </a:r>
            <a:r>
              <a:rPr lang="sk-SK" sz="1400" dirty="0">
                <a:solidFill>
                  <a:srgbClr val="8A4500"/>
                </a:solidFill>
              </a:rPr>
              <a:t>, zachráni si ho. Veď čo osoží človeku, keby aj celý </a:t>
            </a:r>
            <a:r>
              <a:rPr lang="sk-SK" sz="1400" b="1" dirty="0">
                <a:solidFill>
                  <a:srgbClr val="8A4500"/>
                </a:solidFill>
              </a:rPr>
              <a:t>svet</a:t>
            </a:r>
            <a:r>
              <a:rPr lang="sk-SK" sz="1400" dirty="0">
                <a:solidFill>
                  <a:srgbClr val="8A4500"/>
                </a:solidFill>
              </a:rPr>
              <a:t> získal, </a:t>
            </a:r>
            <a:endParaRPr lang="sk-SK" sz="1400" dirty="0" smtClean="0">
              <a:solidFill>
                <a:srgbClr val="8A4500"/>
              </a:solidFill>
            </a:endParaRPr>
          </a:p>
          <a:p>
            <a:pPr algn="just">
              <a:lnSpc>
                <a:spcPct val="150000"/>
              </a:lnSpc>
            </a:pPr>
            <a:r>
              <a:rPr lang="sk-SK" sz="1400" dirty="0" smtClean="0">
                <a:solidFill>
                  <a:srgbClr val="8A4500"/>
                </a:solidFill>
              </a:rPr>
              <a:t>a </a:t>
            </a:r>
            <a:r>
              <a:rPr lang="sk-SK" sz="1400" dirty="0">
                <a:solidFill>
                  <a:srgbClr val="8A4500"/>
                </a:solidFill>
              </a:rPr>
              <a:t>svojej duši by uškodil?! Lebo za čo vymení </a:t>
            </a:r>
            <a:r>
              <a:rPr lang="sk-SK" sz="1400" b="1" dirty="0">
                <a:solidFill>
                  <a:srgbClr val="8A4500"/>
                </a:solidFill>
              </a:rPr>
              <a:t>človek</a:t>
            </a:r>
            <a:r>
              <a:rPr lang="sk-SK" sz="1400" dirty="0">
                <a:solidFill>
                  <a:srgbClr val="8A4500"/>
                </a:solidFill>
              </a:rPr>
              <a:t> svoju </a:t>
            </a:r>
            <a:r>
              <a:rPr lang="sk-SK" sz="1400" b="1" dirty="0">
                <a:solidFill>
                  <a:srgbClr val="8A4500"/>
                </a:solidFill>
              </a:rPr>
              <a:t>dušu</a:t>
            </a:r>
            <a:r>
              <a:rPr lang="sk-SK" sz="1400" dirty="0">
                <a:solidFill>
                  <a:srgbClr val="8A4500"/>
                </a:solidFill>
              </a:rPr>
              <a:t>?! Kto sa bude </a:t>
            </a:r>
            <a:endParaRPr lang="sk-SK" sz="1400" dirty="0" smtClean="0">
              <a:solidFill>
                <a:srgbClr val="8A4500"/>
              </a:solidFill>
            </a:endParaRPr>
          </a:p>
          <a:p>
            <a:pPr algn="just">
              <a:lnSpc>
                <a:spcPct val="150000"/>
              </a:lnSpc>
            </a:pPr>
            <a:r>
              <a:rPr lang="sk-SK" sz="1400" b="1" dirty="0" smtClean="0">
                <a:solidFill>
                  <a:srgbClr val="8A4500"/>
                </a:solidFill>
              </a:rPr>
              <a:t>hanbiť</a:t>
            </a:r>
            <a:r>
              <a:rPr lang="sk-SK" sz="1400" dirty="0" smtClean="0">
                <a:solidFill>
                  <a:srgbClr val="8A4500"/>
                </a:solidFill>
              </a:rPr>
              <a:t> </a:t>
            </a:r>
            <a:r>
              <a:rPr lang="sk-SK" sz="1400" dirty="0">
                <a:solidFill>
                  <a:srgbClr val="8A4500"/>
                </a:solidFill>
              </a:rPr>
              <a:t>za mňa a za moje </a:t>
            </a:r>
            <a:r>
              <a:rPr lang="sk-SK" sz="1400" b="1" dirty="0">
                <a:solidFill>
                  <a:srgbClr val="8A4500"/>
                </a:solidFill>
              </a:rPr>
              <a:t>slová</a:t>
            </a:r>
            <a:r>
              <a:rPr lang="sk-SK" sz="1400" dirty="0">
                <a:solidFill>
                  <a:srgbClr val="8A4500"/>
                </a:solidFill>
              </a:rPr>
              <a:t> pred týmto cudzoložným a hriešnym pokolením, </a:t>
            </a:r>
            <a:endParaRPr lang="sk-SK" sz="1400" dirty="0" smtClean="0">
              <a:solidFill>
                <a:srgbClr val="8A4500"/>
              </a:solidFill>
            </a:endParaRPr>
          </a:p>
          <a:p>
            <a:pPr algn="just">
              <a:lnSpc>
                <a:spcPct val="150000"/>
              </a:lnSpc>
            </a:pPr>
            <a:r>
              <a:rPr lang="sk-SK" sz="1400" dirty="0" smtClean="0">
                <a:solidFill>
                  <a:srgbClr val="8A4500"/>
                </a:solidFill>
              </a:rPr>
              <a:t>za </a:t>
            </a:r>
            <a:r>
              <a:rPr lang="sk-SK" sz="1400" dirty="0">
                <a:solidFill>
                  <a:srgbClr val="8A4500"/>
                </a:solidFill>
              </a:rPr>
              <a:t>toho sa bude hanbiť aj </a:t>
            </a:r>
            <a:r>
              <a:rPr lang="sk-SK" sz="1400" b="1" dirty="0">
                <a:solidFill>
                  <a:srgbClr val="8A4500"/>
                </a:solidFill>
              </a:rPr>
              <a:t>Syn človeka</a:t>
            </a:r>
            <a:r>
              <a:rPr lang="sk-SK" sz="1400" dirty="0">
                <a:solidFill>
                  <a:srgbClr val="8A4500"/>
                </a:solidFill>
              </a:rPr>
              <a:t>, keď príde v sláve svojho </a:t>
            </a:r>
            <a:r>
              <a:rPr lang="sk-SK" sz="1400" b="1" dirty="0">
                <a:solidFill>
                  <a:srgbClr val="8A4500"/>
                </a:solidFill>
              </a:rPr>
              <a:t>Otca</a:t>
            </a:r>
            <a:r>
              <a:rPr lang="sk-SK" sz="1400" dirty="0">
                <a:solidFill>
                  <a:srgbClr val="8A4500"/>
                </a:solidFill>
              </a:rPr>
              <a:t> so svätými </a:t>
            </a:r>
            <a:endParaRPr lang="sk-SK" sz="1400" dirty="0" smtClean="0">
              <a:solidFill>
                <a:srgbClr val="8A4500"/>
              </a:solidFill>
            </a:endParaRPr>
          </a:p>
          <a:p>
            <a:pPr algn="just">
              <a:lnSpc>
                <a:spcPct val="150000"/>
              </a:lnSpc>
            </a:pPr>
            <a:r>
              <a:rPr lang="sk-SK" sz="1400" dirty="0" smtClean="0">
                <a:solidFill>
                  <a:srgbClr val="8A4500"/>
                </a:solidFill>
              </a:rPr>
              <a:t>anjelmi</a:t>
            </a:r>
            <a:r>
              <a:rPr lang="sk-SK" sz="1400" dirty="0">
                <a:solidFill>
                  <a:srgbClr val="8A4500"/>
                </a:solidFill>
              </a:rPr>
              <a:t>.“</a:t>
            </a:r>
          </a:p>
          <a:p>
            <a:pPr algn="just"/>
            <a:r>
              <a:rPr lang="sk-SK" sz="1400" b="1" dirty="0" err="1">
                <a:solidFill>
                  <a:srgbClr val="8A4500"/>
                </a:solidFill>
              </a:rPr>
              <a:t>Mk</a:t>
            </a:r>
            <a:r>
              <a:rPr lang="sk-SK" sz="1400" b="1" dirty="0">
                <a:solidFill>
                  <a:srgbClr val="8A4500"/>
                </a:solidFill>
              </a:rPr>
              <a:t> 8, 34-38</a:t>
            </a:r>
            <a:endParaRPr lang="sk-SK" sz="1400" dirty="0">
              <a:solidFill>
                <a:srgbClr val="8A4500"/>
              </a:solidFill>
            </a:endParaRPr>
          </a:p>
        </p:txBody>
      </p:sp>
    </p:spTree>
    <p:extLst>
      <p:ext uri="{BB962C8B-B14F-4D97-AF65-F5344CB8AC3E}">
        <p14:creationId xmlns:p14="http://schemas.microsoft.com/office/powerpoint/2010/main" val="2592833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7197" y="2041372"/>
            <a:ext cx="4885277" cy="3231654"/>
          </a:xfrm>
          <a:prstGeom prst="rect">
            <a:avLst/>
          </a:prstGeom>
        </p:spPr>
        <p:txBody>
          <a:bodyPr wrap="square">
            <a:spAutoFit/>
          </a:bodyPr>
          <a:lstStyle/>
          <a:p>
            <a:pPr lvl="0" algn="just"/>
            <a:r>
              <a:rPr lang="sk-SK" sz="1200" smtClean="0">
                <a:solidFill>
                  <a:srgbClr val="002060"/>
                </a:solidFill>
              </a:rPr>
              <a:t>Niekedy </a:t>
            </a:r>
            <a:r>
              <a:rPr lang="sk-SK" sz="1200">
                <a:solidFill>
                  <a:srgbClr val="002060"/>
                </a:solidFill>
              </a:rPr>
              <a:t>môžme mať dojem, že Boh má akurát na starosti nejaké dôležitejšie veci, než aby sa zaoberal našimi problémami a starosťami. Niektorí ľudia majú doslova zábranu Bohu hovoriť o svojich trápeniach. Ale tak, ako sa pred dvetisíc rokmi Ježiš staral o to, že zástup okolo neho nemá čo jesť, tak sa aj dnes zaujíma o naše potreby. Nič nie je tak náročné, čo by On nedokázal vyriešiť a nič nie je v našom živote tak malicherné, že by ho to nezaujímalo. Uč sa dôverovať Mu. A keďže si Božím obrazom, uč sa podobne si všímať starosti a potreby ľudí okolo teba!</a:t>
            </a:r>
          </a:p>
          <a:p>
            <a:pPr algn="just"/>
            <a:r>
              <a:rPr lang="sk-SK" sz="1200">
                <a:solidFill>
                  <a:srgbClr val="002060"/>
                </a:solidFill>
              </a:rPr>
              <a:t> </a:t>
            </a:r>
            <a:endParaRPr lang="sk-SK" sz="1200" smtClean="0">
              <a:solidFill>
                <a:srgbClr val="002060"/>
              </a:solidFill>
            </a:endParaRPr>
          </a:p>
          <a:p>
            <a:pPr algn="just"/>
            <a:endParaRPr lang="sk-SK" sz="1200">
              <a:solidFill>
                <a:srgbClr val="002060"/>
              </a:solidFill>
            </a:endParaRPr>
          </a:p>
          <a:p>
            <a:pPr algn="just"/>
            <a:endParaRPr lang="sk-SK" sz="1200">
              <a:solidFill>
                <a:srgbClr val="002060"/>
              </a:solidFill>
            </a:endParaRPr>
          </a:p>
          <a:p>
            <a:pPr algn="just"/>
            <a:r>
              <a:rPr lang="sk-SK" sz="1200" smtClean="0">
                <a:solidFill>
                  <a:srgbClr val="002060"/>
                </a:solidFill>
              </a:rPr>
              <a:t>Silvano Faustin k </a:t>
            </a:r>
            <a:r>
              <a:rPr lang="sk-SK" sz="1200">
                <a:solidFill>
                  <a:srgbClr val="002060"/>
                </a:solidFill>
              </a:rPr>
              <a:t>tomuto úryvku vraví: „Ak bláznovi ukážeš na mesiac, on sa zahľadí na špičku tvojho prsta a bude tvrdiť, že tam žiadny mesiac nie je. Ježiš je ukazovák namierený na Božie milosrdenstvo­. On sám je Milosrdenstvo, ktoré sa pre nás stalo chlebom. Okrem toho nie je nič: on je Boh, je všetkým pre nás. Nezostáva nič iné, len ho spoznávať, klaňať sa mu, okúsiť ho a žiť z neho</a:t>
            </a:r>
            <a:r>
              <a:rPr lang="sk-SK" sz="1200" smtClean="0">
                <a:solidFill>
                  <a:srgbClr val="002060"/>
                </a:solidFill>
              </a:rPr>
              <a:t>.“</a:t>
            </a:r>
          </a:p>
        </p:txBody>
      </p:sp>
      <p:sp>
        <p:nvSpPr>
          <p:cNvPr id="12" name="BlokTextu 11"/>
          <p:cNvSpPr txBox="1"/>
          <p:nvPr/>
        </p:nvSpPr>
        <p:spPr>
          <a:xfrm>
            <a:off x="497081" y="2165160"/>
            <a:ext cx="2817619" cy="1600438"/>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V tých dňoch zasa bol pri ňom veľký zástup a nemali čo jesť. Zvolal učeníkov a povedal im: „Ľúto mi je zástupu, lebo už tri dni zotrvávajú pri mne a nemajú čo jesť. Ak ich prepustím domov hladných, poomdlievajú na ceste veď niektorí z nich prišli zďaleka.“ Mk 8,1-3</a:t>
            </a:r>
          </a:p>
        </p:txBody>
      </p:sp>
      <p:sp>
        <p:nvSpPr>
          <p:cNvPr id="13" name="BlokTextu 12"/>
          <p:cNvSpPr txBox="1"/>
          <p:nvPr/>
        </p:nvSpPr>
        <p:spPr>
          <a:xfrm>
            <a:off x="469643" y="3989775"/>
            <a:ext cx="2937554" cy="1815882"/>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Prišli k nemu farizeji a začali sa s ním hádať. Žiadali od neho znamenie z neba, aby ho pokúšali. On si v duchu vzdychol a povedal: „Prečo toto pokolenie žiada znamenie? Veru, hovorím vám: Toto pokolenie znamenie nedostane.“ Nechal ich tam, znova nastúpil na loď a odišiel na druhý breh. Mk 8,11-13</a:t>
            </a:r>
            <a:endParaRPr lang="sk-SK" sz="14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697048" y="1967794"/>
            <a:ext cx="5585563" cy="5016758"/>
          </a:xfrm>
          <a:prstGeom prst="rect">
            <a:avLst/>
          </a:prstGeom>
        </p:spPr>
        <p:txBody>
          <a:bodyPr wrap="square">
            <a:spAutoFit/>
          </a:bodyPr>
          <a:lstStyle/>
          <a:p>
            <a:pPr algn="just"/>
            <a:r>
              <a:rPr lang="sk-SK" sz="1200" smtClean="0">
                <a:solidFill>
                  <a:srgbClr val="002060"/>
                </a:solidFill>
              </a:rPr>
              <a:t>Ako </a:t>
            </a:r>
            <a:r>
              <a:rPr lang="sk-SK" sz="1200">
                <a:solidFill>
                  <a:srgbClr val="002060"/>
                </a:solidFill>
              </a:rPr>
              <a:t>Ježišovi učeníci prosme skôr o to, aby sme boli schopní vidieť, než si pýtať ďalšie znamenia. Tí, čo chcú dôkazy, robia to preto, lebo Bohu neveria. Potom im ale žiadne znamenie nepomôže. Miesto tohto mechanizmu vydierania dôverujme Bohu, lebo len to nás privedie k láske. Naša zaťatosť v pochybnostiach a v nevere zraňuje jeho srdce. </a:t>
            </a:r>
            <a:r>
              <a:rPr lang="sk-SK" sz="1200" i="1">
                <a:solidFill>
                  <a:srgbClr val="002060"/>
                </a:solidFill>
              </a:rPr>
              <a:t>To</a:t>
            </a:r>
            <a:r>
              <a:rPr lang="sk-SK" sz="1200">
                <a:solidFill>
                  <a:srgbClr val="002060"/>
                </a:solidFill>
              </a:rPr>
              <a:t> je Ježišov kríž. Ježiš už znamenia nedá. Do konca Markovho evanjelia sa spomenú už len dva zázraky. Ježiš teraz svojím učením začne uzdravovať naše oči, aby sme videli. Nehľadajme senzácie, ale počúvajme Ježišovo slovo. Ono nám dá schopnosť pochopiť a uveriť.</a:t>
            </a:r>
          </a:p>
          <a:p>
            <a:pPr lvl="0" algn="just"/>
            <a:endParaRPr lang="sk-SK" sz="800" dirty="0">
              <a:solidFill>
                <a:srgbClr val="002060"/>
              </a:solidFill>
            </a:endParaRPr>
          </a:p>
          <a:p>
            <a:pPr lvl="0" algn="just"/>
            <a:r>
              <a:rPr lang="sk-SK" sz="1200" smtClean="0">
                <a:solidFill>
                  <a:srgbClr val="002060"/>
                </a:solidFill>
              </a:rPr>
              <a:t>Farizeji </a:t>
            </a:r>
            <a:r>
              <a:rPr lang="sk-SK" sz="1200">
                <a:solidFill>
                  <a:srgbClr val="002060"/>
                </a:solidFill>
              </a:rPr>
              <a:t>a herodiáni sa spojili, aby Ježiša pripravili o život. Tieto skupiny nám nie sú tak vzdialené, ako by sme si mysleli. Ježišovi nepriatelia mali tvrdé srdce. Kto z nás môže povedať, že ho nemá? Rozhodli sa, že Ježiša zabijú. Moje hriechy ho stáli život. Jeden z jeho učeníkov ho zradí, druhý zaprie a ostatní utečú. V ktorom z týchto troch postojov nachádzam seba? Pokánie je nádejou pre nás všetkých. Ochvíľu začne doba Veľkého pôstu. Vstúp doň s duchom kajúcnosti a pros Ježiša, aby tvoje tvrdé srdce premenil.</a:t>
            </a:r>
          </a:p>
          <a:p>
            <a:pPr algn="just"/>
            <a:r>
              <a:rPr lang="en-US" sz="1200">
                <a:solidFill>
                  <a:srgbClr val="002060"/>
                </a:solidFill>
              </a:rPr>
              <a:t> </a:t>
            </a:r>
            <a:endParaRPr lang="sk-SK" sz="1200">
              <a:solidFill>
                <a:srgbClr val="002060"/>
              </a:solidFill>
            </a:endParaRPr>
          </a:p>
          <a:p>
            <a:pPr lvl="0" algn="just"/>
            <a:r>
              <a:rPr lang="sk-SK" sz="1200" smtClean="0">
                <a:solidFill>
                  <a:srgbClr val="002060"/>
                </a:solidFill>
              </a:rPr>
              <a:t>Ježišovi </a:t>
            </a:r>
            <a:r>
              <a:rPr lang="sk-SK" sz="1200">
                <a:solidFill>
                  <a:srgbClr val="002060"/>
                </a:solidFill>
              </a:rPr>
              <a:t>učeníci si pamätajú všetko. Presne mu odpovedajú na jeho otázky. Vedia, ale nerozumejú. Sú ako človek, ktorý sa naučí všetky poučky a vzorce z matematiky, ale nevie ich použiť, aby vyrátal príklad. Sú ako človek, ktorý vie naspamäť celý katechizmus, ale stal sa nevercom, lebo nenašiel žiadne porozumenie právd viery. Nestretol Boha. To sa môže stať aj nám, keď študujeme Božie slovo: veľa sa naučíme, na súťaži možno dobre uspejeme, ale kresťanský život pôjde stále pomimo. Poznávajme Boha, poznávajme ho v jeho Slove, v učení Cirkvi. Ale poznávajme ho najmä srdcom – v modlitbe, v rozjímaní, v pokání, v Eucharistii... Potom naučené vedomosti budú mať pre nás zmysel.</a:t>
            </a:r>
          </a:p>
          <a:p>
            <a:pPr lvl="0" algn="just"/>
            <a:endParaRPr lang="sk-SK" sz="1200" dirty="0">
              <a:solidFill>
                <a:srgbClr val="002060"/>
              </a:solidFill>
            </a:endParaRPr>
          </a:p>
          <a:p>
            <a:pPr algn="just"/>
            <a:endParaRPr lang="sk-SK" sz="1200" dirty="0">
              <a:solidFill>
                <a:srgbClr val="002060"/>
              </a:solidFill>
            </a:endParaRPr>
          </a:p>
        </p:txBody>
      </p:sp>
      <p:sp>
        <p:nvSpPr>
          <p:cNvPr id="13" name="BlokTextu 12"/>
          <p:cNvSpPr txBox="1"/>
          <p:nvPr/>
        </p:nvSpPr>
        <p:spPr>
          <a:xfrm>
            <a:off x="286840" y="2121801"/>
            <a:ext cx="2386859" cy="1169551"/>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On si v duchu vzdychol a povedal: „Prečo toto pokolenie žiada znamenie? Veru, hovorím vám: Toto pokolenie znamenie nedostane.“ </a:t>
            </a:r>
            <a:r>
              <a:rPr lang="sk-SK" sz="1400" i="1" smtClean="0">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Mk 8, 12</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310189" y="3860619"/>
            <a:ext cx="2293464"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A on ich varoval: „Dajte si pozor a chráňte sa kvasu farizejov i kvasu Herodesa.“ </a:t>
            </a:r>
            <a:r>
              <a:rPr lang="sk-SK" sz="1200" i="1" smtClean="0">
                <a:solidFill>
                  <a:srgbClr val="8A4500"/>
                </a:solidFill>
                <a:latin typeface="Franklin Gothic Medium Cond" panose="020B0606030402020204" pitchFamily="34" charset="0"/>
              </a:rPr>
              <a:t>Mk 8,15</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356886" y="5098647"/>
            <a:ext cx="2293464" cy="954107"/>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 koľko košov ste naplnili odrobinami, keď som rozlámal päť chlebov piatim tisícom?“ </a:t>
            </a:r>
          </a:p>
          <a:p>
            <a:pPr algn="just"/>
            <a:r>
              <a:rPr lang="sk-SK" sz="1200" i="1" smtClean="0">
                <a:solidFill>
                  <a:srgbClr val="8A4500"/>
                </a:solidFill>
                <a:latin typeface="Franklin Gothic Medium Cond" panose="020B0606030402020204" pitchFamily="34" charset="0"/>
              </a:rPr>
              <a:t>Mk 8,19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8</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044535" y="1926962"/>
            <a:ext cx="5045592" cy="4339650"/>
          </a:xfrm>
          <a:prstGeom prst="rect">
            <a:avLst/>
          </a:prstGeom>
        </p:spPr>
        <p:txBody>
          <a:bodyPr wrap="square">
            <a:spAutoFit/>
          </a:bodyPr>
          <a:lstStyle/>
          <a:p>
            <a:pPr lvl="0" algn="just"/>
            <a:r>
              <a:rPr lang="sk-SK" sz="1200" smtClean="0">
                <a:solidFill>
                  <a:srgbClr val="002060"/>
                </a:solidFill>
              </a:rPr>
              <a:t>Priviedli </a:t>
            </a:r>
            <a:r>
              <a:rPr lang="sk-SK" sz="1200">
                <a:solidFill>
                  <a:srgbClr val="002060"/>
                </a:solidFill>
              </a:rPr>
              <a:t>k nemu slepca. Predtým hluchonemý, teraz zase slepý je privedený k Ježišovi niekým iným. Spravidla sa človek ku Kristovi dostáva tak, že ho privedie niekto, kto Boha pozná. Je to naša úloha a zodpovednosť. Ak by sme túto zodpovednosť necítili, boli by sme ako Kain, keď sa necítil byť zodpovedným za svojho brata (por. Gn 4,9). Keď vidím okolo seba ľudí, ktorí Ježiša nepoznajú, alebo ho poznajú, ale s ním nežijú, mala by ma táto skutočnosť znepokojovať. Túžme privádzať k Bohu svojich blížnych. Ale nezabúdajme na predpoklad: musíme </a:t>
            </a:r>
            <a:r>
              <a:rPr lang="sk-SK" sz="1200" i="1">
                <a:solidFill>
                  <a:srgbClr val="002060"/>
                </a:solidFill>
              </a:rPr>
              <a:t>poznať</a:t>
            </a:r>
            <a:r>
              <a:rPr lang="sk-SK" sz="1200">
                <a:solidFill>
                  <a:srgbClr val="002060"/>
                </a:solidFill>
              </a:rPr>
              <a:t> Ježiša. Dôverne. Nielen mať informáciu o ňom. Preskúmaj dnes svoj vzťah k Bohu!</a:t>
            </a:r>
          </a:p>
          <a:p>
            <a:pPr algn="just"/>
            <a:r>
              <a:rPr lang="en-US" sz="1200">
                <a:solidFill>
                  <a:srgbClr val="002060"/>
                </a:solidFill>
              </a:rPr>
              <a:t> </a:t>
            </a:r>
            <a:endParaRPr lang="sk-SK" sz="1200">
              <a:solidFill>
                <a:srgbClr val="002060"/>
              </a:solidFill>
            </a:endParaRPr>
          </a:p>
          <a:p>
            <a:pPr algn="just"/>
            <a:r>
              <a:rPr lang="sk-SK" sz="1200" smtClean="0">
                <a:solidFill>
                  <a:srgbClr val="002060"/>
                </a:solidFill>
              </a:rPr>
              <a:t>Niekedy </a:t>
            </a:r>
            <a:r>
              <a:rPr lang="sk-SK" sz="1200">
                <a:solidFill>
                  <a:srgbClr val="002060"/>
                </a:solidFill>
              </a:rPr>
              <a:t>o nás kresťanoch ľudia vravia, že sme zaslepení, lebo sa riadime jeho slovom. Skutočne slepý je však ten, kto nevidí pravdu o sebe a o Bohu. Pýtajme sa Boha ako učiteľka Cirkvi, sv. Katarína Sienská: „Kto si ty, Bože a kto som ja?“ Nevedieť kto som, odkiaľ prichádzam a kam idem a načo som v skutočnosti na tomto svete – to je najväčšia temnota. Prosme Boha, aby nám otvoril oči; aby sme žili v jeho svetle a aby sme toto jeho svetlo mohli šíriť ďalej. </a:t>
            </a:r>
            <a:endParaRPr lang="sk-SK" sz="1200" smtClean="0">
              <a:solidFill>
                <a:srgbClr val="002060"/>
              </a:solidFill>
            </a:endParaRPr>
          </a:p>
          <a:p>
            <a:pPr algn="just"/>
            <a:endParaRPr lang="sk-SK" sz="1200">
              <a:solidFill>
                <a:srgbClr val="002060"/>
              </a:solidFill>
            </a:endParaRPr>
          </a:p>
          <a:p>
            <a:pPr algn="just"/>
            <a:r>
              <a:rPr lang="sk-SK" sz="1200" smtClean="0">
                <a:solidFill>
                  <a:srgbClr val="002060"/>
                </a:solidFill>
              </a:rPr>
              <a:t>Ježiš </a:t>
            </a:r>
            <a:r>
              <a:rPr lang="sk-SK" sz="1200">
                <a:solidFill>
                  <a:srgbClr val="002060"/>
                </a:solidFill>
              </a:rPr>
              <a:t>uzdravuje slepého pozvoľna, aby sme pochopili, že niektoré uzdravenia z hriechu budú skôr postupné ako náhle. Duchovné pravdy tiež obyčajne nechápeme okamžite jasne, ale postupne dozrievame v ich poznaní. Toto naše osvecovanie nebude nikdy dokonalé. Je to úsilie, ktoré nemá svoj koniec. Buďme trpezliví a pokorní a potom bude naša snaha odmenená úspechom.</a:t>
            </a:r>
            <a:endParaRPr lang="sk-SK" sz="1200" dirty="0">
              <a:solidFill>
                <a:srgbClr val="002060"/>
              </a:solidFill>
            </a:endParaRPr>
          </a:p>
        </p:txBody>
      </p:sp>
      <p:sp>
        <p:nvSpPr>
          <p:cNvPr id="15" name="BlokTextu 14"/>
          <p:cNvSpPr txBox="1"/>
          <p:nvPr/>
        </p:nvSpPr>
        <p:spPr>
          <a:xfrm>
            <a:off x="2434409" y="737529"/>
            <a:ext cx="5070619"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smtClean="0">
                <a:solidFill>
                  <a:srgbClr val="F3540D"/>
                </a:solidFill>
                <a:latin typeface="Bodoni MT Condensed" panose="02070606080606020203" pitchFamily="18" charset="0"/>
              </a:rPr>
              <a:t>           Božie </a:t>
            </a:r>
            <a:r>
              <a:rPr lang="sk-SK" sz="2400" b="1" dirty="0" smtClean="0">
                <a:solidFill>
                  <a:srgbClr val="F3540D"/>
                </a:solidFill>
                <a:latin typeface="Bodoni MT Condensed" panose="02070606080606020203" pitchFamily="18" charset="0"/>
              </a:rPr>
              <a:t>slovo s aplikáciou do dnešných dní</a:t>
            </a:r>
            <a:endParaRPr lang="sk-SK" sz="2400" b="1" dirty="0">
              <a:solidFill>
                <a:srgbClr val="F3540D"/>
              </a:solidFill>
              <a:latin typeface="Bodoni MT Condensed" panose="02070606080606020203" pitchFamily="18" charset="0"/>
            </a:endParaRPr>
          </a:p>
        </p:txBody>
      </p:sp>
      <p:sp>
        <p:nvSpPr>
          <p:cNvPr id="13" name="BlokTextu 12"/>
          <p:cNvSpPr txBox="1"/>
          <p:nvPr/>
        </p:nvSpPr>
        <p:spPr>
          <a:xfrm>
            <a:off x="713772" y="2396809"/>
            <a:ext cx="2330763" cy="738664"/>
          </a:xfrm>
          <a:prstGeom prst="rect">
            <a:avLst/>
          </a:prstGeom>
          <a:solidFill>
            <a:schemeClr val="bg1"/>
          </a:solidFill>
        </p:spPr>
        <p:txBody>
          <a:bodyPr wrap="square" rtlCol="0">
            <a:spAutoFit/>
          </a:bodyPr>
          <a:lstStyle/>
          <a:p>
            <a:r>
              <a:rPr lang="sk-SK" sz="1400" i="1" smtClean="0">
                <a:solidFill>
                  <a:srgbClr val="8A4500"/>
                </a:solidFill>
                <a:latin typeface="Franklin Gothic Medium Cond" panose="020B0606030402020204" pitchFamily="34" charset="0"/>
              </a:rPr>
              <a:t>Tak prišli do Betsaidy. Tam priviedli k nemu slepca a prosili ho, aby sa ho dotkol. </a:t>
            </a:r>
            <a:r>
              <a:rPr lang="sk-SK" sz="1200" i="1" err="1" smtClean="0">
                <a:solidFill>
                  <a:srgbClr val="8A4500"/>
                </a:solidFill>
                <a:latin typeface="Franklin Gothic Medium Cond" panose="020B0606030402020204" pitchFamily="34" charset="0"/>
              </a:rPr>
              <a:t>Mk</a:t>
            </a:r>
            <a:r>
              <a:rPr lang="sk-SK" sz="1200" i="1" smtClean="0">
                <a:solidFill>
                  <a:srgbClr val="8A4500"/>
                </a:solidFill>
                <a:latin typeface="Franklin Gothic Medium Cond" panose="020B0606030402020204" pitchFamily="34" charset="0"/>
              </a:rPr>
              <a:t>  8,22</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684270" y="4088445"/>
            <a:ext cx="2330763" cy="738664"/>
          </a:xfrm>
          <a:prstGeom prst="rect">
            <a:avLst/>
          </a:prstGeom>
          <a:solidFill>
            <a:schemeClr val="bg1"/>
          </a:solidFill>
        </p:spPr>
        <p:txBody>
          <a:bodyPr wrap="square" rtlCol="0">
            <a:spAutoFit/>
          </a:bodyPr>
          <a:lstStyle/>
          <a:p>
            <a:r>
              <a:rPr lang="sk-SK" sz="1400" i="1" smtClean="0">
                <a:solidFill>
                  <a:srgbClr val="8A4500"/>
                </a:solidFill>
                <a:latin typeface="Franklin Gothic Medium Cond" panose="020B0606030402020204" pitchFamily="34" charset="0"/>
              </a:rPr>
              <a:t>Tak prišli do Betsaidy. Tam priviedli k nemu slepca a prosili ho, aby sa ho dotkol. </a:t>
            </a:r>
            <a:r>
              <a:rPr lang="sk-SK" sz="1200" i="1" err="1" smtClean="0">
                <a:solidFill>
                  <a:srgbClr val="8A4500"/>
                </a:solidFill>
                <a:latin typeface="Franklin Gothic Medium Cond" panose="020B0606030402020204" pitchFamily="34" charset="0"/>
              </a:rPr>
              <a:t>Mk</a:t>
            </a:r>
            <a:r>
              <a:rPr lang="sk-SK" sz="1200" i="1" smtClean="0">
                <a:solidFill>
                  <a:srgbClr val="8A4500"/>
                </a:solidFill>
                <a:latin typeface="Franklin Gothic Medium Cond" panose="020B0606030402020204" pitchFamily="34" charset="0"/>
              </a:rPr>
              <a:t>  8,22</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713772" y="5288696"/>
            <a:ext cx="2330763" cy="923330"/>
          </a:xfrm>
          <a:prstGeom prst="rect">
            <a:avLst/>
          </a:prstGeom>
          <a:solidFill>
            <a:schemeClr val="bg1"/>
          </a:solidFill>
        </p:spPr>
        <p:txBody>
          <a:bodyPr wrap="square" rtlCol="0">
            <a:spAutoFit/>
          </a:bodyPr>
          <a:lstStyle/>
          <a:p>
            <a:r>
              <a:rPr lang="sk-SK" sz="1400" i="1" smtClean="0">
                <a:solidFill>
                  <a:srgbClr val="8A4500"/>
                </a:solidFill>
                <a:latin typeface="Franklin Gothic Medium Cond" panose="020B0606030402020204" pitchFamily="34" charset="0"/>
              </a:rPr>
              <a:t>Potom mu znova položil ruky na oči.  Tu začal vidieť i celkom ozdravel a všetko videl zreteľne. </a:t>
            </a:r>
            <a:r>
              <a:rPr lang="sk-SK" sz="1200" i="1" err="1" smtClean="0">
                <a:solidFill>
                  <a:srgbClr val="8A4500"/>
                </a:solidFill>
                <a:latin typeface="Franklin Gothic Medium Cond" panose="020B0606030402020204" pitchFamily="34" charset="0"/>
              </a:rPr>
              <a:t>Mk</a:t>
            </a:r>
            <a:r>
              <a:rPr lang="sk-SK" sz="1200" i="1" smtClean="0">
                <a:solidFill>
                  <a:srgbClr val="8A4500"/>
                </a:solidFill>
                <a:latin typeface="Franklin Gothic Medium Cond" panose="020B0606030402020204" pitchFamily="34" charset="0"/>
              </a:rPr>
              <a:t>  8,25</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2144</TotalTime>
  <Words>964</Words>
  <Application>Microsoft Office PowerPoint</Application>
  <PresentationFormat>Prezentácia na obrazovke (4:3)</PresentationFormat>
  <Paragraphs>326</Paragraphs>
  <Slides>13</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13</vt:i4>
      </vt:variant>
    </vt:vector>
  </HeadingPairs>
  <TitlesOfParts>
    <vt:vector size="21"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132</cp:revision>
  <dcterms:created xsi:type="dcterms:W3CDTF">2017-11-24T08:58:06Z</dcterms:created>
  <dcterms:modified xsi:type="dcterms:W3CDTF">2018-03-23T10:13:17Z</dcterms:modified>
</cp:coreProperties>
</file>