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80" r:id="rId5"/>
    <p:sldId id="266" r:id="rId6"/>
    <p:sldId id="279" r:id="rId7"/>
    <p:sldId id="262" r:id="rId8"/>
    <p:sldId id="278" r:id="rId9"/>
    <p:sldId id="267" r:id="rId10"/>
    <p:sldId id="271" r:id="rId11"/>
    <p:sldId id="272" r:id="rId12"/>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F3540D"/>
    <a:srgbClr val="663300"/>
    <a:srgbClr val="0000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60"/>
  </p:normalViewPr>
  <p:slideViewPr>
    <p:cSldViewPr snapToGrid="0">
      <p:cViewPr varScale="1">
        <p:scale>
          <a:sx n="74" d="100"/>
          <a:sy n="74" d="100"/>
        </p:scale>
        <p:origin x="72" y="4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23. 3. 2018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23. 3. 2018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23. 3. 2018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23. 3. 2018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23. 3. 2018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23. 3. 2018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22093" y="1309995"/>
            <a:ext cx="5756789" cy="5539978"/>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8A4500"/>
                </a:solidFill>
                <a:ea typeface="Times New Roman" panose="02020603050405020304" pitchFamily="18" charset="0"/>
              </a:rPr>
              <a:t> </a:t>
            </a:r>
            <a:r>
              <a:rPr lang="sk-SK" sz="1400" dirty="0" smtClean="0">
                <a:solidFill>
                  <a:srgbClr val="8A45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1400" b="1" dirty="0"/>
              <a:t> </a:t>
            </a:r>
            <a:endParaRPr lang="sk-SK" sz="1400" dirty="0"/>
          </a:p>
          <a:p>
            <a:r>
              <a:rPr lang="sk-SK" sz="1400" dirty="0">
                <a:solidFill>
                  <a:srgbClr val="8A4500"/>
                </a:solidFill>
              </a:rPr>
              <a:t>U ktorého proroka čítame: „Tento ľud ma uctieva perami, ale ich srdce je ďaleko odo mňa.“?</a:t>
            </a:r>
          </a:p>
          <a:p>
            <a:r>
              <a:rPr lang="sk-SK" sz="1400" dirty="0" smtClean="0">
                <a:solidFill>
                  <a:srgbClr val="8A4500"/>
                </a:solidFill>
              </a:rPr>
              <a:t>   A</a:t>
            </a:r>
            <a:r>
              <a:rPr lang="sk-SK" sz="1400" dirty="0">
                <a:solidFill>
                  <a:srgbClr val="8A4500"/>
                </a:solidFill>
              </a:rPr>
              <a:t>, Jeremiáš</a:t>
            </a:r>
          </a:p>
          <a:p>
            <a:r>
              <a:rPr lang="sk-SK" sz="1400" dirty="0" smtClean="0">
                <a:solidFill>
                  <a:srgbClr val="8A4500"/>
                </a:solidFill>
              </a:rPr>
              <a:t>   B</a:t>
            </a:r>
            <a:r>
              <a:rPr lang="sk-SK" sz="1400" dirty="0">
                <a:solidFill>
                  <a:srgbClr val="8A4500"/>
                </a:solidFill>
              </a:rPr>
              <a:t>, </a:t>
            </a:r>
            <a:r>
              <a:rPr lang="sk-SK" sz="1400" dirty="0" err="1">
                <a:solidFill>
                  <a:srgbClr val="8A4500"/>
                </a:solidFill>
              </a:rPr>
              <a:t>Malachiáš</a:t>
            </a:r>
            <a:endParaRPr lang="sk-SK" sz="1400" dirty="0">
              <a:solidFill>
                <a:srgbClr val="8A4500"/>
              </a:solidFill>
            </a:endParaRPr>
          </a:p>
          <a:p>
            <a:r>
              <a:rPr lang="sk-SK" sz="1400" dirty="0" smtClean="0">
                <a:solidFill>
                  <a:srgbClr val="8A4500"/>
                </a:solidFill>
              </a:rPr>
              <a:t>   C</a:t>
            </a:r>
            <a:r>
              <a:rPr lang="sk-SK" sz="1400" dirty="0">
                <a:solidFill>
                  <a:srgbClr val="8A4500"/>
                </a:solidFill>
              </a:rPr>
              <a:t>, Izaiáš</a:t>
            </a:r>
          </a:p>
          <a:p>
            <a:r>
              <a:rPr lang="sk-SK" sz="1400" dirty="0">
                <a:solidFill>
                  <a:srgbClr val="8A4500"/>
                </a:solidFill>
              </a:rPr>
              <a:t> </a:t>
            </a:r>
          </a:p>
          <a:p>
            <a:r>
              <a:rPr lang="sk-SK" sz="1400" dirty="0">
                <a:solidFill>
                  <a:srgbClr val="8A4500"/>
                </a:solidFill>
              </a:rPr>
              <a:t>Ježiš išiel mimo Galiley a tam uzdravil dcéru </a:t>
            </a:r>
            <a:r>
              <a:rPr lang="sk-SK" sz="1400" dirty="0" err="1">
                <a:solidFill>
                  <a:srgbClr val="8A4500"/>
                </a:solidFill>
              </a:rPr>
              <a:t>Sýrofeničanky</a:t>
            </a:r>
            <a:r>
              <a:rPr lang="sk-SK" sz="1400" dirty="0">
                <a:solidFill>
                  <a:srgbClr val="8A4500"/>
                </a:solidFill>
              </a:rPr>
              <a:t>, ktorú trápil nečistý duch. Kde to bolo?</a:t>
            </a:r>
          </a:p>
          <a:p>
            <a:r>
              <a:rPr lang="sk-SK" sz="1400" dirty="0" smtClean="0">
                <a:solidFill>
                  <a:srgbClr val="8A4500"/>
                </a:solidFill>
              </a:rPr>
              <a:t>   A</a:t>
            </a:r>
            <a:r>
              <a:rPr lang="sk-SK" sz="1400" dirty="0">
                <a:solidFill>
                  <a:srgbClr val="8A4500"/>
                </a:solidFill>
              </a:rPr>
              <a:t>, pri </a:t>
            </a:r>
            <a:r>
              <a:rPr lang="sk-SK" sz="1400" dirty="0" err="1">
                <a:solidFill>
                  <a:srgbClr val="8A4500"/>
                </a:solidFill>
              </a:rPr>
              <a:t>Galilejskom</a:t>
            </a:r>
            <a:r>
              <a:rPr lang="sk-SK" sz="1400" dirty="0">
                <a:solidFill>
                  <a:srgbClr val="8A4500"/>
                </a:solidFill>
              </a:rPr>
              <a:t> mori</a:t>
            </a:r>
          </a:p>
          <a:p>
            <a:r>
              <a:rPr lang="sk-SK" sz="1400" dirty="0" smtClean="0">
                <a:solidFill>
                  <a:srgbClr val="8A4500"/>
                </a:solidFill>
              </a:rPr>
              <a:t>   B</a:t>
            </a:r>
            <a:r>
              <a:rPr lang="sk-SK" sz="1400" dirty="0">
                <a:solidFill>
                  <a:srgbClr val="8A4500"/>
                </a:solidFill>
              </a:rPr>
              <a:t>, v končinách </a:t>
            </a:r>
            <a:r>
              <a:rPr lang="sk-SK" sz="1400" dirty="0" err="1">
                <a:solidFill>
                  <a:srgbClr val="8A4500"/>
                </a:solidFill>
              </a:rPr>
              <a:t>Týru</a:t>
            </a:r>
            <a:r>
              <a:rPr lang="sk-SK" sz="1400" dirty="0">
                <a:solidFill>
                  <a:srgbClr val="8A4500"/>
                </a:solidFill>
              </a:rPr>
              <a:t> a </a:t>
            </a:r>
            <a:r>
              <a:rPr lang="sk-SK" sz="1400" dirty="0" err="1">
                <a:solidFill>
                  <a:srgbClr val="8A4500"/>
                </a:solidFill>
              </a:rPr>
              <a:t>Sidonu</a:t>
            </a:r>
            <a:endParaRPr lang="sk-SK" sz="1400" dirty="0">
              <a:solidFill>
                <a:srgbClr val="8A4500"/>
              </a:solidFill>
            </a:endParaRPr>
          </a:p>
          <a:p>
            <a:r>
              <a:rPr lang="sk-SK" sz="1400" dirty="0" smtClean="0">
                <a:solidFill>
                  <a:srgbClr val="8A4500"/>
                </a:solidFill>
              </a:rPr>
              <a:t>   C</a:t>
            </a:r>
            <a:r>
              <a:rPr lang="sk-SK" sz="1400" dirty="0">
                <a:solidFill>
                  <a:srgbClr val="8A4500"/>
                </a:solidFill>
              </a:rPr>
              <a:t>, na brehu babylonských riek</a:t>
            </a:r>
          </a:p>
          <a:p>
            <a:r>
              <a:rPr lang="sk-SK" sz="1400" b="1" dirty="0">
                <a:solidFill>
                  <a:srgbClr val="8A4500"/>
                </a:solidFill>
              </a:rPr>
              <a:t> </a:t>
            </a:r>
            <a:endParaRPr lang="sk-SK" sz="1400" dirty="0">
              <a:solidFill>
                <a:srgbClr val="8A4500"/>
              </a:solidFill>
            </a:endParaRPr>
          </a:p>
          <a:p>
            <a:r>
              <a:rPr lang="sk-SK" sz="1400" dirty="0">
                <a:solidFill>
                  <a:srgbClr val="8A4500"/>
                </a:solidFill>
              </a:rPr>
              <a:t>Kde sa udial zázrak uzdravenia hluchonemého?</a:t>
            </a:r>
          </a:p>
          <a:p>
            <a:r>
              <a:rPr lang="sk-SK" sz="1400" dirty="0" smtClean="0">
                <a:solidFill>
                  <a:srgbClr val="8A4500"/>
                </a:solidFill>
              </a:rPr>
              <a:t>   A</a:t>
            </a:r>
            <a:r>
              <a:rPr lang="sk-SK" sz="1400" dirty="0">
                <a:solidFill>
                  <a:srgbClr val="8A4500"/>
                </a:solidFill>
              </a:rPr>
              <a:t>, pri </a:t>
            </a:r>
            <a:r>
              <a:rPr lang="sk-SK" sz="1400" dirty="0" err="1">
                <a:solidFill>
                  <a:srgbClr val="8A4500"/>
                </a:solidFill>
              </a:rPr>
              <a:t>Galilejskom</a:t>
            </a:r>
            <a:r>
              <a:rPr lang="sk-SK" sz="1400" dirty="0">
                <a:solidFill>
                  <a:srgbClr val="8A4500"/>
                </a:solidFill>
              </a:rPr>
              <a:t> mori</a:t>
            </a:r>
          </a:p>
          <a:p>
            <a:r>
              <a:rPr lang="sk-SK" sz="1400" dirty="0" smtClean="0">
                <a:solidFill>
                  <a:srgbClr val="8A4500"/>
                </a:solidFill>
              </a:rPr>
              <a:t>   B</a:t>
            </a:r>
            <a:r>
              <a:rPr lang="sk-SK" sz="1400" dirty="0">
                <a:solidFill>
                  <a:srgbClr val="8A4500"/>
                </a:solidFill>
              </a:rPr>
              <a:t>, v končinách </a:t>
            </a:r>
            <a:r>
              <a:rPr lang="sk-SK" sz="1400" dirty="0" err="1">
                <a:solidFill>
                  <a:srgbClr val="8A4500"/>
                </a:solidFill>
              </a:rPr>
              <a:t>Týru</a:t>
            </a:r>
            <a:r>
              <a:rPr lang="sk-SK" sz="1400" dirty="0">
                <a:solidFill>
                  <a:srgbClr val="8A4500"/>
                </a:solidFill>
              </a:rPr>
              <a:t> a </a:t>
            </a:r>
            <a:r>
              <a:rPr lang="sk-SK" sz="1400" dirty="0" err="1">
                <a:solidFill>
                  <a:srgbClr val="8A4500"/>
                </a:solidFill>
              </a:rPr>
              <a:t>Sidonu</a:t>
            </a:r>
            <a:endParaRPr lang="sk-SK" sz="1400" dirty="0">
              <a:solidFill>
                <a:srgbClr val="8A4500"/>
              </a:solidFill>
            </a:endParaRPr>
          </a:p>
          <a:p>
            <a:r>
              <a:rPr lang="sk-SK" sz="1400" dirty="0" smtClean="0">
                <a:solidFill>
                  <a:srgbClr val="8A4500"/>
                </a:solidFill>
              </a:rPr>
              <a:t>   C</a:t>
            </a:r>
            <a:r>
              <a:rPr lang="sk-SK" sz="1400" dirty="0">
                <a:solidFill>
                  <a:srgbClr val="8A4500"/>
                </a:solidFill>
              </a:rPr>
              <a:t>, v strede </a:t>
            </a:r>
            <a:r>
              <a:rPr lang="sk-SK" sz="1400" dirty="0" err="1">
                <a:solidFill>
                  <a:srgbClr val="8A4500"/>
                </a:solidFill>
              </a:rPr>
              <a:t>dekapolského</a:t>
            </a:r>
            <a:r>
              <a:rPr lang="sk-SK" sz="1400" dirty="0">
                <a:solidFill>
                  <a:srgbClr val="8A4500"/>
                </a:solidFill>
              </a:rPr>
              <a:t> kraja</a:t>
            </a:r>
          </a:p>
          <a:p>
            <a:r>
              <a:rPr lang="sk-SK" sz="1400" dirty="0">
                <a:solidFill>
                  <a:srgbClr val="8A4500"/>
                </a:solidFill>
              </a:rPr>
              <a:t> </a:t>
            </a:r>
          </a:p>
          <a:p>
            <a:r>
              <a:rPr lang="sk-SK" sz="1400" dirty="0">
                <a:solidFill>
                  <a:srgbClr val="8A4500"/>
                </a:solidFill>
              </a:rPr>
              <a:t>Čo znamená „</a:t>
            </a:r>
            <a:r>
              <a:rPr lang="sk-SK" sz="1400" dirty="0" err="1">
                <a:solidFill>
                  <a:srgbClr val="8A4500"/>
                </a:solidFill>
              </a:rPr>
              <a:t>effeta</a:t>
            </a:r>
            <a:r>
              <a:rPr lang="sk-SK" sz="1400" dirty="0">
                <a:solidFill>
                  <a:srgbClr val="8A4500"/>
                </a:solidFill>
              </a:rPr>
              <a:t>“?</a:t>
            </a:r>
          </a:p>
          <a:p>
            <a:r>
              <a:rPr lang="sk-SK" sz="1400" dirty="0" smtClean="0">
                <a:solidFill>
                  <a:srgbClr val="8A4500"/>
                </a:solidFill>
              </a:rPr>
              <a:t>   A</a:t>
            </a:r>
            <a:r>
              <a:rPr lang="sk-SK" sz="1400" dirty="0">
                <a:solidFill>
                  <a:srgbClr val="8A4500"/>
                </a:solidFill>
              </a:rPr>
              <a:t>, Uzdrav sa!</a:t>
            </a:r>
          </a:p>
          <a:p>
            <a:r>
              <a:rPr lang="sk-SK" sz="1400" dirty="0" smtClean="0">
                <a:solidFill>
                  <a:srgbClr val="8A4500"/>
                </a:solidFill>
              </a:rPr>
              <a:t>   B</a:t>
            </a:r>
            <a:r>
              <a:rPr lang="sk-SK" sz="1400" dirty="0">
                <a:solidFill>
                  <a:srgbClr val="8A4500"/>
                </a:solidFill>
              </a:rPr>
              <a:t>, Vstaň!</a:t>
            </a:r>
          </a:p>
          <a:p>
            <a:r>
              <a:rPr lang="sk-SK" sz="1400" dirty="0" smtClean="0">
                <a:solidFill>
                  <a:srgbClr val="8A4500"/>
                </a:solidFill>
              </a:rPr>
              <a:t>   C</a:t>
            </a:r>
            <a:r>
              <a:rPr lang="sk-SK" sz="1400" dirty="0">
                <a:solidFill>
                  <a:srgbClr val="8A4500"/>
                </a:solidFill>
              </a:rPr>
              <a:t>, Otvor sa!</a:t>
            </a:r>
          </a:p>
          <a:p>
            <a:r>
              <a:rPr lang="sk-SK" sz="1400" dirty="0">
                <a:solidFill>
                  <a:srgbClr val="8A4500"/>
                </a:solidFill>
              </a:rPr>
              <a:t> </a:t>
            </a:r>
          </a:p>
          <a:p>
            <a:r>
              <a:rPr lang="sk-SK" sz="1400" dirty="0"/>
              <a:t> </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
        <p:nvSpPr>
          <p:cNvPr id="11" name="Obdĺžnik 10"/>
          <p:cNvSpPr/>
          <p:nvPr/>
        </p:nvSpPr>
        <p:spPr>
          <a:xfrm>
            <a:off x="5567138" y="2362199"/>
            <a:ext cx="106792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 </a:t>
            </a:r>
            <a:r>
              <a:rPr lang="sk-SK" sz="1400" b="1" dirty="0" err="1">
                <a:solidFill>
                  <a:srgbClr val="8A4500"/>
                </a:solidFill>
              </a:rPr>
              <a:t>Mk</a:t>
            </a:r>
            <a:r>
              <a:rPr lang="sk-SK" sz="1400" b="1" dirty="0">
                <a:solidFill>
                  <a:srgbClr val="8A4500"/>
                </a:solidFill>
              </a:rPr>
              <a:t> 7, 6-7</a:t>
            </a:r>
            <a:endParaRPr lang="sk-SK" sz="1400" dirty="0">
              <a:solidFill>
                <a:srgbClr val="8A4500"/>
              </a:solidFill>
            </a:endParaRPr>
          </a:p>
        </p:txBody>
      </p:sp>
      <p:sp>
        <p:nvSpPr>
          <p:cNvPr id="12" name="Obdĺžnik 11"/>
          <p:cNvSpPr/>
          <p:nvPr/>
        </p:nvSpPr>
        <p:spPr>
          <a:xfrm>
            <a:off x="5567137" y="3689421"/>
            <a:ext cx="1019831"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a:t>
            </a:r>
            <a:r>
              <a:rPr lang="sk-SK" sz="1400" b="1" dirty="0" err="1">
                <a:solidFill>
                  <a:srgbClr val="8A4500"/>
                </a:solidFill>
              </a:rPr>
              <a:t>Mk</a:t>
            </a:r>
            <a:r>
              <a:rPr lang="sk-SK" sz="1400" b="1" dirty="0">
                <a:solidFill>
                  <a:srgbClr val="8A4500"/>
                </a:solidFill>
              </a:rPr>
              <a:t> 7, 24</a:t>
            </a:r>
            <a:endParaRPr lang="sk-SK" sz="1400" dirty="0">
              <a:solidFill>
                <a:srgbClr val="8A4500"/>
              </a:solidFill>
            </a:endParaRPr>
          </a:p>
        </p:txBody>
      </p:sp>
      <p:sp>
        <p:nvSpPr>
          <p:cNvPr id="13" name="Obdĺžnik 12"/>
          <p:cNvSpPr/>
          <p:nvPr/>
        </p:nvSpPr>
        <p:spPr>
          <a:xfrm>
            <a:off x="5567137" y="4806084"/>
            <a:ext cx="1211165"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C; </a:t>
            </a:r>
            <a:r>
              <a:rPr lang="sk-SK" sz="1400" b="1" dirty="0" err="1">
                <a:solidFill>
                  <a:srgbClr val="8A4500"/>
                </a:solidFill>
              </a:rPr>
              <a:t>Mk</a:t>
            </a:r>
            <a:r>
              <a:rPr lang="sk-SK" sz="1400" b="1" dirty="0">
                <a:solidFill>
                  <a:srgbClr val="8A4500"/>
                </a:solidFill>
              </a:rPr>
              <a:t> 7, 31</a:t>
            </a:r>
            <a:endParaRPr lang="sk-SK" sz="1400" dirty="0">
              <a:solidFill>
                <a:srgbClr val="8A4500"/>
              </a:solidFill>
            </a:endParaRPr>
          </a:p>
        </p:txBody>
      </p:sp>
      <p:sp>
        <p:nvSpPr>
          <p:cNvPr id="14" name="Obdĺžnik 13"/>
          <p:cNvSpPr/>
          <p:nvPr/>
        </p:nvSpPr>
        <p:spPr>
          <a:xfrm>
            <a:off x="5567138" y="5915835"/>
            <a:ext cx="1013419"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 </a:t>
            </a:r>
            <a:r>
              <a:rPr lang="sk-SK" sz="1400" b="1" dirty="0" err="1">
                <a:solidFill>
                  <a:srgbClr val="8A4500"/>
                </a:solidFill>
              </a:rPr>
              <a:t>Mk</a:t>
            </a:r>
            <a:r>
              <a:rPr lang="sk-SK" sz="1400" b="1" dirty="0">
                <a:solidFill>
                  <a:srgbClr val="8A4500"/>
                </a:solidFill>
              </a:rPr>
              <a:t> 7, 34</a:t>
            </a:r>
            <a:endParaRPr lang="sk-SK" sz="1400" dirty="0">
              <a:solidFill>
                <a:srgbClr val="8A450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381709" y="1231986"/>
            <a:ext cx="5336168" cy="5109091"/>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1400" b="1" u="sng" dirty="0"/>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a:t>
            </a:r>
            <a:r>
              <a:rPr lang="sk-SK" sz="1200" dirty="0" smtClean="0">
                <a:solidFill>
                  <a:srgbClr val="F3540D"/>
                </a:solidFill>
                <a:latin typeface="Bernard MT Condensed" panose="02050806060905020404" pitchFamily="18" charset="0"/>
              </a:rPr>
              <a:t> </a:t>
            </a:r>
            <a:r>
              <a:rPr lang="sk-SK" sz="1200" dirty="0" smtClean="0">
                <a:solidFill>
                  <a:srgbClr val="002060"/>
                </a:solidFill>
                <a:latin typeface="Bernard MT Condensed" panose="02050806060905020404" pitchFamily="18" charset="0"/>
              </a:rPr>
              <a:t>- </a:t>
            </a:r>
            <a:r>
              <a:rPr lang="sk-SK" sz="1200" dirty="0">
                <a:solidFill>
                  <a:srgbClr val="002060"/>
                </a:solidFill>
              </a:rPr>
              <a:t>Zlé myšlienky v človeku nepochádzajú od diabla, ale z vôle človeka. Diabol môže byť len spolupracovníkom a inšpirátorom zlého, ale on nie je autorom týchto myšlienok. On im len dáva silu, a tým nás navádza na zlé</a:t>
            </a:r>
            <a:r>
              <a:rPr lang="sk-SK" sz="1200" dirty="0" smtClean="0">
                <a:solidFill>
                  <a:srgbClr val="002060"/>
                </a:solidFill>
              </a:rPr>
              <a:t>.</a:t>
            </a:r>
          </a:p>
          <a:p>
            <a:pPr lvl="0" algn="just"/>
            <a:endParaRPr lang="sk-SK" sz="1200" dirty="0">
              <a:solidFill>
                <a:srgbClr val="002060"/>
              </a:solidFill>
            </a:endParaRPr>
          </a:p>
          <a:p>
            <a:pPr lvl="0" algn="just"/>
            <a:r>
              <a:rPr lang="sk-SK" sz="1200" dirty="0" smtClean="0">
                <a:solidFill>
                  <a:srgbClr val="F3540D"/>
                </a:solidFill>
                <a:latin typeface="Bernard MT Condensed" panose="02050806060905020404" pitchFamily="18" charset="0"/>
              </a:rPr>
              <a:t>Augustín</a:t>
            </a:r>
            <a:r>
              <a:rPr lang="sk-SK" sz="1200" dirty="0" smtClean="0">
                <a:solidFill>
                  <a:srgbClr val="002060"/>
                </a:solidFill>
                <a:latin typeface="Bernard MT Condensed" panose="02050806060905020404" pitchFamily="18" charset="0"/>
              </a:rPr>
              <a:t> -</a:t>
            </a:r>
            <a:r>
              <a:rPr lang="sk-SK" sz="1200" dirty="0" smtClean="0">
                <a:solidFill>
                  <a:srgbClr val="002060"/>
                </a:solidFill>
              </a:rPr>
              <a:t> </a:t>
            </a:r>
            <a:r>
              <a:rPr lang="sk-SK" sz="1200" dirty="0" err="1" smtClean="0">
                <a:solidFill>
                  <a:srgbClr val="002060"/>
                </a:solidFill>
              </a:rPr>
              <a:t>Kanaánska</a:t>
            </a:r>
            <a:r>
              <a:rPr lang="sk-SK" sz="1200" dirty="0" smtClean="0">
                <a:solidFill>
                  <a:srgbClr val="002060"/>
                </a:solidFill>
              </a:rPr>
              <a:t> </a:t>
            </a:r>
            <a:r>
              <a:rPr lang="sk-SK" sz="1200" dirty="0">
                <a:solidFill>
                  <a:srgbClr val="002060"/>
                </a:solidFill>
              </a:rPr>
              <a:t>žena, ktorú vyzdvihuje evanjelium, nám ponúka príklad pokory a viery. Ukazuje nám, ako sa dá pokorou pozdvihnúť až k nebu. Žena, ktorá túžila dostať milosť, kričala a búchala silne na dvere Ježišovho srdca. Ježiš sa zdal voči nej ľahostajný a chladný. Nerobil to, aby jej odmietol milosrdenstvo, ale aby sa jej túžba rozhorela ešte viac. A nielen preto; ďalším dôvodom je, aby sa ukázala jej veľká pokora</a:t>
            </a:r>
            <a:r>
              <a:rPr lang="sk-SK" sz="1200" dirty="0" smtClean="0">
                <a:solidFill>
                  <a:srgbClr val="002060"/>
                </a:solidFill>
              </a:rPr>
              <a:t>.</a:t>
            </a:r>
            <a:endParaRPr lang="sk-SK" sz="1200" dirty="0">
              <a:solidFill>
                <a:srgbClr val="002060"/>
              </a:solidFill>
            </a:endParaRPr>
          </a:p>
          <a:p>
            <a:pPr lvl="0" algn="just"/>
            <a:endParaRPr lang="sk-SK" sz="1200" dirty="0" smtClean="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a:t>
            </a:r>
            <a:r>
              <a:rPr lang="sk-SK" sz="1200" dirty="0" smtClean="0">
                <a:solidFill>
                  <a:srgbClr val="002060"/>
                </a:solidFill>
                <a:latin typeface="Bernard MT Condensed" panose="02050806060905020404" pitchFamily="18" charset="0"/>
              </a:rPr>
              <a:t>- </a:t>
            </a:r>
            <a:r>
              <a:rPr lang="sk-SK" sz="1200" dirty="0" smtClean="0">
                <a:solidFill>
                  <a:srgbClr val="002060"/>
                </a:solidFill>
              </a:rPr>
              <a:t>Vďaka </a:t>
            </a:r>
            <a:r>
              <a:rPr lang="sk-SK" sz="1200" dirty="0">
                <a:solidFill>
                  <a:srgbClr val="002060"/>
                </a:solidFill>
              </a:rPr>
              <a:t>pokornému a dôverujúcemu slovu matky démon zanecháva dcéru. Toto môže byť príklad pre katechumenov  a aj deti, ktoré ešte len majú byť pokrstené. V krste sú deti oslobodené od diabla vďaka viere a vyznaniu viery rodičov. </a:t>
            </a:r>
            <a:endParaRPr lang="sk-SK" sz="1200" dirty="0" smtClean="0">
              <a:solidFill>
                <a:srgbClr val="002060"/>
              </a:solidFill>
            </a:endParaRPr>
          </a:p>
          <a:p>
            <a:pPr lvl="0" algn="just"/>
            <a:endParaRPr lang="sk-SK" sz="1200" dirty="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a:t>
            </a:r>
            <a:r>
              <a:rPr lang="sk-SK" sz="1200" dirty="0">
                <a:solidFill>
                  <a:srgbClr val="002060"/>
                </a:solidFill>
                <a:latin typeface="Bernard MT Condensed" panose="02050806060905020404" pitchFamily="18" charset="0"/>
              </a:rPr>
              <a:t> </a:t>
            </a:r>
            <a:r>
              <a:rPr lang="sk-SK" sz="1200" dirty="0" smtClean="0">
                <a:solidFill>
                  <a:srgbClr val="002060"/>
                </a:solidFill>
                <a:latin typeface="Bernard MT Condensed" panose="02050806060905020404" pitchFamily="18" charset="0"/>
              </a:rPr>
              <a:t>- </a:t>
            </a:r>
            <a:r>
              <a:rPr lang="sk-SK" sz="1200" dirty="0" smtClean="0">
                <a:solidFill>
                  <a:srgbClr val="002060"/>
                </a:solidFill>
              </a:rPr>
              <a:t>Pri </a:t>
            </a:r>
            <a:r>
              <a:rPr lang="sk-SK" sz="1200" dirty="0">
                <a:solidFill>
                  <a:srgbClr val="002060"/>
                </a:solidFill>
              </a:rPr>
              <a:t>tejto príležitosti sú jasne oddelené dve podstaty jedného a toho istého Prostredníka medzi Bohom a ľuďmi. Veď tým, že zdvihol oči k nebu, aby sa modlil k Bohu, vzdychá ako človek. Hneď nato však uzdravil hluchonemého iba jediným slovom, vďaka moci, ktorú má z božskej prirodzenosti. Zaraz hovorí správne ten, ktorému Pán otvoril sluch a rozviazal jazyk. Hovorí správne, lebo vyznáva Boha a ohlasuje ho druhým. Už môže počúvať a zachovávať Božie prikázania. Chorý teraz môže povedať so žalmistom: </a:t>
            </a:r>
            <a:r>
              <a:rPr lang="sk-SK" sz="1200" i="1" dirty="0">
                <a:solidFill>
                  <a:srgbClr val="002060"/>
                </a:solidFill>
              </a:rPr>
              <a:t>„Pane, otvor moje per, a moje ústa budú ohlasovať tvoju slávu“</a:t>
            </a:r>
            <a:r>
              <a:rPr lang="sk-SK" sz="1200" dirty="0">
                <a:solidFill>
                  <a:srgbClr val="002060"/>
                </a:solidFill>
              </a:rPr>
              <a:t> /Ž 50,17</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724891" y="2279726"/>
            <a:ext cx="5779880" cy="1600438"/>
          </a:xfrm>
          <a:prstGeom prst="rect">
            <a:avLst/>
          </a:prstGeom>
        </p:spPr>
        <p:txBody>
          <a:bodyPr wrap="square">
            <a:spAutoFit/>
          </a:bodyPr>
          <a:lstStyle/>
          <a:p>
            <a:pPr lvl="0"/>
            <a:r>
              <a:rPr lang="sk-SK" sz="1400" b="1" dirty="0">
                <a:solidFill>
                  <a:srgbClr val="002060"/>
                </a:solidFill>
              </a:rPr>
              <a:t>Tradície otcov: </a:t>
            </a:r>
            <a:r>
              <a:rPr lang="sk-SK" sz="1400" dirty="0">
                <a:solidFill>
                  <a:srgbClr val="002060"/>
                </a:solidFill>
              </a:rPr>
              <a:t>KKC 577-582, 1961-1974, 2196-2200, </a:t>
            </a:r>
            <a:r>
              <a:rPr lang="sk-SK" sz="1400" dirty="0" smtClean="0">
                <a:solidFill>
                  <a:srgbClr val="002060"/>
                </a:solidFill>
              </a:rPr>
              <a:t>2214-2220</a:t>
            </a:r>
          </a:p>
          <a:p>
            <a:pPr lvl="0"/>
            <a:endParaRPr lang="sk-SK" sz="1400" dirty="0">
              <a:solidFill>
                <a:srgbClr val="002060"/>
              </a:solidFill>
            </a:endParaRPr>
          </a:p>
          <a:p>
            <a:pPr lvl="0"/>
            <a:r>
              <a:rPr lang="sk-SK" sz="1400" b="1" dirty="0">
                <a:solidFill>
                  <a:srgbClr val="002060"/>
                </a:solidFill>
              </a:rPr>
              <a:t>Čo poškvrňuje človeka: </a:t>
            </a:r>
            <a:r>
              <a:rPr lang="sk-SK" sz="1400" dirty="0">
                <a:solidFill>
                  <a:srgbClr val="002060"/>
                </a:solidFill>
              </a:rPr>
              <a:t>KKC </a:t>
            </a:r>
            <a:r>
              <a:rPr lang="sk-SK" sz="1400" dirty="0" smtClean="0">
                <a:solidFill>
                  <a:srgbClr val="002060"/>
                </a:solidFill>
              </a:rPr>
              <a:t>1764</a:t>
            </a:r>
          </a:p>
          <a:p>
            <a:pPr lvl="0"/>
            <a:endParaRPr lang="sk-SK" sz="1400" dirty="0">
              <a:solidFill>
                <a:srgbClr val="002060"/>
              </a:solidFill>
            </a:endParaRPr>
          </a:p>
          <a:p>
            <a:pPr lvl="0"/>
            <a:r>
              <a:rPr lang="sk-SK" sz="1400" b="1" dirty="0">
                <a:solidFill>
                  <a:srgbClr val="002060"/>
                </a:solidFill>
              </a:rPr>
              <a:t>Uzdravenie </a:t>
            </a:r>
            <a:r>
              <a:rPr lang="sk-SK" sz="1400" b="1" dirty="0" err="1">
                <a:solidFill>
                  <a:srgbClr val="002060"/>
                </a:solidFill>
              </a:rPr>
              <a:t>Sýrofeníčanky</a:t>
            </a:r>
            <a:r>
              <a:rPr lang="sk-SK" sz="1400" b="1" dirty="0">
                <a:solidFill>
                  <a:srgbClr val="002060"/>
                </a:solidFill>
              </a:rPr>
              <a:t>: </a:t>
            </a:r>
            <a:r>
              <a:rPr lang="sk-SK" sz="1400" dirty="0">
                <a:solidFill>
                  <a:srgbClr val="002060"/>
                </a:solidFill>
              </a:rPr>
              <a:t>KKC 2616, </a:t>
            </a:r>
            <a:r>
              <a:rPr lang="sk-SK" sz="1400" dirty="0" smtClean="0">
                <a:solidFill>
                  <a:srgbClr val="002060"/>
                </a:solidFill>
              </a:rPr>
              <a:t>2629-2636</a:t>
            </a:r>
          </a:p>
          <a:p>
            <a:pPr lvl="0"/>
            <a:endParaRPr lang="sk-SK" sz="1400" dirty="0">
              <a:solidFill>
                <a:srgbClr val="002060"/>
              </a:solidFill>
            </a:endParaRPr>
          </a:p>
          <a:p>
            <a:pPr lvl="0"/>
            <a:r>
              <a:rPr lang="sk-SK" sz="1400" b="1" dirty="0">
                <a:solidFill>
                  <a:srgbClr val="002060"/>
                </a:solidFill>
              </a:rPr>
              <a:t>Uzdravenie hluchonemého: </a:t>
            </a:r>
            <a:r>
              <a:rPr lang="sk-SK" sz="1400" dirty="0">
                <a:solidFill>
                  <a:srgbClr val="002060"/>
                </a:solidFill>
              </a:rPr>
              <a:t>KKC 270-271, 1151-1152, 1503-1505</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1978662" y="5264703"/>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697119" y="1910338"/>
            <a:ext cx="6553262" cy="4031873"/>
          </a:xfrm>
          <a:prstGeom prst="rect">
            <a:avLst/>
          </a:prstGeom>
        </p:spPr>
        <p:txBody>
          <a:bodyPr wrap="square">
            <a:spAutoFit/>
          </a:bodyPr>
          <a:lstStyle/>
          <a:p>
            <a:pPr>
              <a:spcAft>
                <a:spcPts val="0"/>
              </a:spcAft>
            </a:pPr>
            <a:r>
              <a:rPr lang="sk-SK" b="1" dirty="0" smtClean="0">
                <a:solidFill>
                  <a:srgbClr val="8A4500"/>
                </a:solidFill>
                <a:effectLst/>
                <a:latin typeface="Times New Roman" panose="02020603050405020304" pitchFamily="18" charset="0"/>
                <a:ea typeface="Times New Roman" panose="02020603050405020304" pitchFamily="18" charset="0"/>
              </a:rPr>
              <a:t> </a:t>
            </a:r>
            <a:endParaRPr lang="sk-SK" dirty="0" smtClean="0">
              <a:solidFill>
                <a:srgbClr val="8A4500"/>
              </a:solidFill>
              <a:effectLst/>
              <a:latin typeface="Times New Roman" panose="02020603050405020304" pitchFamily="18" charset="0"/>
              <a:ea typeface="Times New Roman" panose="02020603050405020304" pitchFamily="18" charset="0"/>
            </a:endParaRPr>
          </a:p>
          <a:p>
            <a:r>
              <a:rPr lang="sk-SK" sz="1400" dirty="0">
                <a:solidFill>
                  <a:srgbClr val="8A4500"/>
                </a:solidFill>
              </a:rPr>
              <a:t>Ktorá z činností patrí medzi obyčaje otcov, ktorých sa držali farizeji?</a:t>
            </a:r>
          </a:p>
          <a:p>
            <a:r>
              <a:rPr lang="sk-SK" sz="1400" dirty="0" smtClean="0">
                <a:solidFill>
                  <a:srgbClr val="8A4500"/>
                </a:solidFill>
              </a:rPr>
              <a:t>   A</a:t>
            </a:r>
            <a:r>
              <a:rPr lang="sk-SK" sz="1400" dirty="0">
                <a:solidFill>
                  <a:srgbClr val="8A4500"/>
                </a:solidFill>
              </a:rPr>
              <a:t>, nejedia, kým si neumyjú ruky až po zápästie</a:t>
            </a:r>
          </a:p>
          <a:p>
            <a:r>
              <a:rPr lang="sk-SK" sz="1400" dirty="0" smtClean="0">
                <a:solidFill>
                  <a:srgbClr val="8A4500"/>
                </a:solidFill>
              </a:rPr>
              <a:t>   B</a:t>
            </a:r>
            <a:r>
              <a:rPr lang="sk-SK" sz="1400" dirty="0">
                <a:solidFill>
                  <a:srgbClr val="8A4500"/>
                </a:solidFill>
              </a:rPr>
              <a:t>, nejedia, kým sa nevykúpu po návrate z trhu</a:t>
            </a:r>
          </a:p>
          <a:p>
            <a:r>
              <a:rPr lang="sk-SK" sz="1400" dirty="0" smtClean="0">
                <a:solidFill>
                  <a:srgbClr val="8A4500"/>
                </a:solidFill>
              </a:rPr>
              <a:t>   C</a:t>
            </a:r>
            <a:r>
              <a:rPr lang="sk-SK" sz="1400" dirty="0">
                <a:solidFill>
                  <a:srgbClr val="8A4500"/>
                </a:solidFill>
              </a:rPr>
              <a:t>, dodržiavajú umývanie čiaš, džbánov, </a:t>
            </a:r>
            <a:r>
              <a:rPr lang="sk-SK" sz="1400" dirty="0" err="1">
                <a:solidFill>
                  <a:srgbClr val="8A4500"/>
                </a:solidFill>
              </a:rPr>
              <a:t>medeníc</a:t>
            </a:r>
            <a:r>
              <a:rPr lang="sk-SK" sz="1400" dirty="0">
                <a:solidFill>
                  <a:srgbClr val="8A4500"/>
                </a:solidFill>
              </a:rPr>
              <a:t> a postelí</a:t>
            </a:r>
          </a:p>
          <a:p>
            <a:r>
              <a:rPr lang="sk-SK" sz="1400" b="1" dirty="0">
                <a:solidFill>
                  <a:srgbClr val="8A4500"/>
                </a:solidFill>
              </a:rPr>
              <a:t> </a:t>
            </a:r>
            <a:endParaRPr lang="sk-SK" sz="1400" dirty="0">
              <a:solidFill>
                <a:srgbClr val="8A4500"/>
              </a:solidFill>
            </a:endParaRPr>
          </a:p>
          <a:p>
            <a:r>
              <a:rPr lang="sk-SK" sz="1400" dirty="0">
                <a:solidFill>
                  <a:srgbClr val="8A4500"/>
                </a:solidFill>
              </a:rPr>
              <a:t>Akého pôvodu bola žena, ktorá prosila o uzdravenie dcéry?</a:t>
            </a:r>
          </a:p>
          <a:p>
            <a:r>
              <a:rPr lang="sk-SK" sz="1400" dirty="0" smtClean="0">
                <a:solidFill>
                  <a:srgbClr val="8A4500"/>
                </a:solidFill>
              </a:rPr>
              <a:t>   A</a:t>
            </a:r>
            <a:r>
              <a:rPr lang="sk-SK" sz="1400" dirty="0">
                <a:solidFill>
                  <a:srgbClr val="8A4500"/>
                </a:solidFill>
              </a:rPr>
              <a:t>, Grékyňa </a:t>
            </a:r>
          </a:p>
          <a:p>
            <a:r>
              <a:rPr lang="sk-SK" sz="1400" dirty="0" smtClean="0">
                <a:solidFill>
                  <a:srgbClr val="8A4500"/>
                </a:solidFill>
              </a:rPr>
              <a:t>   B</a:t>
            </a:r>
            <a:r>
              <a:rPr lang="sk-SK" sz="1400" dirty="0">
                <a:solidFill>
                  <a:srgbClr val="8A4500"/>
                </a:solidFill>
              </a:rPr>
              <a:t>, </a:t>
            </a:r>
            <a:r>
              <a:rPr lang="sk-SK" sz="1400" dirty="0" err="1">
                <a:solidFill>
                  <a:srgbClr val="8A4500"/>
                </a:solidFill>
              </a:rPr>
              <a:t>Sýrofeničanka</a:t>
            </a:r>
            <a:endParaRPr lang="sk-SK" sz="1400" dirty="0">
              <a:solidFill>
                <a:srgbClr val="8A4500"/>
              </a:solidFill>
            </a:endParaRPr>
          </a:p>
          <a:p>
            <a:r>
              <a:rPr lang="sk-SK" sz="1400" dirty="0" smtClean="0">
                <a:solidFill>
                  <a:srgbClr val="8A4500"/>
                </a:solidFill>
              </a:rPr>
              <a:t>   C</a:t>
            </a:r>
            <a:r>
              <a:rPr lang="sk-SK" sz="1400" dirty="0">
                <a:solidFill>
                  <a:srgbClr val="8A4500"/>
                </a:solidFill>
              </a:rPr>
              <a:t>, Samaritánka</a:t>
            </a:r>
          </a:p>
          <a:p>
            <a:r>
              <a:rPr lang="sk-SK" sz="1400" b="1" dirty="0">
                <a:solidFill>
                  <a:srgbClr val="8A4500"/>
                </a:solidFill>
              </a:rPr>
              <a:t> </a:t>
            </a:r>
            <a:endParaRPr lang="sk-SK" sz="1400" dirty="0">
              <a:solidFill>
                <a:srgbClr val="8A4500"/>
              </a:solidFill>
            </a:endParaRPr>
          </a:p>
          <a:p>
            <a:r>
              <a:rPr lang="sk-SK" sz="1400" dirty="0">
                <a:solidFill>
                  <a:srgbClr val="8A4500"/>
                </a:solidFill>
              </a:rPr>
              <a:t>Čo povedal Ježiš hluchonemému?</a:t>
            </a:r>
          </a:p>
          <a:p>
            <a:r>
              <a:rPr lang="sk-SK" sz="1400" dirty="0" smtClean="0">
                <a:solidFill>
                  <a:srgbClr val="8A4500"/>
                </a:solidFill>
              </a:rPr>
              <a:t>   A</a:t>
            </a:r>
            <a:r>
              <a:rPr lang="sk-SK" sz="1400" dirty="0">
                <a:solidFill>
                  <a:srgbClr val="8A4500"/>
                </a:solidFill>
              </a:rPr>
              <a:t>, „Choď, tvoja viera ťa uzdravila.“</a:t>
            </a:r>
          </a:p>
          <a:p>
            <a:r>
              <a:rPr lang="sk-SK" sz="1400" dirty="0" smtClean="0">
                <a:solidFill>
                  <a:srgbClr val="8A4500"/>
                </a:solidFill>
              </a:rPr>
              <a:t>   B</a:t>
            </a:r>
            <a:r>
              <a:rPr lang="sk-SK" sz="1400" dirty="0">
                <a:solidFill>
                  <a:srgbClr val="8A4500"/>
                </a:solidFill>
              </a:rPr>
              <a:t>, „</a:t>
            </a:r>
            <a:r>
              <a:rPr lang="sk-SK" sz="1400" dirty="0" err="1">
                <a:solidFill>
                  <a:srgbClr val="8A4500"/>
                </a:solidFill>
              </a:rPr>
              <a:t>Talitha</a:t>
            </a:r>
            <a:r>
              <a:rPr lang="sk-SK" sz="1400" dirty="0">
                <a:solidFill>
                  <a:srgbClr val="8A4500"/>
                </a:solidFill>
              </a:rPr>
              <a:t> </a:t>
            </a:r>
            <a:r>
              <a:rPr lang="sk-SK" sz="1400" dirty="0" err="1">
                <a:solidFill>
                  <a:srgbClr val="8A4500"/>
                </a:solidFill>
              </a:rPr>
              <a:t>kum</a:t>
            </a:r>
            <a:r>
              <a:rPr lang="sk-SK" sz="1400" dirty="0">
                <a:solidFill>
                  <a:srgbClr val="8A4500"/>
                </a:solidFill>
              </a:rPr>
              <a:t>.“</a:t>
            </a:r>
          </a:p>
          <a:p>
            <a:r>
              <a:rPr lang="sk-SK" sz="1400" dirty="0" smtClean="0">
                <a:solidFill>
                  <a:srgbClr val="8A4500"/>
                </a:solidFill>
              </a:rPr>
              <a:t>   C</a:t>
            </a:r>
            <a:r>
              <a:rPr lang="sk-SK" sz="1400" dirty="0">
                <a:solidFill>
                  <a:srgbClr val="8A4500"/>
                </a:solidFill>
              </a:rPr>
              <a:t>, „</a:t>
            </a:r>
            <a:r>
              <a:rPr lang="sk-SK" sz="1400" dirty="0" err="1">
                <a:solidFill>
                  <a:srgbClr val="8A4500"/>
                </a:solidFill>
              </a:rPr>
              <a:t>Effeta</a:t>
            </a:r>
            <a:r>
              <a:rPr lang="sk-SK" sz="1400" dirty="0">
                <a:solidFill>
                  <a:srgbClr val="8A4500"/>
                </a:solidFill>
              </a:rPr>
              <a:t>.“</a:t>
            </a:r>
          </a:p>
          <a:p>
            <a:r>
              <a:rPr lang="sk-SK" sz="1400" b="1" dirty="0">
                <a:solidFill>
                  <a:srgbClr val="8A4500"/>
                </a:solidFill>
              </a:rPr>
              <a:t> </a:t>
            </a:r>
            <a:endParaRPr lang="sk-SK" sz="1400" dirty="0">
              <a:solidFill>
                <a:srgbClr val="8A4500"/>
              </a:solidFill>
            </a:endParaRPr>
          </a:p>
          <a:p>
            <a:r>
              <a:rPr lang="sk-SK" sz="1400" dirty="0">
                <a:solidFill>
                  <a:srgbClr val="8A4500"/>
                </a:solidFill>
              </a:rPr>
              <a:t>Akými slovami Ježiš vyhlásil všetky jedlá za čisté? </a:t>
            </a:r>
          </a:p>
          <a:p>
            <a:endParaRPr lang="sk-SK" sz="1400" dirty="0">
              <a:solidFill>
                <a:srgbClr val="8A4500"/>
              </a:solidFill>
            </a:endParaRP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1" name="Obdĺžnik 10"/>
          <p:cNvSpPr/>
          <p:nvPr/>
        </p:nvSpPr>
        <p:spPr>
          <a:xfrm>
            <a:off x="5566751" y="3608558"/>
            <a:ext cx="121757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B; </a:t>
            </a:r>
            <a:r>
              <a:rPr lang="sk-SK" sz="1400" b="1" dirty="0" err="1">
                <a:solidFill>
                  <a:srgbClr val="8A4500"/>
                </a:solidFill>
              </a:rPr>
              <a:t>Mk</a:t>
            </a:r>
            <a:r>
              <a:rPr lang="sk-SK" sz="1400" b="1" dirty="0">
                <a:solidFill>
                  <a:srgbClr val="8A4500"/>
                </a:solidFill>
              </a:rPr>
              <a:t> 7, 26</a:t>
            </a:r>
            <a:endParaRPr lang="sk-SK" sz="1400" dirty="0">
              <a:solidFill>
                <a:srgbClr val="8A4500"/>
              </a:solidFill>
            </a:endParaRPr>
          </a:p>
        </p:txBody>
      </p:sp>
      <p:sp>
        <p:nvSpPr>
          <p:cNvPr id="12" name="Obdĺžnik 11"/>
          <p:cNvSpPr/>
          <p:nvPr/>
        </p:nvSpPr>
        <p:spPr>
          <a:xfrm>
            <a:off x="5561092" y="2500563"/>
            <a:ext cx="1451038"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B, C; </a:t>
            </a:r>
            <a:r>
              <a:rPr lang="sk-SK" sz="1400" b="1" dirty="0" err="1">
                <a:solidFill>
                  <a:srgbClr val="8A4500"/>
                </a:solidFill>
              </a:rPr>
              <a:t>Mk</a:t>
            </a:r>
            <a:r>
              <a:rPr lang="sk-SK" sz="1400" b="1" dirty="0">
                <a:solidFill>
                  <a:srgbClr val="8A4500"/>
                </a:solidFill>
              </a:rPr>
              <a:t> 7, 3-4</a:t>
            </a:r>
            <a:endParaRPr lang="sk-SK" sz="1400" dirty="0">
              <a:solidFill>
                <a:srgbClr val="8A4500"/>
              </a:solidFill>
            </a:endParaRPr>
          </a:p>
        </p:txBody>
      </p:sp>
      <p:sp>
        <p:nvSpPr>
          <p:cNvPr id="13" name="Obdĺžnik 12"/>
          <p:cNvSpPr/>
          <p:nvPr/>
        </p:nvSpPr>
        <p:spPr>
          <a:xfrm>
            <a:off x="5561092" y="4690883"/>
            <a:ext cx="1013419"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C; </a:t>
            </a:r>
            <a:r>
              <a:rPr lang="sk-SK" sz="1400" b="1" dirty="0" err="1">
                <a:solidFill>
                  <a:srgbClr val="8A4500"/>
                </a:solidFill>
              </a:rPr>
              <a:t>Mk</a:t>
            </a:r>
            <a:r>
              <a:rPr lang="sk-SK" sz="1400" b="1" dirty="0">
                <a:solidFill>
                  <a:srgbClr val="8A4500"/>
                </a:solidFill>
              </a:rPr>
              <a:t> 7, 34</a:t>
            </a:r>
            <a:endParaRPr lang="sk-SK" sz="1400" dirty="0">
              <a:solidFill>
                <a:srgbClr val="8A4500"/>
              </a:solidFill>
            </a:endParaRPr>
          </a:p>
        </p:txBody>
      </p:sp>
      <p:sp>
        <p:nvSpPr>
          <p:cNvPr id="14" name="Obdĺžnik 13"/>
          <p:cNvSpPr/>
          <p:nvPr/>
        </p:nvSpPr>
        <p:spPr>
          <a:xfrm>
            <a:off x="1517189" y="5795019"/>
            <a:ext cx="6109621" cy="523220"/>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Keď povedal, že človeka nemôže poškvrniť nič, čo vchádza doň zvonka, </a:t>
            </a:r>
            <a:endParaRPr lang="sk-SK" sz="1400" b="1" dirty="0" smtClean="0">
              <a:solidFill>
                <a:srgbClr val="8A4500"/>
              </a:solidFill>
            </a:endParaRPr>
          </a:p>
          <a:p>
            <a:r>
              <a:rPr lang="sk-SK" sz="1400" b="1" dirty="0" smtClean="0">
                <a:solidFill>
                  <a:srgbClr val="8A4500"/>
                </a:solidFill>
              </a:rPr>
              <a:t>veď </a:t>
            </a:r>
            <a:r>
              <a:rPr lang="sk-SK" sz="1400" b="1" dirty="0">
                <a:solidFill>
                  <a:srgbClr val="8A4500"/>
                </a:solidFill>
              </a:rPr>
              <a:t>to nevchádza do jeho srdca, ale do brucha a vychádza do stoky; </a:t>
            </a:r>
            <a:r>
              <a:rPr lang="sk-SK" sz="1400" b="1" dirty="0" err="1">
                <a:solidFill>
                  <a:srgbClr val="8A4500"/>
                </a:solidFill>
              </a:rPr>
              <a:t>Mk</a:t>
            </a:r>
            <a:r>
              <a:rPr lang="sk-SK" sz="1400" b="1" dirty="0">
                <a:solidFill>
                  <a:srgbClr val="8A4500"/>
                </a:solidFill>
              </a:rPr>
              <a:t> 7, 18-19</a:t>
            </a:r>
            <a:endParaRPr lang="sk-SK" sz="1400" dirty="0">
              <a:solidFill>
                <a:srgbClr val="8A4500"/>
              </a:solidFill>
            </a:endParaRPr>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09143" y="1846838"/>
            <a:ext cx="6277557" cy="4308872"/>
          </a:xfrm>
          <a:prstGeom prst="rect">
            <a:avLst/>
          </a:prstGeom>
        </p:spPr>
        <p:txBody>
          <a:bodyPr wrap="square">
            <a:spAutoFit/>
          </a:bodyPr>
          <a:lstStyle/>
          <a:p>
            <a:r>
              <a:rPr lang="sk-SK" sz="1400" b="1" dirty="0">
                <a:solidFill>
                  <a:srgbClr val="8A4500"/>
                </a:solidFill>
              </a:rPr>
              <a:t>Roztrieď výroky o uzdravení </a:t>
            </a:r>
            <a:r>
              <a:rPr lang="sk-SK" sz="1400" b="1" dirty="0" err="1">
                <a:solidFill>
                  <a:srgbClr val="8A4500"/>
                </a:solidFill>
              </a:rPr>
              <a:t>Sýrofeničanky</a:t>
            </a:r>
            <a:r>
              <a:rPr lang="sk-SK" sz="1400" b="1" dirty="0">
                <a:solidFill>
                  <a:srgbClr val="8A4500"/>
                </a:solidFill>
              </a:rPr>
              <a:t>, ako ich zapísali evanjelisti Marek a Matúš</a:t>
            </a:r>
            <a:endParaRPr lang="sk-SK" sz="1400" dirty="0">
              <a:solidFill>
                <a:srgbClr val="8A4500"/>
              </a:solidFill>
            </a:endParaRPr>
          </a:p>
          <a:p>
            <a:r>
              <a:rPr lang="sk-SK" sz="1400" b="1" dirty="0"/>
              <a:t> </a:t>
            </a:r>
            <a:endParaRPr lang="sk-SK" sz="1400" dirty="0"/>
          </a:p>
          <a:p>
            <a:r>
              <a:rPr lang="sk-SK" sz="1400" dirty="0"/>
              <a:t> </a:t>
            </a:r>
            <a:r>
              <a:rPr lang="sk-SK" sz="1400" dirty="0" smtClean="0"/>
              <a:t>  </a:t>
            </a:r>
            <a:r>
              <a:rPr lang="sk-SK" sz="1400" dirty="0" smtClean="0">
                <a:solidFill>
                  <a:srgbClr val="8A4500"/>
                </a:solidFill>
              </a:rPr>
              <a:t>On </a:t>
            </a:r>
            <a:r>
              <a:rPr lang="sk-SK" sz="1400" dirty="0">
                <a:solidFill>
                  <a:srgbClr val="8A4500"/>
                </a:solidFill>
              </a:rPr>
              <a:t>jej povedal: „Nie je dobré vziať chlieb deťom a hodiť ho šteňatám.“</a:t>
            </a:r>
          </a:p>
          <a:p>
            <a:r>
              <a:rPr lang="sk-SK" sz="1400" dirty="0">
                <a:solidFill>
                  <a:srgbClr val="8A4500"/>
                </a:solidFill>
              </a:rPr>
              <a:t> </a:t>
            </a:r>
          </a:p>
          <a:p>
            <a:r>
              <a:rPr lang="sk-SK" sz="1400" dirty="0" smtClean="0">
                <a:solidFill>
                  <a:srgbClr val="8A4500"/>
                </a:solidFill>
              </a:rPr>
              <a:t>   „</a:t>
            </a:r>
            <a:r>
              <a:rPr lang="sk-SK" sz="1400" dirty="0">
                <a:solidFill>
                  <a:srgbClr val="8A4500"/>
                </a:solidFill>
              </a:rPr>
              <a:t>Nechaj, nech sa najprv nasýtia deti, lebo nie je dobré vziať chlieb deťom a </a:t>
            </a:r>
            <a:r>
              <a:rPr lang="sk-SK" sz="1400" dirty="0" smtClean="0">
                <a:solidFill>
                  <a:srgbClr val="8A4500"/>
                </a:solidFill>
              </a:rPr>
              <a:t>hodiť</a:t>
            </a:r>
          </a:p>
          <a:p>
            <a:r>
              <a:rPr lang="sk-SK" sz="1400" dirty="0">
                <a:solidFill>
                  <a:srgbClr val="8A4500"/>
                </a:solidFill>
              </a:rPr>
              <a:t> </a:t>
            </a:r>
            <a:r>
              <a:rPr lang="sk-SK" sz="1400" dirty="0" smtClean="0">
                <a:solidFill>
                  <a:srgbClr val="8A4500"/>
                </a:solidFill>
              </a:rPr>
              <a:t>    ho </a:t>
            </a:r>
            <a:r>
              <a:rPr lang="sk-SK" sz="1400" dirty="0">
                <a:solidFill>
                  <a:srgbClr val="8A4500"/>
                </a:solidFill>
              </a:rPr>
              <a:t>šteňatám.“</a:t>
            </a:r>
          </a:p>
          <a:p>
            <a:r>
              <a:rPr lang="sk-SK" sz="1400" dirty="0">
                <a:solidFill>
                  <a:srgbClr val="8A4500"/>
                </a:solidFill>
              </a:rPr>
              <a:t> </a:t>
            </a:r>
          </a:p>
          <a:p>
            <a:r>
              <a:rPr lang="sk-SK" sz="1400" dirty="0" smtClean="0">
                <a:solidFill>
                  <a:srgbClr val="8A4500"/>
                </a:solidFill>
              </a:rPr>
              <a:t>   „</a:t>
            </a:r>
            <a:r>
              <a:rPr lang="sk-SK" sz="1400" dirty="0">
                <a:solidFill>
                  <a:srgbClr val="8A4500"/>
                </a:solidFill>
              </a:rPr>
              <a:t>Áno, Pane,“ vravela ona, „ale aj šteňatá jedia odrobinky, čo padajú zo stola </a:t>
            </a:r>
            <a:r>
              <a:rPr lang="sk-SK" sz="1400" dirty="0" smtClean="0">
                <a:solidFill>
                  <a:srgbClr val="8A4500"/>
                </a:solidFill>
              </a:rPr>
              <a:t>ich</a:t>
            </a:r>
          </a:p>
          <a:p>
            <a:r>
              <a:rPr lang="sk-SK" sz="1400" dirty="0">
                <a:solidFill>
                  <a:srgbClr val="8A4500"/>
                </a:solidFill>
              </a:rPr>
              <a:t> </a:t>
            </a:r>
            <a:r>
              <a:rPr lang="sk-SK" sz="1400" dirty="0" smtClean="0">
                <a:solidFill>
                  <a:srgbClr val="8A4500"/>
                </a:solidFill>
              </a:rPr>
              <a:t>    pánov</a:t>
            </a:r>
            <a:r>
              <a:rPr lang="sk-SK" sz="1400" dirty="0">
                <a:solidFill>
                  <a:srgbClr val="8A4500"/>
                </a:solidFill>
              </a:rPr>
              <a:t>.“</a:t>
            </a:r>
          </a:p>
          <a:p>
            <a:r>
              <a:rPr lang="sk-SK" sz="1400" dirty="0">
                <a:solidFill>
                  <a:srgbClr val="8A4500"/>
                </a:solidFill>
              </a:rPr>
              <a:t> </a:t>
            </a:r>
          </a:p>
          <a:p>
            <a:r>
              <a:rPr lang="sk-SK" sz="1400" dirty="0" smtClean="0">
                <a:solidFill>
                  <a:srgbClr val="8A4500"/>
                </a:solidFill>
              </a:rPr>
              <a:t>   „</a:t>
            </a:r>
            <a:r>
              <a:rPr lang="sk-SK" sz="1400" dirty="0">
                <a:solidFill>
                  <a:srgbClr val="8A4500"/>
                </a:solidFill>
              </a:rPr>
              <a:t>Pane, aj šteňatá jedia pod stolom odrobinky po deťoch.“</a:t>
            </a:r>
          </a:p>
          <a:p>
            <a:r>
              <a:rPr lang="sk-SK" sz="1400" dirty="0">
                <a:solidFill>
                  <a:srgbClr val="8A4500"/>
                </a:solidFill>
              </a:rPr>
              <a:t> </a:t>
            </a:r>
          </a:p>
          <a:p>
            <a:r>
              <a:rPr lang="sk-SK" sz="1400" dirty="0" smtClean="0">
                <a:solidFill>
                  <a:srgbClr val="8A4500"/>
                </a:solidFill>
              </a:rPr>
              <a:t>   „</a:t>
            </a:r>
            <a:r>
              <a:rPr lang="sk-SK" sz="1400" dirty="0">
                <a:solidFill>
                  <a:srgbClr val="8A4500"/>
                </a:solidFill>
              </a:rPr>
              <a:t>Pre tieto slová choď, zlý duch vyšiel z tvojej dcéry.“</a:t>
            </a:r>
          </a:p>
          <a:p>
            <a:r>
              <a:rPr lang="sk-SK" sz="1400" dirty="0">
                <a:solidFill>
                  <a:srgbClr val="8A4500"/>
                </a:solidFill>
              </a:rPr>
              <a:t> </a:t>
            </a:r>
          </a:p>
          <a:p>
            <a:r>
              <a:rPr lang="sk-SK" sz="1400" dirty="0" smtClean="0">
                <a:solidFill>
                  <a:srgbClr val="8A4500"/>
                </a:solidFill>
              </a:rPr>
              <a:t>    Vtedy </a:t>
            </a:r>
            <a:r>
              <a:rPr lang="sk-SK" sz="1400" dirty="0">
                <a:solidFill>
                  <a:srgbClr val="8A4500"/>
                </a:solidFill>
              </a:rPr>
              <a:t>jej Ježiš povedal: „Žena, veká je tvoja viera! Nech sa ti stane, ako chceš.“</a:t>
            </a:r>
          </a:p>
          <a:p>
            <a:r>
              <a:rPr lang="sk-SK" sz="1400" dirty="0">
                <a:solidFill>
                  <a:srgbClr val="8A4500"/>
                </a:solidFill>
              </a:rPr>
              <a:t> </a:t>
            </a:r>
          </a:p>
          <a:p>
            <a:r>
              <a:rPr lang="sk-SK" sz="1400" dirty="0" smtClean="0">
                <a:solidFill>
                  <a:srgbClr val="8A4500"/>
                </a:solidFill>
              </a:rPr>
              <a:t>   „</a:t>
            </a:r>
            <a:r>
              <a:rPr lang="sk-SK" sz="1400" dirty="0">
                <a:solidFill>
                  <a:srgbClr val="8A4500"/>
                </a:solidFill>
              </a:rPr>
              <a:t>Dobre robí všetko: Aj hluchým dáva sluch, aj nemým reč.“</a:t>
            </a:r>
          </a:p>
          <a:p>
            <a:endParaRPr lang="sk-SK" sz="1400" dirty="0">
              <a:solidFill>
                <a:srgbClr val="8A45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1" name="Obdĺžnik 10"/>
          <p:cNvSpPr/>
          <p:nvPr/>
        </p:nvSpPr>
        <p:spPr>
          <a:xfrm>
            <a:off x="1472398" y="2084852"/>
            <a:ext cx="6199203" cy="3862596"/>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endParaRPr lang="sk-SK" sz="900" b="1" dirty="0" smtClean="0"/>
          </a:p>
          <a:p>
            <a:r>
              <a:rPr lang="sk-SK" sz="1400" b="1" dirty="0" smtClean="0"/>
              <a:t>On </a:t>
            </a:r>
            <a:r>
              <a:rPr lang="sk-SK" sz="1400" b="1" dirty="0"/>
              <a:t>jej povedal: „Nie je dobré vziať chlieb deťom a hodiť ho šteňatám.“; </a:t>
            </a:r>
            <a:r>
              <a:rPr lang="sk-SK" sz="1400" b="1" dirty="0" err="1"/>
              <a:t>Mt</a:t>
            </a:r>
            <a:r>
              <a:rPr lang="sk-SK" sz="1400" b="1" dirty="0"/>
              <a:t> 15, </a:t>
            </a:r>
            <a:r>
              <a:rPr lang="sk-SK" sz="1400" b="1" dirty="0" smtClean="0"/>
              <a:t>26</a:t>
            </a:r>
          </a:p>
          <a:p>
            <a:endParaRPr lang="sk-SK" sz="900" dirty="0"/>
          </a:p>
          <a:p>
            <a:r>
              <a:rPr lang="sk-SK" sz="1400" b="1" dirty="0"/>
              <a:t>„Nechaj, nech sa najprv nasýtia deti, lebo nie je dobré vziať chlieb deťom a hodiť ho šteňatám.“; </a:t>
            </a:r>
            <a:r>
              <a:rPr lang="sk-SK" sz="1400" b="1" dirty="0" err="1"/>
              <a:t>Mk</a:t>
            </a:r>
            <a:r>
              <a:rPr lang="sk-SK" sz="1400" b="1" dirty="0"/>
              <a:t> 7, </a:t>
            </a:r>
            <a:r>
              <a:rPr lang="sk-SK" sz="1400" b="1" dirty="0" smtClean="0"/>
              <a:t>27</a:t>
            </a:r>
          </a:p>
          <a:p>
            <a:endParaRPr lang="sk-SK" sz="900" dirty="0"/>
          </a:p>
          <a:p>
            <a:r>
              <a:rPr lang="sk-SK" sz="1400" b="1" dirty="0"/>
              <a:t>„Áno, Pane,“ vravela ona, „ale aj šteňatá jedia odrobinky, čo padajú zo stola ich pánov.“; </a:t>
            </a:r>
            <a:r>
              <a:rPr lang="sk-SK" sz="1400" b="1" dirty="0" err="1"/>
              <a:t>Mt</a:t>
            </a:r>
            <a:r>
              <a:rPr lang="sk-SK" sz="1400" b="1" dirty="0"/>
              <a:t> 15, </a:t>
            </a:r>
            <a:r>
              <a:rPr lang="sk-SK" sz="1400" b="1" dirty="0" smtClean="0"/>
              <a:t>27</a:t>
            </a:r>
          </a:p>
          <a:p>
            <a:endParaRPr lang="sk-SK" sz="900" dirty="0"/>
          </a:p>
          <a:p>
            <a:r>
              <a:rPr lang="sk-SK" sz="1400" b="1" dirty="0"/>
              <a:t>„Pane, aj šteňatá jedia pod stolom odrobinky po deťoch.“; </a:t>
            </a:r>
            <a:r>
              <a:rPr lang="sk-SK" sz="1400" b="1" dirty="0" err="1"/>
              <a:t>Mk</a:t>
            </a:r>
            <a:r>
              <a:rPr lang="sk-SK" sz="1400" b="1" dirty="0"/>
              <a:t> 7, </a:t>
            </a:r>
            <a:r>
              <a:rPr lang="sk-SK" sz="1400" b="1" dirty="0" smtClean="0"/>
              <a:t>28</a:t>
            </a:r>
          </a:p>
          <a:p>
            <a:endParaRPr lang="sk-SK" sz="900" dirty="0"/>
          </a:p>
          <a:p>
            <a:r>
              <a:rPr lang="sk-SK" sz="1400" b="1" dirty="0"/>
              <a:t>„Pre tieto slová choď, zlý duch vyšiel z tvojej dcéry.“; </a:t>
            </a:r>
            <a:r>
              <a:rPr lang="sk-SK" sz="1400" b="1" dirty="0" err="1"/>
              <a:t>Mk</a:t>
            </a:r>
            <a:r>
              <a:rPr lang="sk-SK" sz="1400" b="1" dirty="0"/>
              <a:t> 7, </a:t>
            </a:r>
            <a:r>
              <a:rPr lang="sk-SK" sz="1400" b="1" dirty="0" smtClean="0"/>
              <a:t>29</a:t>
            </a:r>
          </a:p>
          <a:p>
            <a:endParaRPr lang="sk-SK" sz="900" dirty="0"/>
          </a:p>
          <a:p>
            <a:r>
              <a:rPr lang="sk-SK" sz="1400" b="1" dirty="0"/>
              <a:t>Vtedy jej Ježiš povedal: „Žena, veká je tvoja viera! Nech sa ti stane, ako chceš</a:t>
            </a:r>
            <a:r>
              <a:rPr lang="sk-SK" sz="1400" b="1" dirty="0" smtClean="0"/>
              <a:t>.“ </a:t>
            </a:r>
          </a:p>
          <a:p>
            <a:r>
              <a:rPr lang="sk-SK" sz="1400" b="1" dirty="0" err="1" smtClean="0"/>
              <a:t>Mt</a:t>
            </a:r>
            <a:r>
              <a:rPr lang="sk-SK" sz="1400" b="1" dirty="0" smtClean="0"/>
              <a:t> </a:t>
            </a:r>
            <a:r>
              <a:rPr lang="sk-SK" sz="1400" b="1" dirty="0"/>
              <a:t>15, </a:t>
            </a:r>
            <a:r>
              <a:rPr lang="sk-SK" sz="1400" b="1" dirty="0" smtClean="0"/>
              <a:t>28</a:t>
            </a:r>
          </a:p>
          <a:p>
            <a:endParaRPr lang="sk-SK" sz="900" dirty="0"/>
          </a:p>
          <a:p>
            <a:r>
              <a:rPr lang="sk-SK" sz="1400" b="1" dirty="0"/>
              <a:t>Dobre robí všetko: Aj hluchým dáva sluch, aj nemým reč.“; </a:t>
            </a:r>
            <a:r>
              <a:rPr lang="sk-SK" sz="1400" b="1" dirty="0" err="1"/>
              <a:t>Mk</a:t>
            </a:r>
            <a:r>
              <a:rPr lang="sk-SK" sz="1400" b="1" dirty="0"/>
              <a:t> 7, </a:t>
            </a:r>
            <a:r>
              <a:rPr lang="sk-SK" sz="1400" b="1" dirty="0" smtClean="0"/>
              <a:t>37</a:t>
            </a:r>
          </a:p>
          <a:p>
            <a:endParaRPr lang="sk-SK" sz="900" dirty="0"/>
          </a:p>
          <a:p>
            <a:r>
              <a:rPr lang="sk-SK" sz="1400" b="1" dirty="0"/>
              <a:t>On im povedal: „Dobre o vás pokrytcoch prorokoval Izaiáš, ako je napísané ...“; </a:t>
            </a:r>
            <a:endParaRPr lang="sk-SK" sz="1400" b="1" dirty="0" smtClean="0"/>
          </a:p>
          <a:p>
            <a:r>
              <a:rPr lang="sk-SK" sz="1400" b="1" dirty="0" err="1" smtClean="0"/>
              <a:t>Mk</a:t>
            </a:r>
            <a:r>
              <a:rPr lang="sk-SK" sz="1400" b="1" dirty="0" smtClean="0"/>
              <a:t> </a:t>
            </a:r>
            <a:r>
              <a:rPr lang="sk-SK" sz="1400" b="1" dirty="0"/>
              <a:t>7, 6</a:t>
            </a:r>
            <a:endParaRPr lang="sk-SK" sz="1400" dirty="0"/>
          </a:p>
        </p:txBody>
      </p:sp>
    </p:spTree>
    <p:extLst>
      <p:ext uri="{BB962C8B-B14F-4D97-AF65-F5344CB8AC3E}">
        <p14:creationId xmlns:p14="http://schemas.microsoft.com/office/powerpoint/2010/main" val="7984923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2393115" y="1183255"/>
            <a:ext cx="5602309" cy="5170646"/>
          </a:xfrm>
          <a:prstGeom prst="rect">
            <a:avLst/>
          </a:prstGeom>
        </p:spPr>
        <p:txBody>
          <a:bodyPr wrap="square">
            <a:spAutoFit/>
          </a:bodyPr>
          <a:lstStyle/>
          <a:p>
            <a:pPr>
              <a:spcAft>
                <a:spcPts val="0"/>
              </a:spcAft>
            </a:pPr>
            <a:r>
              <a:rPr lang="sk-SK" sz="1400" b="1" dirty="0" smtClean="0">
                <a:solidFill>
                  <a:srgbClr val="8A4500"/>
                </a:solidFill>
                <a:ea typeface="Calibri" panose="020F0502020204030204" pitchFamily="34" charset="0"/>
              </a:rPr>
              <a:t>                      3</a:t>
            </a:r>
            <a:r>
              <a:rPr lang="sk-SK" sz="1400" b="1" dirty="0">
                <a:solidFill>
                  <a:srgbClr val="8A4500"/>
                </a:solidFill>
                <a:ea typeface="Calibri" panose="020F0502020204030204" pitchFamily="34" charset="0"/>
              </a:rPr>
              <a:t>. Označ X nesprávne tvrdenia</a:t>
            </a:r>
            <a:endParaRPr lang="sk-SK" sz="1400" dirty="0">
              <a:solidFill>
                <a:srgbClr val="8A4500"/>
              </a:solidFill>
              <a:ea typeface="Calibri" panose="020F0502020204030204" pitchFamily="34" charset="0"/>
            </a:endParaRPr>
          </a:p>
          <a:p>
            <a:pPr>
              <a:spcAft>
                <a:spcPts val="0"/>
              </a:spcAft>
            </a:pPr>
            <a:r>
              <a:rPr lang="sk-SK" sz="900" b="1" dirty="0">
                <a:ea typeface="Calibri" panose="020F0502020204030204" pitchFamily="34" charset="0"/>
              </a:rPr>
              <a:t> </a:t>
            </a:r>
            <a:endParaRPr lang="sk-SK" sz="900" dirty="0">
              <a:ea typeface="Calibri" panose="020F0502020204030204" pitchFamily="34" charset="0"/>
            </a:endParaRPr>
          </a:p>
          <a:p>
            <a:pPr>
              <a:spcAft>
                <a:spcPts val="0"/>
              </a:spcAft>
            </a:pPr>
            <a:r>
              <a:rPr lang="sk-SK" sz="1400" b="1" dirty="0">
                <a:solidFill>
                  <a:srgbClr val="8A4500"/>
                </a:solidFill>
                <a:ea typeface="Calibri" panose="020F0502020204030204" pitchFamily="34" charset="0"/>
              </a:rPr>
              <a:t>Tradície otcov boli:</a:t>
            </a:r>
          </a:p>
          <a:p>
            <a:pPr>
              <a:spcAft>
                <a:spcPts val="0"/>
              </a:spcAft>
            </a:pPr>
            <a:r>
              <a:rPr lang="sk-SK" sz="1400" dirty="0">
                <a:solidFill>
                  <a:srgbClr val="8A4500"/>
                </a:solidFill>
                <a:ea typeface="Calibri" panose="020F0502020204030204" pitchFamily="34" charset="0"/>
              </a:rPr>
              <a:t> - právne vysvetlivky k Božiemu zákonu</a:t>
            </a:r>
          </a:p>
          <a:p>
            <a:pPr>
              <a:spcAft>
                <a:spcPts val="0"/>
              </a:spcAft>
            </a:pPr>
            <a:r>
              <a:rPr lang="sk-SK" sz="1400" dirty="0">
                <a:solidFill>
                  <a:srgbClr val="8A4500"/>
                </a:solidFill>
                <a:ea typeface="Calibri" panose="020F0502020204030204" pitchFamily="34" charset="0"/>
              </a:rPr>
              <a:t> - zostavili ich židovskí </a:t>
            </a:r>
            <a:r>
              <a:rPr lang="sk-SK" sz="1400" dirty="0" err="1">
                <a:solidFill>
                  <a:srgbClr val="8A4500"/>
                </a:solidFill>
                <a:ea typeface="Calibri" panose="020F0502020204030204" pitchFamily="34" charset="0"/>
              </a:rPr>
              <a:t>zákonníci</a:t>
            </a:r>
            <a:endParaRPr lang="sk-SK" sz="1400" dirty="0">
              <a:solidFill>
                <a:srgbClr val="8A4500"/>
              </a:solidFill>
              <a:ea typeface="Calibri" panose="020F0502020204030204" pitchFamily="34" charset="0"/>
            </a:endParaRPr>
          </a:p>
          <a:p>
            <a:pPr>
              <a:spcAft>
                <a:spcPts val="0"/>
              </a:spcAft>
            </a:pPr>
            <a:r>
              <a:rPr lang="sk-SK" sz="1400" dirty="0">
                <a:solidFill>
                  <a:srgbClr val="8A4500"/>
                </a:solidFill>
                <a:ea typeface="Calibri" panose="020F0502020204030204" pitchFamily="34" charset="0"/>
              </a:rPr>
              <a:t> - Židia si ich často cenili viac ako ustanovenia </a:t>
            </a:r>
            <a:r>
              <a:rPr lang="sk-SK" sz="1400" dirty="0" smtClean="0">
                <a:solidFill>
                  <a:srgbClr val="8A4500"/>
                </a:solidFill>
                <a:ea typeface="Calibri" panose="020F0502020204030204" pitchFamily="34" charset="0"/>
              </a:rPr>
              <a:t>Božieho zákona</a:t>
            </a:r>
            <a:endParaRPr lang="sk-SK" sz="1400" dirty="0">
              <a:solidFill>
                <a:srgbClr val="8A4500"/>
              </a:solidFill>
              <a:ea typeface="Calibri" panose="020F0502020204030204" pitchFamily="34" charset="0"/>
            </a:endParaRPr>
          </a:p>
          <a:p>
            <a:pPr>
              <a:spcAft>
                <a:spcPts val="0"/>
              </a:spcAft>
            </a:pPr>
            <a:r>
              <a:rPr lang="sk-SK" sz="1400" dirty="0">
                <a:solidFill>
                  <a:srgbClr val="8A4500"/>
                </a:solidFill>
                <a:ea typeface="Calibri" panose="020F0502020204030204" pitchFamily="34" charset="0"/>
              </a:rPr>
              <a:t> - </a:t>
            </a:r>
            <a:r>
              <a:rPr lang="sk-SK" sz="1400" b="1" dirty="0">
                <a:solidFill>
                  <a:srgbClr val="F3540D"/>
                </a:solidFill>
                <a:ea typeface="Calibri" panose="020F0502020204030204" pitchFamily="34" charset="0"/>
              </a:rPr>
              <a:t>Židia si ich cenili menej ako ustanovenia Božieho zákona</a:t>
            </a:r>
          </a:p>
          <a:p>
            <a:pPr>
              <a:spcAft>
                <a:spcPts val="0"/>
              </a:spcAft>
            </a:pPr>
            <a:r>
              <a:rPr lang="sk-SK" sz="1400" dirty="0">
                <a:solidFill>
                  <a:srgbClr val="8A4500"/>
                </a:solidFill>
                <a:ea typeface="Calibri" panose="020F0502020204030204" pitchFamily="34" charset="0"/>
              </a:rPr>
              <a:t> - predpisy pridané k Mojžišovmu zákonu</a:t>
            </a:r>
          </a:p>
          <a:p>
            <a:pPr>
              <a:spcAft>
                <a:spcPts val="0"/>
              </a:spcAft>
            </a:pPr>
            <a:r>
              <a:rPr lang="sk-SK" sz="1400" dirty="0">
                <a:solidFill>
                  <a:srgbClr val="8A4500"/>
                </a:solidFill>
                <a:ea typeface="Calibri" panose="020F0502020204030204" pitchFamily="34" charset="0"/>
              </a:rPr>
              <a:t> - ľudské predpisy sťažujúce zachovávanie Božieho zákona</a:t>
            </a:r>
          </a:p>
          <a:p>
            <a:pPr>
              <a:spcAft>
                <a:spcPts val="0"/>
              </a:spcAft>
            </a:pPr>
            <a:r>
              <a:rPr lang="sk-SK" sz="1400" dirty="0">
                <a:solidFill>
                  <a:srgbClr val="8A4500"/>
                </a:solidFill>
                <a:ea typeface="Calibri" panose="020F0502020204030204" pitchFamily="34" charset="0"/>
              </a:rPr>
              <a:t> - Ježiš vyčíta, že kvôli predpisom nezachovávajú zákon</a:t>
            </a:r>
          </a:p>
          <a:p>
            <a:pPr>
              <a:spcAft>
                <a:spcPts val="0"/>
              </a:spcAft>
            </a:pPr>
            <a:r>
              <a:rPr lang="sk-SK" sz="1400" dirty="0">
                <a:solidFill>
                  <a:srgbClr val="8A4500"/>
                </a:solidFill>
                <a:ea typeface="Calibri" panose="020F0502020204030204" pitchFamily="34" charset="0"/>
              </a:rPr>
              <a:t> - </a:t>
            </a:r>
            <a:r>
              <a:rPr lang="sk-SK" sz="1400" b="1" dirty="0">
                <a:solidFill>
                  <a:srgbClr val="F3540D"/>
                </a:solidFill>
                <a:ea typeface="Calibri" panose="020F0502020204030204" pitchFamily="34" charset="0"/>
              </a:rPr>
              <a:t>výsledky právnej analýzy Mojžišovho zákona</a:t>
            </a:r>
          </a:p>
          <a:p>
            <a:pPr>
              <a:spcAft>
                <a:spcPts val="0"/>
              </a:spcAft>
            </a:pPr>
            <a:r>
              <a:rPr lang="sk-SK" sz="1300" dirty="0">
                <a:ea typeface="Calibri" panose="020F0502020204030204" pitchFamily="34" charset="0"/>
              </a:rPr>
              <a:t> </a:t>
            </a:r>
          </a:p>
          <a:p>
            <a:pPr>
              <a:spcAft>
                <a:spcPts val="0"/>
              </a:spcAft>
            </a:pPr>
            <a:endParaRPr lang="sk-SK" sz="1400" b="1" dirty="0" smtClean="0">
              <a:solidFill>
                <a:srgbClr val="8A4500"/>
              </a:solidFill>
              <a:ea typeface="Calibri" panose="020F0502020204030204" pitchFamily="34" charset="0"/>
            </a:endParaRPr>
          </a:p>
          <a:p>
            <a:pPr>
              <a:spcAft>
                <a:spcPts val="0"/>
              </a:spcAft>
            </a:pPr>
            <a:endParaRPr lang="sk-SK" sz="1400" b="1" dirty="0" smtClean="0">
              <a:solidFill>
                <a:srgbClr val="8A4500"/>
              </a:solidFill>
              <a:ea typeface="Calibri" panose="020F0502020204030204" pitchFamily="34" charset="0"/>
            </a:endParaRPr>
          </a:p>
          <a:p>
            <a:pPr>
              <a:spcAft>
                <a:spcPts val="0"/>
              </a:spcAft>
            </a:pPr>
            <a:r>
              <a:rPr lang="sk-SK" sz="1400" b="1" dirty="0" err="1" smtClean="0">
                <a:solidFill>
                  <a:srgbClr val="8A4500"/>
                </a:solidFill>
                <a:ea typeface="Calibri" panose="020F0502020204030204" pitchFamily="34" charset="0"/>
              </a:rPr>
              <a:t>Korban</a:t>
            </a:r>
            <a:endParaRPr lang="sk-SK" sz="1400" b="1" dirty="0">
              <a:solidFill>
                <a:srgbClr val="8A4500"/>
              </a:solidFill>
              <a:ea typeface="Calibri" panose="020F0502020204030204" pitchFamily="34" charset="0"/>
            </a:endParaRPr>
          </a:p>
          <a:p>
            <a:pPr>
              <a:spcAft>
                <a:spcPts val="0"/>
              </a:spcAft>
            </a:pPr>
            <a:r>
              <a:rPr lang="sk-SK" sz="1400" dirty="0">
                <a:ea typeface="Calibri" panose="020F0502020204030204" pitchFamily="34" charset="0"/>
              </a:rPr>
              <a:t> </a:t>
            </a:r>
            <a:r>
              <a:rPr lang="sk-SK" sz="1400" dirty="0">
                <a:solidFill>
                  <a:srgbClr val="8A4500"/>
                </a:solidFill>
                <a:ea typeface="Calibri" panose="020F0502020204030204" pitchFamily="34" charset="0"/>
              </a:rPr>
              <a:t>- sľub, ktorým Židia venovali Bohu to, čo mali dať na </a:t>
            </a:r>
            <a:r>
              <a:rPr lang="sk-SK" sz="1400" dirty="0" smtClean="0">
                <a:solidFill>
                  <a:srgbClr val="8A4500"/>
                </a:solidFill>
                <a:ea typeface="Calibri" panose="020F0502020204030204" pitchFamily="34" charset="0"/>
              </a:rPr>
              <a:t>výživu rodičom</a:t>
            </a:r>
            <a:endParaRPr lang="sk-SK" sz="1400" dirty="0">
              <a:solidFill>
                <a:srgbClr val="8A4500"/>
              </a:solidFill>
              <a:ea typeface="Calibri" panose="020F0502020204030204" pitchFamily="34" charset="0"/>
            </a:endParaRPr>
          </a:p>
          <a:p>
            <a:pPr>
              <a:spcAft>
                <a:spcPts val="0"/>
              </a:spcAft>
            </a:pPr>
            <a:r>
              <a:rPr lang="sk-SK" sz="1400" dirty="0">
                <a:solidFill>
                  <a:srgbClr val="8A4500"/>
                </a:solidFill>
                <a:ea typeface="Calibri" panose="020F0502020204030204" pitchFamily="34" charset="0"/>
              </a:rPr>
              <a:t> - </a:t>
            </a:r>
            <a:r>
              <a:rPr lang="sk-SK" sz="1400" b="1" dirty="0">
                <a:solidFill>
                  <a:srgbClr val="F3540D"/>
                </a:solidFill>
                <a:ea typeface="Calibri" panose="020F0502020204030204" pitchFamily="34" charset="0"/>
              </a:rPr>
              <a:t>Židia ho nepokladali za silnejší  ako prirodzenú </a:t>
            </a:r>
            <a:r>
              <a:rPr lang="sk-SK" sz="1400" b="1" dirty="0" smtClean="0">
                <a:solidFill>
                  <a:srgbClr val="F3540D"/>
                </a:solidFill>
                <a:ea typeface="Calibri" panose="020F0502020204030204" pitchFamily="34" charset="0"/>
              </a:rPr>
              <a:t>povinnosť</a:t>
            </a:r>
          </a:p>
          <a:p>
            <a:pPr>
              <a:spcAft>
                <a:spcPts val="0"/>
              </a:spcAft>
            </a:pPr>
            <a:r>
              <a:rPr lang="sk-SK" sz="1400" b="1" dirty="0">
                <a:solidFill>
                  <a:srgbClr val="F3540D"/>
                </a:solidFill>
                <a:ea typeface="Calibri" panose="020F0502020204030204" pitchFamily="34" charset="0"/>
              </a:rPr>
              <a:t> </a:t>
            </a:r>
            <a:r>
              <a:rPr lang="sk-SK" sz="1400" b="1" dirty="0" smtClean="0">
                <a:solidFill>
                  <a:srgbClr val="F3540D"/>
                </a:solidFill>
                <a:ea typeface="Calibri" panose="020F0502020204030204" pitchFamily="34" charset="0"/>
              </a:rPr>
              <a:t>   starať </a:t>
            </a:r>
            <a:r>
              <a:rPr lang="sk-SK" sz="1400" b="1" dirty="0">
                <a:solidFill>
                  <a:srgbClr val="F3540D"/>
                </a:solidFill>
                <a:ea typeface="Calibri" panose="020F0502020204030204" pitchFamily="34" charset="0"/>
              </a:rPr>
              <a:t>sa o rodičov</a:t>
            </a:r>
          </a:p>
          <a:p>
            <a:pPr>
              <a:spcAft>
                <a:spcPts val="0"/>
              </a:spcAft>
            </a:pPr>
            <a:r>
              <a:rPr lang="sk-SK" sz="1400" dirty="0">
                <a:solidFill>
                  <a:srgbClr val="8A4500"/>
                </a:solidFill>
                <a:ea typeface="Calibri" panose="020F0502020204030204" pitchFamily="34" charset="0"/>
              </a:rPr>
              <a:t> - ním sa mohli zbaviť povinnosti vydržiavať svojich rodičov</a:t>
            </a:r>
          </a:p>
          <a:p>
            <a:pPr>
              <a:spcAft>
                <a:spcPts val="0"/>
              </a:spcAft>
            </a:pPr>
            <a:r>
              <a:rPr lang="sk-SK" sz="1400" dirty="0">
                <a:solidFill>
                  <a:srgbClr val="8A4500"/>
                </a:solidFill>
                <a:ea typeface="Calibri" panose="020F0502020204030204" pitchFamily="34" charset="0"/>
              </a:rPr>
              <a:t> </a:t>
            </a:r>
            <a:r>
              <a:rPr lang="sk-SK" sz="1400" b="1" dirty="0">
                <a:solidFill>
                  <a:srgbClr val="F3540D"/>
                </a:solidFill>
                <a:ea typeface="Calibri" panose="020F0502020204030204" pitchFamily="34" charset="0"/>
              </a:rPr>
              <a:t>- Kristus takého počínanie schvaľuje</a:t>
            </a:r>
          </a:p>
          <a:p>
            <a:pPr>
              <a:spcAft>
                <a:spcPts val="0"/>
              </a:spcAft>
            </a:pPr>
            <a:r>
              <a:rPr lang="sk-SK" sz="1400" dirty="0">
                <a:solidFill>
                  <a:srgbClr val="8A4500"/>
                </a:solidFill>
                <a:ea typeface="Calibri" panose="020F0502020204030204" pitchFamily="34" charset="0"/>
              </a:rPr>
              <a:t> - mohli ním odoprieť všetku hmotnú podporu rodičom</a:t>
            </a:r>
          </a:p>
          <a:p>
            <a:pPr>
              <a:spcAft>
                <a:spcPts val="0"/>
              </a:spcAft>
            </a:pPr>
            <a:r>
              <a:rPr lang="sk-SK" sz="1400" dirty="0">
                <a:solidFill>
                  <a:srgbClr val="8A4500"/>
                </a:solidFill>
                <a:ea typeface="Calibri" panose="020F0502020204030204" pitchFamily="34" charset="0"/>
              </a:rPr>
              <a:t> - Židia ho pokladali za silnejší  ako prirodzenú </a:t>
            </a:r>
            <a:r>
              <a:rPr lang="sk-SK" sz="1400" dirty="0" smtClean="0">
                <a:solidFill>
                  <a:srgbClr val="8A4500"/>
                </a:solidFill>
                <a:ea typeface="Calibri" panose="020F0502020204030204" pitchFamily="34" charset="0"/>
              </a:rPr>
              <a:t>povinnosť starať </a:t>
            </a:r>
            <a:r>
              <a:rPr lang="sk-SK" sz="1400" dirty="0">
                <a:solidFill>
                  <a:srgbClr val="8A4500"/>
                </a:solidFill>
                <a:ea typeface="Calibri" panose="020F0502020204030204" pitchFamily="34" charset="0"/>
              </a:rPr>
              <a:t>sa o rodičov</a:t>
            </a:r>
          </a:p>
          <a:p>
            <a:pPr>
              <a:spcAft>
                <a:spcPts val="0"/>
              </a:spcAft>
            </a:pPr>
            <a:r>
              <a:rPr lang="sk-SK" sz="1400" dirty="0">
                <a:solidFill>
                  <a:srgbClr val="8A4500"/>
                </a:solidFill>
                <a:ea typeface="Calibri" panose="020F0502020204030204" pitchFamily="34" charset="0"/>
              </a:rPr>
              <a:t> - Kristus takého počínanie odsudzuje</a:t>
            </a:r>
          </a:p>
          <a:p>
            <a:pPr>
              <a:spcAft>
                <a:spcPts val="0"/>
              </a:spcAft>
            </a:pPr>
            <a:r>
              <a:rPr lang="sk-SK" sz="1400" dirty="0">
                <a:ea typeface="Calibri" panose="020F0502020204030204" pitchFamily="34" charset="0"/>
              </a:rPr>
              <a:t> </a:t>
            </a:r>
            <a:endParaRPr lang="sk-SK" sz="1400" dirty="0"/>
          </a:p>
        </p:txBody>
      </p:sp>
      <p:sp>
        <p:nvSpPr>
          <p:cNvPr id="13" name="Obdĺžnik 12"/>
          <p:cNvSpPr/>
          <p:nvPr/>
        </p:nvSpPr>
        <p:spPr>
          <a:xfrm>
            <a:off x="3636781" y="3531638"/>
            <a:ext cx="3763659"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pozn. k </a:t>
            </a:r>
            <a:r>
              <a:rPr lang="sk-SK" sz="1400" b="1" dirty="0" err="1">
                <a:solidFill>
                  <a:srgbClr val="8A4500"/>
                </a:solidFill>
              </a:rPr>
              <a:t>Mk</a:t>
            </a:r>
            <a:r>
              <a:rPr lang="sk-SK" sz="1400" b="1" dirty="0">
                <a:solidFill>
                  <a:srgbClr val="8A4500"/>
                </a:solidFill>
              </a:rPr>
              <a:t> 7, 3-4, pozn. k </a:t>
            </a:r>
            <a:r>
              <a:rPr lang="sk-SK" sz="1400" b="1" dirty="0" err="1">
                <a:solidFill>
                  <a:srgbClr val="8A4500"/>
                </a:solidFill>
              </a:rPr>
              <a:t>Mk</a:t>
            </a:r>
            <a:r>
              <a:rPr lang="sk-SK" sz="1400" b="1" dirty="0">
                <a:solidFill>
                  <a:srgbClr val="8A4500"/>
                </a:solidFill>
              </a:rPr>
              <a:t> 7, 1-13; </a:t>
            </a:r>
            <a:r>
              <a:rPr lang="sk-SK" sz="1400" b="1" dirty="0" err="1">
                <a:solidFill>
                  <a:srgbClr val="8A4500"/>
                </a:solidFill>
              </a:rPr>
              <a:t>Mt</a:t>
            </a:r>
            <a:r>
              <a:rPr lang="sk-SK" sz="1400" b="1" dirty="0">
                <a:solidFill>
                  <a:srgbClr val="8A4500"/>
                </a:solidFill>
              </a:rPr>
              <a:t> 15, 1-9</a:t>
            </a:r>
            <a:endParaRPr lang="sk-SK" sz="1400" dirty="0">
              <a:solidFill>
                <a:srgbClr val="8A4500"/>
              </a:solidFill>
            </a:endParaRPr>
          </a:p>
        </p:txBody>
      </p:sp>
      <p:sp>
        <p:nvSpPr>
          <p:cNvPr id="14" name="Obdĺžnik 13"/>
          <p:cNvSpPr/>
          <p:nvPr/>
        </p:nvSpPr>
        <p:spPr>
          <a:xfrm>
            <a:off x="3636781" y="6161737"/>
            <a:ext cx="2489849"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p</a:t>
            </a:r>
            <a:r>
              <a:rPr lang="sk-SK" sz="1400" b="1" dirty="0" smtClean="0">
                <a:solidFill>
                  <a:srgbClr val="8A4500"/>
                </a:solidFill>
              </a:rPr>
              <a:t>ozn</a:t>
            </a:r>
            <a:r>
              <a:rPr lang="sk-SK" sz="1400" b="1" dirty="0">
                <a:solidFill>
                  <a:srgbClr val="8A4500"/>
                </a:solidFill>
              </a:rPr>
              <a:t>. k </a:t>
            </a:r>
            <a:r>
              <a:rPr lang="sk-SK" sz="1400" b="1" dirty="0" err="1">
                <a:solidFill>
                  <a:srgbClr val="8A4500"/>
                </a:solidFill>
              </a:rPr>
              <a:t>Mk</a:t>
            </a:r>
            <a:r>
              <a:rPr lang="sk-SK" sz="1400" b="1" dirty="0">
                <a:solidFill>
                  <a:srgbClr val="8A4500"/>
                </a:solidFill>
              </a:rPr>
              <a:t> 7, 11-12, </a:t>
            </a:r>
            <a:r>
              <a:rPr lang="sk-SK" sz="1400" b="1" dirty="0" err="1">
                <a:solidFill>
                  <a:srgbClr val="8A4500"/>
                </a:solidFill>
              </a:rPr>
              <a:t>Mt</a:t>
            </a:r>
            <a:r>
              <a:rPr lang="sk-SK" sz="1400" b="1" dirty="0">
                <a:solidFill>
                  <a:srgbClr val="8A4500"/>
                </a:solidFill>
              </a:rPr>
              <a:t> 15, 5-6</a:t>
            </a:r>
            <a:endParaRPr lang="sk-SK" sz="1400" dirty="0">
              <a:solidFill>
                <a:srgbClr val="8A4500"/>
              </a:solidFill>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2935020" y="1327458"/>
            <a:ext cx="4572000" cy="2246769"/>
          </a:xfrm>
          <a:prstGeom prst="rect">
            <a:avLst/>
          </a:prstGeom>
        </p:spPr>
        <p:txBody>
          <a:bodyPr>
            <a:spAutoFit/>
          </a:bodyPr>
          <a:lstStyle/>
          <a:p>
            <a:pPr>
              <a:spcAft>
                <a:spcPts val="0"/>
              </a:spcAft>
            </a:pPr>
            <a:endParaRPr lang="sk-SK" sz="1400" dirty="0">
              <a:ea typeface="Calibri" panose="020F0502020204030204" pitchFamily="34" charset="0"/>
            </a:endParaRPr>
          </a:p>
          <a:p>
            <a:pPr>
              <a:spcAft>
                <a:spcPts val="0"/>
              </a:spcAft>
            </a:pPr>
            <a:r>
              <a:rPr lang="sk-SK" sz="1400" b="1" dirty="0">
                <a:solidFill>
                  <a:srgbClr val="8A4500"/>
                </a:solidFill>
                <a:ea typeface="Calibri" panose="020F0502020204030204" pitchFamily="34" charset="0"/>
              </a:rPr>
              <a:t>Čo poškvrňuje človeka?</a:t>
            </a:r>
          </a:p>
          <a:p>
            <a:pPr>
              <a:spcAft>
                <a:spcPts val="0"/>
              </a:spcAft>
            </a:pPr>
            <a:r>
              <a:rPr lang="sk-SK" sz="1400" dirty="0">
                <a:solidFill>
                  <a:srgbClr val="8A4500"/>
                </a:solidFill>
                <a:ea typeface="Calibri" panose="020F0502020204030204" pitchFamily="34" charset="0"/>
              </a:rPr>
              <a:t> - </a:t>
            </a:r>
            <a:r>
              <a:rPr lang="sk-SK" sz="1400" b="1" dirty="0">
                <a:solidFill>
                  <a:srgbClr val="F3540D"/>
                </a:solidFill>
                <a:ea typeface="Calibri" panose="020F0502020204030204" pitchFamily="34" charset="0"/>
              </a:rPr>
              <a:t>všetko, čo doň vchádza zvonka</a:t>
            </a:r>
          </a:p>
          <a:p>
            <a:pPr>
              <a:spcAft>
                <a:spcPts val="0"/>
              </a:spcAft>
            </a:pPr>
            <a:r>
              <a:rPr lang="sk-SK" sz="1400" dirty="0">
                <a:solidFill>
                  <a:srgbClr val="8A4500"/>
                </a:solidFill>
                <a:ea typeface="Calibri" panose="020F0502020204030204" pitchFamily="34" charset="0"/>
              </a:rPr>
              <a:t> - čo vychádza zo srdca človeka</a:t>
            </a:r>
          </a:p>
          <a:p>
            <a:pPr>
              <a:spcAft>
                <a:spcPts val="0"/>
              </a:spcAft>
            </a:pPr>
            <a:r>
              <a:rPr lang="sk-SK" sz="1400" dirty="0">
                <a:solidFill>
                  <a:srgbClr val="8A4500"/>
                </a:solidFill>
                <a:ea typeface="Calibri" panose="020F0502020204030204" pitchFamily="34" charset="0"/>
              </a:rPr>
              <a:t> - zlé myšlienky, smilstvá, krádeže</a:t>
            </a:r>
          </a:p>
          <a:p>
            <a:pPr>
              <a:spcAft>
                <a:spcPts val="0"/>
              </a:spcAft>
            </a:pPr>
            <a:r>
              <a:rPr lang="sk-SK" sz="1400" dirty="0">
                <a:solidFill>
                  <a:srgbClr val="8A4500"/>
                </a:solidFill>
                <a:ea typeface="Calibri" panose="020F0502020204030204" pitchFamily="34" charset="0"/>
              </a:rPr>
              <a:t> - vraždy, cudzoložstvá, chamtivosť</a:t>
            </a:r>
          </a:p>
          <a:p>
            <a:pPr>
              <a:spcAft>
                <a:spcPts val="0"/>
              </a:spcAft>
            </a:pPr>
            <a:r>
              <a:rPr lang="sk-SK" sz="1400" dirty="0">
                <a:solidFill>
                  <a:srgbClr val="8A4500"/>
                </a:solidFill>
                <a:ea typeface="Calibri" panose="020F0502020204030204" pitchFamily="34" charset="0"/>
              </a:rPr>
              <a:t> - zlomyseľnosť, necudnosť, závisť, rúhanie</a:t>
            </a:r>
          </a:p>
          <a:p>
            <a:pPr>
              <a:spcAft>
                <a:spcPts val="0"/>
              </a:spcAft>
            </a:pPr>
            <a:r>
              <a:rPr lang="sk-SK" sz="1400" dirty="0">
                <a:solidFill>
                  <a:srgbClr val="8A4500"/>
                </a:solidFill>
                <a:ea typeface="Calibri" panose="020F0502020204030204" pitchFamily="34" charset="0"/>
              </a:rPr>
              <a:t> - pýcha, hlúposť</a:t>
            </a:r>
          </a:p>
          <a:p>
            <a:r>
              <a:rPr lang="sk-SK" sz="1400" dirty="0">
                <a:solidFill>
                  <a:srgbClr val="8A4500"/>
                </a:solidFill>
                <a:ea typeface="Calibri" panose="020F0502020204030204" pitchFamily="34" charset="0"/>
              </a:rPr>
              <a:t> - </a:t>
            </a:r>
            <a:r>
              <a:rPr lang="sk-SK" sz="1400" b="1" dirty="0">
                <a:solidFill>
                  <a:srgbClr val="F3540D"/>
                </a:solidFill>
                <a:ea typeface="Calibri" panose="020F0502020204030204" pitchFamily="34" charset="0"/>
              </a:rPr>
              <a:t>osočovanie a ohováranie inými</a:t>
            </a:r>
            <a:endParaRPr lang="sk-SK" sz="1400" b="1" dirty="0">
              <a:solidFill>
                <a:srgbClr val="F3540D"/>
              </a:solidFill>
            </a:endParaRPr>
          </a:p>
          <a:p>
            <a:pPr>
              <a:spcAft>
                <a:spcPts val="0"/>
              </a:spcAft>
            </a:pPr>
            <a:r>
              <a:rPr lang="sk-SK" sz="1400" dirty="0">
                <a:solidFill>
                  <a:srgbClr val="8A4500"/>
                </a:solidFill>
                <a:ea typeface="Calibri" panose="020F0502020204030204" pitchFamily="34" charset="0"/>
              </a:rPr>
              <a:t> </a:t>
            </a:r>
            <a:endParaRPr lang="sk-SK" sz="1400" dirty="0">
              <a:solidFill>
                <a:srgbClr val="8A4500"/>
              </a:solidFill>
            </a:endParaRPr>
          </a:p>
        </p:txBody>
      </p:sp>
      <p:sp>
        <p:nvSpPr>
          <p:cNvPr id="11" name="Obdĺžnik 10"/>
          <p:cNvSpPr/>
          <p:nvPr/>
        </p:nvSpPr>
        <p:spPr>
          <a:xfrm>
            <a:off x="5027699" y="3531638"/>
            <a:ext cx="1066318"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err="1">
                <a:solidFill>
                  <a:srgbClr val="8A4500"/>
                </a:solidFill>
              </a:rPr>
              <a:t>Mk</a:t>
            </a:r>
            <a:r>
              <a:rPr lang="sk-SK" sz="1400" b="1" dirty="0">
                <a:solidFill>
                  <a:srgbClr val="8A4500"/>
                </a:solidFill>
              </a:rPr>
              <a:t> 7, 21-22</a:t>
            </a:r>
            <a:endParaRPr lang="sk-SK" sz="1400" dirty="0">
              <a:solidFill>
                <a:srgbClr val="8A4500"/>
              </a:solidFill>
            </a:endParaRPr>
          </a:p>
        </p:txBody>
      </p:sp>
    </p:spTree>
    <p:extLst>
      <p:ext uri="{BB962C8B-B14F-4D97-AF65-F5344CB8AC3E}">
        <p14:creationId xmlns:p14="http://schemas.microsoft.com/office/powerpoint/2010/main" val="25294122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124199" y="1989625"/>
            <a:ext cx="5107865" cy="4339650"/>
          </a:xfrm>
          <a:prstGeom prst="rect">
            <a:avLst/>
          </a:prstGeom>
        </p:spPr>
        <p:txBody>
          <a:bodyPr wrap="square">
            <a:spAutoFit/>
          </a:bodyPr>
          <a:lstStyle/>
          <a:p>
            <a:pPr lvl="0" algn="just"/>
            <a:r>
              <a:rPr lang="sk-SK" sz="1200" dirty="0" smtClean="0">
                <a:solidFill>
                  <a:srgbClr val="002060"/>
                </a:solidFill>
              </a:rPr>
              <a:t>Učeníci </a:t>
            </a:r>
            <a:r>
              <a:rPr lang="sk-SK" sz="1200" dirty="0">
                <a:solidFill>
                  <a:srgbClr val="002060"/>
                </a:solidFill>
              </a:rPr>
              <a:t>jedia neumytými rukami. Konajú inak, ako sa to zvyklo robiť a ostatní prítomní vnímajú problém. Ježiš nechce byť ten, kto ignoruje židovské predpisy, ak sú vykonávané s vnímavým srdcom (por. </a:t>
            </a:r>
            <a:r>
              <a:rPr lang="sk-SK" sz="1200" dirty="0" err="1">
                <a:solidFill>
                  <a:srgbClr val="002060"/>
                </a:solidFill>
              </a:rPr>
              <a:t>Mt</a:t>
            </a:r>
            <a:r>
              <a:rPr lang="sk-SK" sz="1200" dirty="0">
                <a:solidFill>
                  <a:srgbClr val="002060"/>
                </a:solidFill>
              </a:rPr>
              <a:t> 5,17). Ale každý rituál, keď si prestaneme uvedomovať jeho zmysel, má tendenciu stať sa náhradou za úprimnosť srdca. Zmenou rituálu chce Ježiš upozorniť na niečo dôležitejšie, na čistotu srdca, ale farizeji vnímajú len porušený zvyk. Aj nám sa môže stať, že sa pre nás liturgia stane len formalizmom, prázdnym rituálom. Tento stav spoznávame vtedy, keď nás dokážu rozčúliť formálne zmeny – napr. v liturgických postojoch, gestách, v liturgickom priestore a pod. – a my nedokážeme vidieť ich pravý zmysel.</a:t>
            </a:r>
          </a:p>
          <a:p>
            <a:pPr algn="just"/>
            <a:r>
              <a:rPr lang="sk-SK" sz="1200" dirty="0">
                <a:solidFill>
                  <a:srgbClr val="002060"/>
                </a:solidFill>
              </a:rPr>
              <a:t> </a:t>
            </a:r>
          </a:p>
          <a:p>
            <a:pPr algn="just"/>
            <a:r>
              <a:rPr lang="sk-SK" sz="1200" i="1" dirty="0" smtClean="0">
                <a:solidFill>
                  <a:srgbClr val="002060"/>
                </a:solidFill>
              </a:rPr>
              <a:t>„Darmo </a:t>
            </a:r>
            <a:r>
              <a:rPr lang="sk-SK" sz="1200" i="1" dirty="0">
                <a:solidFill>
                  <a:srgbClr val="002060"/>
                </a:solidFill>
              </a:rPr>
              <a:t>si ma ctia!“ </a:t>
            </a:r>
            <a:r>
              <a:rPr lang="sk-SK" sz="1200" dirty="0">
                <a:solidFill>
                  <a:srgbClr val="002060"/>
                </a:solidFill>
              </a:rPr>
              <a:t>Bohu ide predovšetkým o to: aby sme po ňom túžili z celého srdca a tak ho aj hľadali. </a:t>
            </a:r>
            <a:r>
              <a:rPr lang="sk-SK" sz="1200" i="1" dirty="0">
                <a:solidFill>
                  <a:srgbClr val="002060"/>
                </a:solidFill>
              </a:rPr>
              <a:t>„Ako jeleň dychtí za vodou z prameňa, tak moja duša túži po tebe“</a:t>
            </a:r>
            <a:r>
              <a:rPr lang="sk-SK" sz="1200" dirty="0">
                <a:solidFill>
                  <a:srgbClr val="002060"/>
                </a:solidFill>
              </a:rPr>
              <a:t> (Ž 42,2). Boh nechce iba kúsok srdca, nechce ani kus. On ho chce celé. Neuspokojíme ho odrobinkami. Na lásku sa primerane odpovedá len láskou. Na Božiu lásku primerane odpovieme len svojou láskou. Na Božiu túžbu po nás odpovieme túžbou po Bohu. Túžbou pálčivou, vďaka ktorej budeme zaspávať so spomienkou na Boha, s myšlienkou na neho vstávať, aj v noci na lôžku myslieť na neho. Tak o tejto túžbe hovoria žalmy. Je to túžba snúbenice, ktorá dychtí po svojom ženíchovi. Boh je Ženíchom svojej Cirkvi, každej ľudskej duše – duše muža i duše ženy. Vykúpil si nás svojou krvou, sme jeho, patríme mu. Preto nás tak miluje, preto po nás tak nezmerne túži. Prosme dennodenne, aby sme takú istú túžbu po ňom mali aj my sami.</a:t>
            </a:r>
          </a:p>
        </p:txBody>
      </p:sp>
      <p:sp>
        <p:nvSpPr>
          <p:cNvPr id="12" name="BlokTextu 11"/>
          <p:cNvSpPr txBox="1"/>
          <p:nvPr/>
        </p:nvSpPr>
        <p:spPr>
          <a:xfrm>
            <a:off x="609599" y="2230744"/>
            <a:ext cx="2426753"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A videli niektorých z jeho učeníkov jesť chlieb poškvrnenými, to jest neumytými rukami. </a:t>
            </a:r>
            <a:r>
              <a:rPr lang="sk-SK" sz="1400" i="1" dirty="0" err="1" smtClean="0">
                <a:solidFill>
                  <a:srgbClr val="8A4500"/>
                </a:solidFill>
                <a:latin typeface="Franklin Gothic Medium Cond" panose="020B0606030402020204" pitchFamily="34" charset="0"/>
              </a:rPr>
              <a:t>Mk</a:t>
            </a:r>
            <a:r>
              <a:rPr lang="sk-SK" sz="1400" i="1" dirty="0" smtClean="0">
                <a:solidFill>
                  <a:srgbClr val="8A4500"/>
                </a:solidFill>
                <a:latin typeface="Franklin Gothic Medium Cond" panose="020B0606030402020204" pitchFamily="34" charset="0"/>
              </a:rPr>
              <a:t> 7,2</a:t>
            </a:r>
            <a:endParaRPr lang="sk-SK" sz="1400" i="1" dirty="0">
              <a:solidFill>
                <a:srgbClr val="8A4500"/>
              </a:solidFill>
              <a:latin typeface="Franklin Gothic Medium Cond" panose="020B0606030402020204" pitchFamily="34" charset="0"/>
            </a:endParaRPr>
          </a:p>
        </p:txBody>
      </p:sp>
      <p:sp>
        <p:nvSpPr>
          <p:cNvPr id="13" name="BlokTextu 12"/>
          <p:cNvSpPr txBox="1"/>
          <p:nvPr/>
        </p:nvSpPr>
        <p:spPr>
          <a:xfrm>
            <a:off x="609600" y="4159450"/>
            <a:ext cx="2514600" cy="160043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On im povedal: „Dobre o vás, pokrytcoch, prorokoval Izaiáš, ako je napísané: „Tento ľud ma uctieva perami, ale ich srdce je ďaleko odo mňa. No darmo si ma ctia, lebo náuky, čo učia, sú iba ľudské príkazy.“ </a:t>
            </a:r>
            <a:r>
              <a:rPr lang="sk-SK" sz="1400" i="1" dirty="0" err="1" smtClean="0">
                <a:solidFill>
                  <a:srgbClr val="8A4500"/>
                </a:solidFill>
                <a:latin typeface="Franklin Gothic Medium Cond" panose="020B0606030402020204" pitchFamily="34" charset="0"/>
              </a:rPr>
              <a:t>Mk</a:t>
            </a:r>
            <a:r>
              <a:rPr lang="sk-SK" sz="1400" i="1" dirty="0" smtClean="0">
                <a:solidFill>
                  <a:srgbClr val="8A4500"/>
                </a:solidFill>
                <a:latin typeface="Franklin Gothic Medium Cond" panose="020B0606030402020204" pitchFamily="34" charset="0"/>
              </a:rPr>
              <a:t> 7,6</a:t>
            </a:r>
            <a:endParaRPr lang="sk-SK" sz="14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007237" y="2287609"/>
            <a:ext cx="5275374" cy="3600986"/>
          </a:xfrm>
          <a:prstGeom prst="rect">
            <a:avLst/>
          </a:prstGeom>
        </p:spPr>
        <p:txBody>
          <a:bodyPr wrap="square">
            <a:spAutoFit/>
          </a:bodyPr>
          <a:lstStyle/>
          <a:p>
            <a:pPr lvl="0" algn="just"/>
            <a:r>
              <a:rPr lang="sk-SK" sz="1200" dirty="0" smtClean="0">
                <a:solidFill>
                  <a:srgbClr val="002060"/>
                </a:solidFill>
              </a:rPr>
              <a:t>Je </a:t>
            </a:r>
            <a:r>
              <a:rPr lang="sk-SK" sz="1200" dirty="0">
                <a:solidFill>
                  <a:srgbClr val="002060"/>
                </a:solidFill>
              </a:rPr>
              <a:t>to veľmi milý postoj pokory a dôvery, keď sa učeníci pýtajú na to, čomu nerozumejú. Tento postoj si máme osvojiť všetci, kedykoľvek sa nám dejú veci, ktorým nerozumieme. Nemusíme vždy rozumieť. Ale vždy treba mať postoj učeníkov – postoj pokory, v ktorom si hovoríme, že stačí, keď tomu rozumie Boh. Postoj dôvery, v ktorom máme odvahu sa v súkromí modlitby Boha pýtať. Niekedy nám Ježiš odpovie hneď. Inokedy s odpoveďou počká, až budeme schopní pochopiť. Vtedy svoju dôveru a pokoru prehĺbme: povedzme si, že naozaj stačí, ak tomu rozumie Boh, pretože on má všetko v rukách a všetko dokáže použiť pre naše večné dobro.</a:t>
            </a:r>
          </a:p>
          <a:p>
            <a:pPr algn="just"/>
            <a:r>
              <a:rPr lang="en-US" sz="1200" dirty="0">
                <a:solidFill>
                  <a:srgbClr val="002060"/>
                </a:solidFill>
              </a:rPr>
              <a:t> </a:t>
            </a:r>
            <a:endParaRPr lang="sk-SK" sz="1200" dirty="0">
              <a:solidFill>
                <a:srgbClr val="002060"/>
              </a:solidFill>
            </a:endParaRPr>
          </a:p>
          <a:p>
            <a:pPr lvl="0" algn="just"/>
            <a:r>
              <a:rPr lang="sk-SK" sz="1200" dirty="0" err="1" smtClean="0">
                <a:solidFill>
                  <a:srgbClr val="002060"/>
                </a:solidFill>
              </a:rPr>
              <a:t>Sýrofeničanka</a:t>
            </a:r>
            <a:r>
              <a:rPr lang="sk-SK" sz="1200" dirty="0" smtClean="0">
                <a:solidFill>
                  <a:srgbClr val="002060"/>
                </a:solidFill>
              </a:rPr>
              <a:t> </a:t>
            </a:r>
            <a:r>
              <a:rPr lang="sk-SK" sz="1200" dirty="0">
                <a:solidFill>
                  <a:srgbClr val="002060"/>
                </a:solidFill>
              </a:rPr>
              <a:t>oslovuje Ježiša: „Pane“. Takto je Ježiš v Markovom evanjeliu nazvaný </a:t>
            </a:r>
            <a:r>
              <a:rPr lang="sk-SK" sz="1200" dirty="0" err="1">
                <a:solidFill>
                  <a:srgbClr val="002060"/>
                </a:solidFill>
              </a:rPr>
              <a:t>poprvýkrát</a:t>
            </a:r>
            <a:r>
              <a:rPr lang="sk-SK" sz="1200" dirty="0">
                <a:solidFill>
                  <a:srgbClr val="002060"/>
                </a:solidFill>
              </a:rPr>
              <a:t> a len tu. Táto pohanka ako jediná spoznáva v Ježišovi Pána. Má vyvolať žiarlivosť „synov“ – Izraelitov, aby si uvedomovali, čo, resp. kto sa im ponúka. Poznám </a:t>
            </a:r>
            <a:r>
              <a:rPr lang="sk-SK" sz="1200" i="1" dirty="0">
                <a:solidFill>
                  <a:srgbClr val="002060"/>
                </a:solidFill>
              </a:rPr>
              <a:t>ja</a:t>
            </a:r>
            <a:r>
              <a:rPr lang="sk-SK" sz="1200" dirty="0">
                <a:solidFill>
                  <a:srgbClr val="002060"/>
                </a:solidFill>
              </a:rPr>
              <a:t> svojho Pána? Aj tam, kde sa mi schoval? Spoznávam ho v blížnom, chorom, opustenom, chudobnom... a primerane sa k nemu v tomto prestrojení správam? Alebo aj mňa zahanbujú neveriaci, ktorí sa k týmto ľuďom správajú lepšie a s väčšou úctou ako ja</a:t>
            </a:r>
            <a:r>
              <a:rPr lang="sk-SK" sz="1200" dirty="0" smtClean="0">
                <a:solidFill>
                  <a:srgbClr val="002060"/>
                </a:solidFill>
              </a:rPr>
              <a:t>?</a:t>
            </a:r>
          </a:p>
          <a:p>
            <a:pPr lvl="0" algn="just"/>
            <a:endParaRPr lang="sk-SK" sz="1200" dirty="0">
              <a:solidFill>
                <a:srgbClr val="002060"/>
              </a:solidFill>
            </a:endParaRPr>
          </a:p>
          <a:p>
            <a:pPr algn="just"/>
            <a:endParaRPr lang="sk-SK" sz="1200" dirty="0">
              <a:solidFill>
                <a:srgbClr val="002060"/>
              </a:solidFill>
            </a:endParaRPr>
          </a:p>
        </p:txBody>
      </p:sp>
      <p:sp>
        <p:nvSpPr>
          <p:cNvPr id="13" name="BlokTextu 12"/>
          <p:cNvSpPr txBox="1"/>
          <p:nvPr/>
        </p:nvSpPr>
        <p:spPr>
          <a:xfrm>
            <a:off x="667075" y="2483717"/>
            <a:ext cx="2386859"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Keď zanechal zástup a vošiel do domu, učeníci sa ho pýtali na zmysel podobenstva.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7, 17</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691999" y="4186156"/>
            <a:ext cx="2293464"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Ale ona mu odvetila: „Pane, aj šteňatá jedia pod stolom odrobinky po deťoch.“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7, 28</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7</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044535" y="2193841"/>
            <a:ext cx="5045592" cy="3262432"/>
          </a:xfrm>
          <a:prstGeom prst="rect">
            <a:avLst/>
          </a:prstGeom>
        </p:spPr>
        <p:txBody>
          <a:bodyPr wrap="square">
            <a:spAutoFit/>
          </a:bodyPr>
          <a:lstStyle/>
          <a:p>
            <a:pPr algn="just"/>
            <a:r>
              <a:rPr lang="sk-SK" sz="1400" dirty="0"/>
              <a:t> </a:t>
            </a:r>
            <a:r>
              <a:rPr lang="sk-SK" sz="1200" dirty="0">
                <a:solidFill>
                  <a:srgbClr val="002060"/>
                </a:solidFill>
              </a:rPr>
              <a:t>Každý človek je od počiatku hluchý voči Božiemu hlasu, ktorý mu vraví: „Miluj ma, pretože aj ja milujem teba!“ Človek ohluchol voči Bohu preto, lebo už na počiatku otvoril svoj sluch Zlému a bol ochotný viac počúvať jeho hlas než Boží. A preto ani nevie správne Bohu odpovedať. Hluchonemý z evanjelia ozdravel na Ježišovo slovo a na jeho dotyk. Aj k tebe Ježiš hovorí v evanjeliu, aj teba sa dotýka vo sviatostiach. Pochop toto jeho gesto a daj sa mu uzdraviť. Pros Ducha Svätého, ten </a:t>
            </a:r>
            <a:r>
              <a:rPr lang="sk-SK" sz="1200" i="1" dirty="0">
                <a:solidFill>
                  <a:srgbClr val="002060"/>
                </a:solidFill>
              </a:rPr>
              <a:t>„prst Boží v dielach stvorených“</a:t>
            </a:r>
            <a:r>
              <a:rPr lang="sk-SK" sz="1200" dirty="0">
                <a:solidFill>
                  <a:srgbClr val="002060"/>
                </a:solidFill>
              </a:rPr>
              <a:t>, aby uzdravil tvoj sluch a dal ti možnosť odpovedať na Božiu lásku.</a:t>
            </a:r>
          </a:p>
          <a:p>
            <a:pPr lvl="0" algn="just"/>
            <a:endParaRPr lang="sk-SK" sz="1200" dirty="0" smtClean="0">
              <a:solidFill>
                <a:srgbClr val="002060"/>
              </a:solidFill>
            </a:endParaRPr>
          </a:p>
          <a:p>
            <a:pPr lvl="0" algn="just"/>
            <a:r>
              <a:rPr lang="sk-SK" sz="1200" dirty="0" smtClean="0">
                <a:solidFill>
                  <a:srgbClr val="002060"/>
                </a:solidFill>
              </a:rPr>
              <a:t>Tí</a:t>
            </a:r>
            <a:r>
              <a:rPr lang="sk-SK" sz="1200" dirty="0">
                <a:solidFill>
                  <a:srgbClr val="002060"/>
                </a:solidFill>
              </a:rPr>
              <a:t>, ktorí priviedli hluchonemého, prosili Ježiša zaňho. Hluchý nemá možnosť, ako by Ježiša poprosil. Oni sa stávajú jeho hlasom. Je veľa ľudí v našom okolí, ktorí ohluchli voči Božiemu hlasu. Onemeli pre rozhovor s Bohom. My sa staňme sprostredkovateľmi ich duchovných potrieb. Privádzajme ich vo svojom srdci k Ježišovi a prosme, aby sa ich dotkol Duchom Svätým. Vždy máme pamätať na ľudí, s ktorými sa pravidelne stretávame a ktorí Boha nepoznajú. Modlime sa za nich, aby spoznali Boha!</a:t>
            </a:r>
          </a:p>
          <a:p>
            <a:pPr algn="just"/>
            <a:r>
              <a:rPr lang="sk-SK" sz="1200" dirty="0">
                <a:solidFill>
                  <a:srgbClr val="002060"/>
                </a:solidFill>
              </a:rPr>
              <a:t> </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713772" y="4063673"/>
            <a:ext cx="2330763" cy="738664"/>
          </a:xfrm>
          <a:prstGeom prst="rect">
            <a:avLst/>
          </a:prstGeom>
          <a:solidFill>
            <a:schemeClr val="bg1"/>
          </a:solidFill>
        </p:spPr>
        <p:txBody>
          <a:bodyPr wrap="square" rtlCol="0">
            <a:spAutoFit/>
          </a:bodyPr>
          <a:lstStyle/>
          <a:p>
            <a:r>
              <a:rPr lang="sk-SK" sz="1400" i="1" dirty="0" smtClean="0">
                <a:solidFill>
                  <a:srgbClr val="8A4500"/>
                </a:solidFill>
                <a:latin typeface="Franklin Gothic Medium Cond" panose="020B0606030402020204" pitchFamily="34" charset="0"/>
              </a:rPr>
              <a:t>Tam priviedli k nemu hluchonemého a prosili ho, aby naňho vložil ruku.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7, 32</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713772" y="2396809"/>
            <a:ext cx="2330763" cy="738664"/>
          </a:xfrm>
          <a:prstGeom prst="rect">
            <a:avLst/>
          </a:prstGeom>
          <a:solidFill>
            <a:schemeClr val="bg1"/>
          </a:solidFill>
        </p:spPr>
        <p:txBody>
          <a:bodyPr wrap="square" rtlCol="0">
            <a:spAutoFit/>
          </a:bodyPr>
          <a:lstStyle/>
          <a:p>
            <a:r>
              <a:rPr lang="sk-SK" sz="1400" i="1" dirty="0" smtClean="0">
                <a:solidFill>
                  <a:srgbClr val="8A4500"/>
                </a:solidFill>
                <a:latin typeface="Franklin Gothic Medium Cond" panose="020B0606030402020204" pitchFamily="34" charset="0"/>
              </a:rPr>
              <a:t>Tam priviedli k nemu hluchonemého a prosili ho, aby naňho vložil ruku.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7, 32</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2098</TotalTime>
  <Words>534</Words>
  <Application>Microsoft Office PowerPoint</Application>
  <PresentationFormat>Prezentácia na obrazovke (4:3)</PresentationFormat>
  <Paragraphs>314</Paragraphs>
  <Slides>11</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11</vt:i4>
      </vt:variant>
    </vt:vector>
  </HeadingPairs>
  <TitlesOfParts>
    <vt:vector size="19"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122</cp:revision>
  <dcterms:created xsi:type="dcterms:W3CDTF">2017-11-24T08:58:06Z</dcterms:created>
  <dcterms:modified xsi:type="dcterms:W3CDTF">2018-03-23T09:15:23Z</dcterms:modified>
</cp:coreProperties>
</file>