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65" r:id="rId3"/>
    <p:sldId id="273" r:id="rId4"/>
    <p:sldId id="266" r:id="rId5"/>
    <p:sldId id="262" r:id="rId6"/>
    <p:sldId id="278" r:id="rId7"/>
    <p:sldId id="267" r:id="rId8"/>
    <p:sldId id="279" r:id="rId9"/>
    <p:sldId id="271" r:id="rId10"/>
    <p:sldId id="282" r:id="rId11"/>
    <p:sldId id="272" r:id="rId12"/>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rtina Šipošová" initials="MŠ" lastIdx="0" clrIdx="0">
    <p:extLst>
      <p:ext uri="{19B8F6BF-5375-455C-9EA6-DF929625EA0E}">
        <p15:presenceInfo xmlns:p15="http://schemas.microsoft.com/office/powerpoint/2012/main" userId="76aa0ac95723d09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663300"/>
    <a:srgbClr val="F3540D"/>
    <a:srgbClr val="8A4500"/>
    <a:srgbClr val="000000"/>
    <a:srgbClr val="FCFC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Bez štýlu, bez mriežky">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74" autoAdjust="0"/>
    <p:restoredTop sz="94660"/>
  </p:normalViewPr>
  <p:slideViewPr>
    <p:cSldViewPr snapToGrid="0">
      <p:cViewPr varScale="1">
        <p:scale>
          <a:sx n="92" d="100"/>
          <a:sy n="92" d="100"/>
        </p:scale>
        <p:origin x="84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sk-SK" smtClean="0"/>
              <a:t>Upravte štýly predlohy textu</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k-SK" smtClean="0"/>
              <a:t>Upravte štýl predlohy podnadpisov</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627317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Vertical Text Placeholder 2"/>
          <p:cNvSpPr>
            <a:spLocks noGrp="1"/>
          </p:cNvSpPr>
          <p:nvPr>
            <p:ph type="body" orient="vert" idx="1"/>
          </p:nvPr>
        </p:nvSpPr>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0840606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sk-SK" smtClean="0"/>
              <a:t>Upravte štýly predlohy textu</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332828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idx="1"/>
          </p:nvPr>
        </p:nvSpPr>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249261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sk-SK" smtClean="0"/>
              <a:t>Upravte štýly predlohy textu</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k-SK" smtClean="0"/>
              <a:t>Upravte štýl predlohy textu.</a:t>
            </a:r>
          </a:p>
        </p:txBody>
      </p:sp>
      <p:sp>
        <p:nvSpPr>
          <p:cNvPr id="4" name="Date Placeholder 3"/>
          <p:cNvSpPr>
            <a:spLocks noGrp="1"/>
          </p:cNvSpPr>
          <p:nvPr>
            <p:ph type="dt" sz="half" idx="10"/>
          </p:nvPr>
        </p:nvSpPr>
        <p:spPr/>
        <p:txBody>
          <a:bodyPr/>
          <a:lstStyle/>
          <a:p>
            <a:fld id="{C442A8C9-30F7-4C69-9ED8-A4E476BA70BB}" type="datetimeFigureOut">
              <a:rPr lang="sk-SK" smtClean="0"/>
              <a:t>22. 3. 2018</a:t>
            </a:fld>
            <a:endParaRPr lang="sk-SK"/>
          </a:p>
        </p:txBody>
      </p:sp>
      <p:sp>
        <p:nvSpPr>
          <p:cNvPr id="5" name="Footer Placeholder 4"/>
          <p:cNvSpPr>
            <a:spLocks noGrp="1"/>
          </p:cNvSpPr>
          <p:nvPr>
            <p:ph type="ftr" sz="quarter" idx="11"/>
          </p:nvPr>
        </p:nvSpPr>
        <p:spPr/>
        <p:txBody>
          <a:bodyPr/>
          <a:lstStyle/>
          <a:p>
            <a:endParaRPr lang="sk-SK"/>
          </a:p>
        </p:txBody>
      </p:sp>
      <p:sp>
        <p:nvSpPr>
          <p:cNvPr id="6" name="Slide Number Placeholder 5"/>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28036728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324739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sk-SK" smtClean="0"/>
              <a:t>Upravte štýly predlohy textu</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4" name="Content Placeholder 3"/>
          <p:cNvSpPr>
            <a:spLocks noGrp="1"/>
          </p:cNvSpPr>
          <p:nvPr>
            <p:ph sz="half" idx="2"/>
          </p:nvPr>
        </p:nvSpPr>
        <p:spPr>
          <a:xfrm>
            <a:off x="629842" y="2505075"/>
            <a:ext cx="3868340"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k-SK" smtClean="0"/>
              <a:t>Upravte štýl predlohy textu.</a:t>
            </a:r>
          </a:p>
        </p:txBody>
      </p:sp>
      <p:sp>
        <p:nvSpPr>
          <p:cNvPr id="6" name="Content Placeholder 5"/>
          <p:cNvSpPr>
            <a:spLocks noGrp="1"/>
          </p:cNvSpPr>
          <p:nvPr>
            <p:ph sz="quarter" idx="4"/>
          </p:nvPr>
        </p:nvSpPr>
        <p:spPr>
          <a:xfrm>
            <a:off x="4629150" y="2505075"/>
            <a:ext cx="3887391" cy="3684588"/>
          </a:xfrm>
        </p:spPr>
        <p:txBody>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7" name="Date Placeholder 6"/>
          <p:cNvSpPr>
            <a:spLocks noGrp="1"/>
          </p:cNvSpPr>
          <p:nvPr>
            <p:ph type="dt" sz="half" idx="10"/>
          </p:nvPr>
        </p:nvSpPr>
        <p:spPr/>
        <p:txBody>
          <a:bodyPr/>
          <a:lstStyle/>
          <a:p>
            <a:fld id="{C442A8C9-30F7-4C69-9ED8-A4E476BA70BB}" type="datetimeFigureOut">
              <a:rPr lang="sk-SK" smtClean="0"/>
              <a:t>22. 3. 2018</a:t>
            </a:fld>
            <a:endParaRPr lang="sk-SK"/>
          </a:p>
        </p:txBody>
      </p:sp>
      <p:sp>
        <p:nvSpPr>
          <p:cNvPr id="8" name="Footer Placeholder 7"/>
          <p:cNvSpPr>
            <a:spLocks noGrp="1"/>
          </p:cNvSpPr>
          <p:nvPr>
            <p:ph type="ftr" sz="quarter" idx="11"/>
          </p:nvPr>
        </p:nvSpPr>
        <p:spPr/>
        <p:txBody>
          <a:bodyPr/>
          <a:lstStyle/>
          <a:p>
            <a:endParaRPr lang="sk-SK"/>
          </a:p>
        </p:txBody>
      </p:sp>
      <p:sp>
        <p:nvSpPr>
          <p:cNvPr id="9" name="Slide Number Placeholder 8"/>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461657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k-SK" smtClean="0"/>
              <a:t>Upravte štýly predlohy textu</a:t>
            </a:r>
            <a:endParaRPr lang="en-US" dirty="0"/>
          </a:p>
        </p:txBody>
      </p:sp>
      <p:sp>
        <p:nvSpPr>
          <p:cNvPr id="3" name="Date Placeholder 2"/>
          <p:cNvSpPr>
            <a:spLocks noGrp="1"/>
          </p:cNvSpPr>
          <p:nvPr>
            <p:ph type="dt" sz="half" idx="10"/>
          </p:nvPr>
        </p:nvSpPr>
        <p:spPr/>
        <p:txBody>
          <a:bodyPr/>
          <a:lstStyle/>
          <a:p>
            <a:fld id="{C442A8C9-30F7-4C69-9ED8-A4E476BA70BB}" type="datetimeFigureOut">
              <a:rPr lang="sk-SK" smtClean="0"/>
              <a:t>22. 3. 2018</a:t>
            </a:fld>
            <a:endParaRPr lang="sk-SK"/>
          </a:p>
        </p:txBody>
      </p:sp>
      <p:sp>
        <p:nvSpPr>
          <p:cNvPr id="4" name="Footer Placeholder 3"/>
          <p:cNvSpPr>
            <a:spLocks noGrp="1"/>
          </p:cNvSpPr>
          <p:nvPr>
            <p:ph type="ftr" sz="quarter" idx="11"/>
          </p:nvPr>
        </p:nvSpPr>
        <p:spPr/>
        <p:txBody>
          <a:bodyPr/>
          <a:lstStyle/>
          <a:p>
            <a:endParaRPr lang="sk-SK"/>
          </a:p>
        </p:txBody>
      </p:sp>
      <p:sp>
        <p:nvSpPr>
          <p:cNvPr id="5" name="Slide Number Placeholder 4"/>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073115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42A8C9-30F7-4C69-9ED8-A4E476BA70BB}" type="datetimeFigureOut">
              <a:rPr lang="sk-SK" smtClean="0"/>
              <a:t>22. 3. 2018</a:t>
            </a:fld>
            <a:endParaRPr lang="sk-SK"/>
          </a:p>
        </p:txBody>
      </p:sp>
      <p:sp>
        <p:nvSpPr>
          <p:cNvPr id="3" name="Footer Placeholder 2"/>
          <p:cNvSpPr>
            <a:spLocks noGrp="1"/>
          </p:cNvSpPr>
          <p:nvPr>
            <p:ph type="ftr" sz="quarter" idx="11"/>
          </p:nvPr>
        </p:nvSpPr>
        <p:spPr/>
        <p:txBody>
          <a:bodyPr/>
          <a:lstStyle/>
          <a:p>
            <a:endParaRPr lang="sk-SK"/>
          </a:p>
        </p:txBody>
      </p:sp>
      <p:sp>
        <p:nvSpPr>
          <p:cNvPr id="4" name="Slide Number Placeholder 3"/>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1909282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19033267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sk-SK" smtClean="0"/>
              <a:t>Upravte štýly predlohy textu</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k-SK" smtClean="0"/>
              <a:t>Ak chcete pridať obrázok, kliknite na ikonu</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k-SK" smtClean="0"/>
              <a:t>Upravte štýl predlohy textu.</a:t>
            </a:r>
          </a:p>
        </p:txBody>
      </p:sp>
      <p:sp>
        <p:nvSpPr>
          <p:cNvPr id="5" name="Date Placeholder 4"/>
          <p:cNvSpPr>
            <a:spLocks noGrp="1"/>
          </p:cNvSpPr>
          <p:nvPr>
            <p:ph type="dt" sz="half" idx="10"/>
          </p:nvPr>
        </p:nvSpPr>
        <p:spPr/>
        <p:txBody>
          <a:bodyPr/>
          <a:lstStyle/>
          <a:p>
            <a:fld id="{C442A8C9-30F7-4C69-9ED8-A4E476BA70BB}" type="datetimeFigureOut">
              <a:rPr lang="sk-SK" smtClean="0"/>
              <a:t>22. 3. 2018</a:t>
            </a:fld>
            <a:endParaRPr lang="sk-SK"/>
          </a:p>
        </p:txBody>
      </p:sp>
      <p:sp>
        <p:nvSpPr>
          <p:cNvPr id="6" name="Footer Placeholder 5"/>
          <p:cNvSpPr>
            <a:spLocks noGrp="1"/>
          </p:cNvSpPr>
          <p:nvPr>
            <p:ph type="ftr" sz="quarter" idx="11"/>
          </p:nvPr>
        </p:nvSpPr>
        <p:spPr/>
        <p:txBody>
          <a:bodyPr/>
          <a:lstStyle/>
          <a:p>
            <a:endParaRPr lang="sk-SK"/>
          </a:p>
        </p:txBody>
      </p:sp>
      <p:sp>
        <p:nvSpPr>
          <p:cNvPr id="7" name="Slide Number Placeholder 6"/>
          <p:cNvSpPr>
            <a:spLocks noGrp="1"/>
          </p:cNvSpPr>
          <p:nvPr>
            <p:ph type="sldNum" sz="quarter" idx="12"/>
          </p:nvPr>
        </p:nvSpPr>
        <p:spPr/>
        <p:txBody>
          <a:bodyPr/>
          <a:lstStyle/>
          <a:p>
            <a:fld id="{05ABDFEA-E8EA-43B6-BEC3-6F3C2F89D7A2}" type="slidenum">
              <a:rPr lang="sk-SK" smtClean="0"/>
              <a:t>‹#›</a:t>
            </a:fld>
            <a:endParaRPr lang="sk-SK"/>
          </a:p>
        </p:txBody>
      </p:sp>
    </p:spTree>
    <p:extLst>
      <p:ext uri="{BB962C8B-B14F-4D97-AF65-F5344CB8AC3E}">
        <p14:creationId xmlns:p14="http://schemas.microsoft.com/office/powerpoint/2010/main" val="33835579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sk-SK" smtClean="0"/>
              <a:t>Upravte štýly predlohy textu</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42A8C9-30F7-4C69-9ED8-A4E476BA70BB}" type="datetimeFigureOut">
              <a:rPr lang="sk-SK" smtClean="0"/>
              <a:t>22. 3. 2018</a:t>
            </a:fld>
            <a:endParaRPr lang="sk-SK"/>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k-SK"/>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ABDFEA-E8EA-43B6-BEC3-6F3C2F89D7A2}" type="slidenum">
              <a:rPr lang="sk-SK" smtClean="0"/>
              <a:t>‹#›</a:t>
            </a:fld>
            <a:endParaRPr lang="sk-SK"/>
          </a:p>
        </p:txBody>
      </p:sp>
    </p:spTree>
    <p:extLst>
      <p:ext uri="{BB962C8B-B14F-4D97-AF65-F5344CB8AC3E}">
        <p14:creationId xmlns:p14="http://schemas.microsoft.com/office/powerpoint/2010/main" val="1351153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8"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429000"/>
            <a:ext cx="2109077" cy="2985577"/>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750545" y="3094948"/>
            <a:ext cx="2289484" cy="3416320"/>
          </a:xfrm>
          <a:prstGeom prst="rect">
            <a:avLst/>
          </a:prstGeom>
          <a:solidFill>
            <a:schemeClr val="bg1">
              <a:alpha val="83000"/>
            </a:schemeClr>
          </a:solidFill>
        </p:spPr>
        <p:txBody>
          <a:bodyPr wrap="square" rtlCol="0">
            <a:spAutoFit/>
          </a:bodyPr>
          <a:lstStyle/>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p:txBody>
      </p:sp>
      <p:sp>
        <p:nvSpPr>
          <p:cNvPr id="6" name="Obdĺžnik 5"/>
          <p:cNvSpPr/>
          <p:nvPr/>
        </p:nvSpPr>
        <p:spPr>
          <a:xfrm>
            <a:off x="2061216" y="1382430"/>
            <a:ext cx="5756789" cy="5493812"/>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r>
              <a:rPr lang="sk-SK" sz="1400" dirty="0">
                <a:solidFill>
                  <a:srgbClr val="663300"/>
                </a:solidFill>
                <a:ea typeface="Times New Roman" panose="02020603050405020304" pitchFamily="18" charset="0"/>
              </a:rPr>
              <a:t> </a:t>
            </a:r>
            <a:r>
              <a:rPr lang="sk-SK" sz="1400" dirty="0" smtClean="0">
                <a:solidFill>
                  <a:srgbClr val="663300"/>
                </a:solidFill>
                <a:ea typeface="Times New Roman" panose="02020603050405020304" pitchFamily="18" charset="0"/>
              </a:rPr>
              <a:t>                              </a:t>
            </a:r>
            <a:r>
              <a:rPr lang="sk-SK" sz="1400" b="1" dirty="0" smtClean="0">
                <a:solidFill>
                  <a:srgbClr val="663300"/>
                </a:solidFill>
              </a:rPr>
              <a:t>1</a:t>
            </a:r>
            <a:r>
              <a:rPr lang="sk-SK" sz="1400" b="1" dirty="0">
                <a:solidFill>
                  <a:srgbClr val="663300"/>
                </a:solidFill>
              </a:rPr>
              <a:t>. Vyber správnu odpoveď</a:t>
            </a:r>
            <a:endParaRPr lang="sk-SK" sz="1400" dirty="0">
              <a:solidFill>
                <a:srgbClr val="663300"/>
              </a:solidFill>
            </a:endParaRPr>
          </a:p>
          <a:p>
            <a:r>
              <a:rPr lang="sk-SK" sz="900" b="1" dirty="0"/>
              <a:t> </a:t>
            </a:r>
            <a:endParaRPr lang="sk-SK" sz="900" dirty="0"/>
          </a:p>
          <a:p>
            <a:r>
              <a:rPr lang="sk-SK" sz="1100" b="1" dirty="0">
                <a:solidFill>
                  <a:srgbClr val="663300"/>
                </a:solidFill>
              </a:rPr>
              <a:t> </a:t>
            </a:r>
            <a:endParaRPr lang="sk-SK" sz="1100" dirty="0">
              <a:solidFill>
                <a:srgbClr val="663300"/>
              </a:solidFill>
            </a:endParaRPr>
          </a:p>
          <a:p>
            <a:r>
              <a:rPr lang="sk-SK" sz="1400" dirty="0">
                <a:solidFill>
                  <a:srgbClr val="663300"/>
                </a:solidFill>
              </a:rPr>
              <a:t>Kto sa pýtal Ježiša na zničenie chrámu a na znamenia začiatku týchto udalostí?</a:t>
            </a:r>
          </a:p>
          <a:p>
            <a:r>
              <a:rPr lang="sk-SK" sz="1400" dirty="0">
                <a:solidFill>
                  <a:srgbClr val="663300"/>
                </a:solidFill>
              </a:rPr>
              <a:t>A/ farizeji a </a:t>
            </a:r>
            <a:r>
              <a:rPr lang="sk-SK" sz="1400" dirty="0" err="1">
                <a:solidFill>
                  <a:srgbClr val="663300"/>
                </a:solidFill>
              </a:rPr>
              <a:t>zákonníci</a:t>
            </a:r>
            <a:endParaRPr lang="sk-SK" sz="1400" dirty="0">
              <a:solidFill>
                <a:srgbClr val="663300"/>
              </a:solidFill>
            </a:endParaRPr>
          </a:p>
          <a:p>
            <a:r>
              <a:rPr lang="sk-SK" sz="1400" dirty="0">
                <a:solidFill>
                  <a:srgbClr val="663300"/>
                </a:solidFill>
              </a:rPr>
              <a:t>B/ Peter a Jakub </a:t>
            </a:r>
          </a:p>
          <a:p>
            <a:r>
              <a:rPr lang="sk-SK" sz="1400" dirty="0">
                <a:solidFill>
                  <a:srgbClr val="663300"/>
                </a:solidFill>
              </a:rPr>
              <a:t>C/ Ján a Ondrej</a:t>
            </a:r>
          </a:p>
          <a:p>
            <a:r>
              <a:rPr lang="sk-SK" sz="1100" dirty="0">
                <a:solidFill>
                  <a:srgbClr val="663300"/>
                </a:solidFill>
              </a:rPr>
              <a:t> </a:t>
            </a:r>
          </a:p>
          <a:p>
            <a:r>
              <a:rPr lang="sk-SK" sz="1400" dirty="0">
                <a:solidFill>
                  <a:srgbClr val="663300"/>
                </a:solidFill>
              </a:rPr>
              <a:t>Ktorého proroka parafrázuje Ježiš vo svojej eschatologickej reči?</a:t>
            </a:r>
          </a:p>
          <a:p>
            <a:r>
              <a:rPr lang="sk-SK" sz="1400" dirty="0">
                <a:solidFill>
                  <a:srgbClr val="663300"/>
                </a:solidFill>
              </a:rPr>
              <a:t>A/ Jeremiáš</a:t>
            </a:r>
          </a:p>
          <a:p>
            <a:r>
              <a:rPr lang="sk-SK" sz="1400" dirty="0">
                <a:solidFill>
                  <a:srgbClr val="663300"/>
                </a:solidFill>
              </a:rPr>
              <a:t>B/ Daniel</a:t>
            </a:r>
          </a:p>
          <a:p>
            <a:r>
              <a:rPr lang="sk-SK" sz="1400" dirty="0">
                <a:solidFill>
                  <a:srgbClr val="663300"/>
                </a:solidFill>
              </a:rPr>
              <a:t>C/ Izaiáš</a:t>
            </a:r>
          </a:p>
          <a:p>
            <a:r>
              <a:rPr lang="sk-SK" sz="1100" dirty="0">
                <a:solidFill>
                  <a:srgbClr val="663300"/>
                </a:solidFill>
              </a:rPr>
              <a:t> </a:t>
            </a:r>
          </a:p>
          <a:p>
            <a:r>
              <a:rPr lang="sk-SK" sz="1400" dirty="0">
                <a:solidFill>
                  <a:srgbClr val="663300"/>
                </a:solidFill>
              </a:rPr>
              <a:t>V ktorom roku sa splnili Kristove slová o Jeruzaleme? </a:t>
            </a:r>
          </a:p>
          <a:p>
            <a:r>
              <a:rPr lang="sk-SK" sz="1400" dirty="0">
                <a:solidFill>
                  <a:srgbClr val="663300"/>
                </a:solidFill>
              </a:rPr>
              <a:t>A/ 70 po Kristovi</a:t>
            </a:r>
          </a:p>
          <a:p>
            <a:r>
              <a:rPr lang="sk-SK" sz="1400" dirty="0">
                <a:solidFill>
                  <a:srgbClr val="663300"/>
                </a:solidFill>
              </a:rPr>
              <a:t>B/ 75 po Kristovi</a:t>
            </a:r>
          </a:p>
          <a:p>
            <a:r>
              <a:rPr lang="sk-SK" sz="1400" dirty="0">
                <a:solidFill>
                  <a:srgbClr val="663300"/>
                </a:solidFill>
              </a:rPr>
              <a:t>C/ 80 po </a:t>
            </a:r>
            <a:r>
              <a:rPr lang="sk-SK" sz="1400" dirty="0" smtClean="0">
                <a:solidFill>
                  <a:srgbClr val="663300"/>
                </a:solidFill>
              </a:rPr>
              <a:t>Kristovi</a:t>
            </a:r>
          </a:p>
          <a:p>
            <a:endParaRPr lang="sk-SK" sz="1100" dirty="0" smtClean="0">
              <a:solidFill>
                <a:srgbClr val="663300"/>
              </a:solidFill>
            </a:endParaRPr>
          </a:p>
          <a:p>
            <a:r>
              <a:rPr lang="sk-SK" sz="1400" dirty="0">
                <a:solidFill>
                  <a:srgbClr val="663300"/>
                </a:solidFill>
              </a:rPr>
              <a:t>Na ktorom mieste Ježiš začal hovoriť o začiatku útrap?</a:t>
            </a:r>
          </a:p>
          <a:p>
            <a:r>
              <a:rPr lang="sk-SK" sz="1400" dirty="0">
                <a:solidFill>
                  <a:srgbClr val="663300"/>
                </a:solidFill>
              </a:rPr>
              <a:t>A/ v chráme</a:t>
            </a:r>
          </a:p>
          <a:p>
            <a:r>
              <a:rPr lang="sk-SK" sz="1400" dirty="0">
                <a:solidFill>
                  <a:srgbClr val="663300"/>
                </a:solidFill>
              </a:rPr>
              <a:t>B/ oproti chrámu</a:t>
            </a:r>
          </a:p>
          <a:p>
            <a:r>
              <a:rPr lang="sk-SK" sz="1400" dirty="0">
                <a:solidFill>
                  <a:srgbClr val="663300"/>
                </a:solidFill>
              </a:rPr>
              <a:t>C/ na Olivovej hore</a:t>
            </a:r>
          </a:p>
          <a:p>
            <a:endParaRPr lang="sk-SK" sz="1400" dirty="0"/>
          </a:p>
          <a:p>
            <a:endParaRPr lang="sk-SK" sz="1400" dirty="0">
              <a:solidFill>
                <a:srgbClr val="8A4500"/>
              </a:solidFill>
            </a:endParaRPr>
          </a:p>
          <a:p>
            <a:r>
              <a:rPr lang="sk-SK" sz="1400" b="1" dirty="0"/>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25800" y="553977"/>
            <a:ext cx="2476500"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348261" y="682872"/>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BlokTextu 9"/>
          <p:cNvSpPr txBox="1"/>
          <p:nvPr/>
        </p:nvSpPr>
        <p:spPr>
          <a:xfrm>
            <a:off x="2951079" y="156759"/>
            <a:ext cx="2948436" cy="307777"/>
          </a:xfrm>
          <a:prstGeom prst="rect">
            <a:avLst/>
          </a:prstGeom>
          <a:solidFill>
            <a:schemeClr val="bg1">
              <a:alpha val="27000"/>
            </a:schemeClr>
          </a:solidFill>
        </p:spPr>
        <p:txBody>
          <a:bodyPr wrap="none" rtlCol="0">
            <a:spAutoFit/>
          </a:bodyPr>
          <a:lstStyle/>
          <a:p>
            <a:r>
              <a:rPr lang="sk-SK" sz="1400" dirty="0" smtClean="0">
                <a:solidFill>
                  <a:srgbClr val="002060"/>
                </a:solidFill>
              </a:rPr>
              <a:t>Biblická súťaž Bratislavskej arcidiecézy</a:t>
            </a:r>
            <a:endParaRPr lang="sk-SK" sz="1400" dirty="0">
              <a:solidFill>
                <a:srgbClr val="002060"/>
              </a:solidFill>
            </a:endParaRPr>
          </a:p>
        </p:txBody>
      </p:sp>
    </p:spTree>
    <p:extLst>
      <p:ext uri="{BB962C8B-B14F-4D97-AF65-F5344CB8AC3E}">
        <p14:creationId xmlns:p14="http://schemas.microsoft.com/office/powerpoint/2010/main" val="40100665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a:t>
            </a:r>
            <a:r>
              <a:rPr lang="sk-SK" b="1" dirty="0" smtClean="0">
                <a:solidFill>
                  <a:srgbClr val="F3540D"/>
                </a:solidFill>
                <a:latin typeface="Bodoni MT Condensed" panose="02070606080606020203" pitchFamily="18" charset="0"/>
              </a:rPr>
              <a:t>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2123658"/>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lvl="0" algn="just"/>
            <a:r>
              <a:rPr lang="sk-SK" sz="1200" dirty="0">
                <a:solidFill>
                  <a:srgbClr val="F3540D"/>
                </a:solidFill>
                <a:latin typeface="Bernard MT Condensed" panose="02050806060905020404" pitchFamily="18" charset="0"/>
              </a:rPr>
              <a:t>Augustín </a:t>
            </a:r>
            <a:r>
              <a:rPr lang="sk-SK" sz="1200" dirty="0">
                <a:solidFill>
                  <a:srgbClr val="002060"/>
                </a:solidFill>
                <a:latin typeface="Bernard MT Condensed" panose="02050806060905020404" pitchFamily="18" charset="0"/>
              </a:rPr>
              <a:t>- </a:t>
            </a:r>
            <a:r>
              <a:rPr lang="sk-SK" sz="1200" dirty="0">
                <a:solidFill>
                  <a:schemeClr val="accent5">
                    <a:lumMod val="50000"/>
                  </a:schemeClr>
                </a:solidFill>
              </a:rPr>
              <a:t>Kristus Pán, náš Boh, pri prvom príchode prišiel zahalený tajomstvom, pri druhom príchode príde tak, že sa ukáže, aký je. Keď prišiel v skrytosti, nedal to vedieť nikomu, iba svojim služobníkom. Keď príde po druhýkrát, ukáže sa a bude to známe dobrým aj zlým. Keď prišiel v skrytosti, prišiel, aby bol dosúdený; keď však príde zjavne, príde, aby súdil. Každý si musí dávať pozor, lebo Boh príde, kedy chce, posúdi a nebude súd odkladať. Inokedy však súd odloží. Dôvod, že mnohé prenecháva na on (posledný) súd, hoci predsa niektoré súdi aj teraz, je ten, aby tí, ktorým sa odkladá súd, mali bázeň a obrátili sa. Boh nerád odsudzuje, ale rád zachraňuje, a preto je trpezlivý voči zlým, aby zo zlých učinil dobrých. Obráťme sa teda, kým je čas</a:t>
            </a:r>
            <a:r>
              <a:rPr lang="sk-SK" sz="1200" dirty="0" smtClean="0">
                <a:solidFill>
                  <a:schemeClr val="accent5">
                    <a:lumMod val="50000"/>
                  </a:schemeClr>
                </a:solidFill>
              </a:rPr>
              <a:t>.</a:t>
            </a:r>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1641305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18961" cy="2858011"/>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598834" y="3390982"/>
            <a:ext cx="2444106"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9591" y="53590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3" name="Obdĺžnik 2"/>
          <p:cNvSpPr/>
          <p:nvPr/>
        </p:nvSpPr>
        <p:spPr>
          <a:xfrm>
            <a:off x="2964665" y="2257674"/>
            <a:ext cx="3373790" cy="307777"/>
          </a:xfrm>
          <a:prstGeom prst="rect">
            <a:avLst/>
          </a:prstGeom>
        </p:spPr>
        <p:txBody>
          <a:bodyPr wrap="square">
            <a:spAutoFit/>
          </a:bodyPr>
          <a:lstStyle/>
          <a:p>
            <a:pPr lvl="0"/>
            <a:r>
              <a:rPr lang="sk-SK" sz="1400" b="1" dirty="0">
                <a:solidFill>
                  <a:schemeClr val="accent5">
                    <a:lumMod val="50000"/>
                  </a:schemeClr>
                </a:solidFill>
              </a:rPr>
              <a:t>KKC 474, 672-673, 1038-1050, 2612, 2849</a:t>
            </a:r>
          </a:p>
        </p:txBody>
      </p:sp>
      <p:sp>
        <p:nvSpPr>
          <p:cNvPr id="11" name="BlokTextu 10"/>
          <p:cNvSpPr txBox="1"/>
          <p:nvPr/>
        </p:nvSpPr>
        <p:spPr>
          <a:xfrm>
            <a:off x="3076243" y="682367"/>
            <a:ext cx="2991525" cy="1200329"/>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smtClean="0">
              <a:solidFill>
                <a:srgbClr val="002060"/>
              </a:solidFill>
              <a:latin typeface="Bodoni MT Condensed" panose="02070606080606020203" pitchFamily="18" charset="0"/>
            </a:endParaRP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Božie  slovo v  </a:t>
            </a:r>
            <a:r>
              <a:rPr lang="sk-SK" sz="2400" b="1" dirty="0" err="1" smtClean="0">
                <a:solidFill>
                  <a:srgbClr val="F3540D"/>
                </a:solidFill>
                <a:latin typeface="Bodoni MT Condensed" panose="02070606080606020203" pitchFamily="18" charset="0"/>
              </a:rPr>
              <a:t>ucení</a:t>
            </a:r>
            <a:r>
              <a:rPr lang="sk-SK" sz="2400" b="1" dirty="0" smtClean="0">
                <a:solidFill>
                  <a:srgbClr val="F3540D"/>
                </a:solidFill>
                <a:latin typeface="Bodoni MT Condensed" panose="02070606080606020203" pitchFamily="18" charset="0"/>
              </a:rPr>
              <a:t>  Cirkvi</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4753168" y="1381278"/>
            <a:ext cx="295274" cy="492443"/>
          </a:xfrm>
          <a:prstGeom prst="rect">
            <a:avLst/>
          </a:prstGeom>
          <a:noFill/>
        </p:spPr>
        <p:txBody>
          <a:bodyPr wrap="none" rtlCol="0">
            <a:spAutoFit/>
          </a:bodyPr>
          <a:lstStyle/>
          <a:p>
            <a:r>
              <a:rPr lang="sk-SK" sz="2600" dirty="0" smtClean="0">
                <a:solidFill>
                  <a:srgbClr val="F3540D"/>
                </a:solidFill>
                <a:latin typeface="Bodoni MT Condensed" panose="02070606080606020203" pitchFamily="18" charset="0"/>
              </a:rPr>
              <a:t>ˇ</a:t>
            </a:r>
            <a:endParaRPr lang="sk-SK" sz="2600" dirty="0">
              <a:solidFill>
                <a:srgbClr val="F3540D"/>
              </a:solidFill>
              <a:latin typeface="Bodoni MT Condensed" panose="02070606080606020203" pitchFamily="18" charset="0"/>
            </a:endParaRPr>
          </a:p>
        </p:txBody>
      </p:sp>
      <p:sp>
        <p:nvSpPr>
          <p:cNvPr id="12" name="BlokTextu 11"/>
          <p:cNvSpPr txBox="1"/>
          <p:nvPr/>
        </p:nvSpPr>
        <p:spPr>
          <a:xfrm>
            <a:off x="2230234" y="5631134"/>
            <a:ext cx="5341142" cy="646331"/>
          </a:xfrm>
          <a:prstGeom prst="rect">
            <a:avLst/>
          </a:prstGeom>
          <a:noFill/>
        </p:spPr>
        <p:txBody>
          <a:bodyPr wrap="none" rtlCol="0">
            <a:spAutoFit/>
          </a:bodyPr>
          <a:lstStyle/>
          <a:p>
            <a:r>
              <a:rPr lang="sk-SK" dirty="0" smtClean="0">
                <a:solidFill>
                  <a:srgbClr val="002060"/>
                </a:solidFill>
                <a:latin typeface="Bodoni MT Condensed" panose="02070606080606020203" pitchFamily="18" charset="0"/>
              </a:rPr>
              <a:t>Božie slovo s aplikáciou do dnešných dní </a:t>
            </a:r>
          </a:p>
          <a:p>
            <a:r>
              <a:rPr lang="sk-SK" dirty="0">
                <a:solidFill>
                  <a:srgbClr val="002060"/>
                </a:solidFill>
                <a:latin typeface="Bodoni MT Condensed" panose="02070606080606020203" pitchFamily="18" charset="0"/>
              </a:rPr>
              <a:t> </a:t>
            </a:r>
            <a:r>
              <a:rPr lang="sk-SK" dirty="0" smtClean="0">
                <a:solidFill>
                  <a:srgbClr val="002060"/>
                </a:solidFill>
                <a:latin typeface="Bodoni MT Condensed" panose="02070606080606020203" pitchFamily="18" charset="0"/>
              </a:rPr>
              <a:t>                       pripravuje </a:t>
            </a:r>
            <a:r>
              <a:rPr lang="sk-SK" dirty="0" err="1" smtClean="0">
                <a:solidFill>
                  <a:srgbClr val="002060"/>
                </a:solidFill>
                <a:latin typeface="Bodoni MT Condensed" panose="02070606080606020203" pitchFamily="18" charset="0"/>
              </a:rPr>
              <a:t>d.p</a:t>
            </a:r>
            <a:r>
              <a:rPr lang="sk-SK" dirty="0" smtClean="0">
                <a:solidFill>
                  <a:srgbClr val="002060"/>
                </a:solidFill>
                <a:latin typeface="Bodoni MT Condensed" panose="02070606080606020203" pitchFamily="18" charset="0"/>
              </a:rPr>
              <a:t>. Mgr. Andrej </a:t>
            </a:r>
            <a:r>
              <a:rPr lang="sk-SK" dirty="0" err="1" smtClean="0">
                <a:solidFill>
                  <a:srgbClr val="002060"/>
                </a:solidFill>
                <a:latin typeface="Bodoni MT Condensed" panose="02070606080606020203" pitchFamily="18" charset="0"/>
              </a:rPr>
              <a:t>Šottník</a:t>
            </a:r>
            <a:r>
              <a:rPr lang="sk-SK" dirty="0" smtClean="0">
                <a:solidFill>
                  <a:srgbClr val="002060"/>
                </a:solidFill>
                <a:latin typeface="Bodoni MT Condensed" panose="02070606080606020203" pitchFamily="18" charset="0"/>
              </a:rPr>
              <a:t>, </a:t>
            </a:r>
            <a:r>
              <a:rPr lang="sk-SK" dirty="0" err="1" smtClean="0">
                <a:solidFill>
                  <a:srgbClr val="002060"/>
                </a:solidFill>
                <a:latin typeface="Bodoni MT Condensed" panose="02070606080606020203" pitchFamily="18" charset="0"/>
              </a:rPr>
              <a:t>oratorián</a:t>
            </a:r>
            <a:r>
              <a:rPr lang="sk-SK" dirty="0" smtClean="0">
                <a:solidFill>
                  <a:srgbClr val="002060"/>
                </a:solidFill>
                <a:latin typeface="Bodoni MT Condensed" panose="02070606080606020203" pitchFamily="18" charset="0"/>
              </a:rPr>
              <a:t> sv. Filipa </a:t>
            </a:r>
            <a:r>
              <a:rPr lang="sk-SK" dirty="0" err="1" smtClean="0">
                <a:solidFill>
                  <a:srgbClr val="002060"/>
                </a:solidFill>
                <a:latin typeface="Bodoni MT Condensed" panose="02070606080606020203" pitchFamily="18" charset="0"/>
              </a:rPr>
              <a:t>Nériho</a:t>
            </a:r>
            <a:r>
              <a:rPr lang="sk-SK" dirty="0" smtClean="0">
                <a:solidFill>
                  <a:srgbClr val="002060"/>
                </a:solidFill>
                <a:latin typeface="Bodoni MT Condensed" panose="02070606080606020203" pitchFamily="18" charset="0"/>
              </a:rPr>
              <a:t>. </a:t>
            </a:r>
            <a:endParaRPr lang="sk-SK" dirty="0">
              <a:solidFill>
                <a:srgbClr val="002060"/>
              </a:solidFill>
              <a:latin typeface="Bodoni MT Condensed" panose="02070606080606020203" pitchFamily="18" charset="0"/>
            </a:endParaRPr>
          </a:p>
        </p:txBody>
      </p:sp>
    </p:spTree>
    <p:extLst>
      <p:ext uri="{BB962C8B-B14F-4D97-AF65-F5344CB8AC3E}">
        <p14:creationId xmlns:p14="http://schemas.microsoft.com/office/powerpoint/2010/main" val="1575693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0511"/>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879229" y="3429000"/>
            <a:ext cx="2084730"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409743" y="1636655"/>
            <a:ext cx="5360479" cy="5324535"/>
          </a:xfrm>
          <a:prstGeom prst="rect">
            <a:avLst/>
          </a:prstGeom>
        </p:spPr>
        <p:txBody>
          <a:bodyPr wrap="square">
            <a:spAutoFit/>
          </a:bodyPr>
          <a:lstStyle/>
          <a:p>
            <a:r>
              <a:rPr lang="sk-SK" sz="1400" b="1" dirty="0">
                <a:solidFill>
                  <a:srgbClr val="663300"/>
                </a:solidFill>
              </a:rPr>
              <a:t>Keď budú učeníci vydaní súdom, aby vydali svedectvo, pri svojich výpovediach sa majú spoľahnúť na:</a:t>
            </a:r>
          </a:p>
          <a:p>
            <a:r>
              <a:rPr lang="sk-SK" sz="1400" dirty="0">
                <a:solidFill>
                  <a:srgbClr val="663300"/>
                </a:solidFill>
              </a:rPr>
              <a:t>A/ modlitby veriacich</a:t>
            </a:r>
          </a:p>
          <a:p>
            <a:r>
              <a:rPr lang="sk-SK" sz="1400" dirty="0">
                <a:solidFill>
                  <a:srgbClr val="663300"/>
                </a:solidFill>
              </a:rPr>
              <a:t>B/ svoju výrečnosť</a:t>
            </a:r>
          </a:p>
          <a:p>
            <a:r>
              <a:rPr lang="sk-SK" sz="1400" dirty="0">
                <a:solidFill>
                  <a:srgbClr val="663300"/>
                </a:solidFill>
              </a:rPr>
              <a:t>C/ Ducha Svätého</a:t>
            </a:r>
          </a:p>
          <a:p>
            <a:r>
              <a:rPr lang="sk-SK" sz="1400" b="1" dirty="0">
                <a:solidFill>
                  <a:srgbClr val="663300"/>
                </a:solidFill>
              </a:rPr>
              <a:t> </a:t>
            </a:r>
            <a:endParaRPr lang="sk-SK" sz="1400" dirty="0">
              <a:solidFill>
                <a:srgbClr val="663300"/>
              </a:solidFill>
            </a:endParaRPr>
          </a:p>
          <a:p>
            <a:r>
              <a:rPr lang="sk-SK" sz="1400" b="1" dirty="0">
                <a:solidFill>
                  <a:srgbClr val="663300"/>
                </a:solidFill>
              </a:rPr>
              <a:t>Ježišovi učeníci si majú dať podľa </a:t>
            </a:r>
            <a:r>
              <a:rPr lang="sk-SK" sz="1400" b="1" dirty="0" err="1">
                <a:solidFill>
                  <a:srgbClr val="663300"/>
                </a:solidFill>
              </a:rPr>
              <a:t>Mk</a:t>
            </a:r>
            <a:r>
              <a:rPr lang="sk-SK" sz="1400" b="1" dirty="0">
                <a:solidFill>
                  <a:srgbClr val="663300"/>
                </a:solidFill>
              </a:rPr>
              <a:t> 13 pozor, aby:</a:t>
            </a:r>
          </a:p>
          <a:p>
            <a:r>
              <a:rPr lang="sk-SK" sz="1400" dirty="0">
                <a:solidFill>
                  <a:srgbClr val="663300"/>
                </a:solidFill>
              </a:rPr>
              <a:t>A/ ich niekto nezviedol</a:t>
            </a:r>
          </a:p>
          <a:p>
            <a:r>
              <a:rPr lang="sk-SK" sz="1400" dirty="0">
                <a:solidFill>
                  <a:srgbClr val="663300"/>
                </a:solidFill>
              </a:rPr>
              <a:t>B/ niekoho nepohoršili</a:t>
            </a:r>
          </a:p>
          <a:p>
            <a:r>
              <a:rPr lang="sk-SK" sz="1400" dirty="0">
                <a:solidFill>
                  <a:srgbClr val="663300"/>
                </a:solidFill>
              </a:rPr>
              <a:t>C/ neochabli</a:t>
            </a:r>
          </a:p>
          <a:p>
            <a:r>
              <a:rPr lang="sk-SK" sz="1400" b="1" dirty="0">
                <a:solidFill>
                  <a:srgbClr val="663300"/>
                </a:solidFill>
              </a:rPr>
              <a:t> </a:t>
            </a:r>
            <a:endParaRPr lang="sk-SK" sz="1400" dirty="0">
              <a:solidFill>
                <a:srgbClr val="663300"/>
              </a:solidFill>
            </a:endParaRPr>
          </a:p>
          <a:p>
            <a:r>
              <a:rPr lang="sk-SK" sz="1400" b="1" dirty="0">
                <a:solidFill>
                  <a:srgbClr val="663300"/>
                </a:solidFill>
              </a:rPr>
              <a:t>Ježišovi učeníci sa nemajú ľakať, keď:</a:t>
            </a:r>
          </a:p>
          <a:p>
            <a:r>
              <a:rPr lang="sk-SK" sz="1400" dirty="0">
                <a:solidFill>
                  <a:srgbClr val="663300"/>
                </a:solidFill>
              </a:rPr>
              <a:t>A/ budú počuť o vojnách</a:t>
            </a:r>
          </a:p>
          <a:p>
            <a:r>
              <a:rPr lang="sk-SK" sz="1400" dirty="0">
                <a:solidFill>
                  <a:srgbClr val="663300"/>
                </a:solidFill>
              </a:rPr>
              <a:t>B/ budú počuť chýry o bojoch</a:t>
            </a:r>
          </a:p>
          <a:p>
            <a:r>
              <a:rPr lang="sk-SK" sz="1400" dirty="0">
                <a:solidFill>
                  <a:srgbClr val="663300"/>
                </a:solidFill>
              </a:rPr>
              <a:t>C/ budú počuť zvesť o </a:t>
            </a:r>
            <a:r>
              <a:rPr lang="sk-SK" sz="1400" dirty="0" smtClean="0">
                <a:solidFill>
                  <a:srgbClr val="663300"/>
                </a:solidFill>
              </a:rPr>
              <a:t>povodniach</a:t>
            </a:r>
          </a:p>
          <a:p>
            <a:endParaRPr lang="sk-SK" sz="1400" dirty="0">
              <a:solidFill>
                <a:srgbClr val="663300"/>
              </a:solidFill>
            </a:endParaRPr>
          </a:p>
          <a:p>
            <a:r>
              <a:rPr lang="sk-SK" sz="1400" b="1" dirty="0">
                <a:solidFill>
                  <a:srgbClr val="663300"/>
                </a:solidFill>
              </a:rPr>
              <a:t>Skaza Jeruzalema je:</a:t>
            </a:r>
          </a:p>
          <a:p>
            <a:r>
              <a:rPr lang="sk-SK" sz="1400" dirty="0">
                <a:solidFill>
                  <a:srgbClr val="663300"/>
                </a:solidFill>
              </a:rPr>
              <a:t>A/ začiatkom Nového zákona </a:t>
            </a:r>
          </a:p>
          <a:p>
            <a:r>
              <a:rPr lang="sk-SK" sz="1400" dirty="0">
                <a:solidFill>
                  <a:srgbClr val="663300"/>
                </a:solidFill>
              </a:rPr>
              <a:t>B/ predobrazom konca sveta</a:t>
            </a:r>
          </a:p>
          <a:p>
            <a:r>
              <a:rPr lang="sk-SK" sz="1400" dirty="0">
                <a:solidFill>
                  <a:srgbClr val="663300"/>
                </a:solidFill>
              </a:rPr>
              <a:t>C/ vznikom </a:t>
            </a:r>
            <a:r>
              <a:rPr lang="sk-SK" sz="1400" dirty="0" smtClean="0">
                <a:solidFill>
                  <a:srgbClr val="663300"/>
                </a:solidFill>
              </a:rPr>
              <a:t>Cirkvi</a:t>
            </a:r>
          </a:p>
          <a:p>
            <a:endParaRPr lang="sk-SK" sz="1400" dirty="0">
              <a:solidFill>
                <a:srgbClr val="663300"/>
              </a:solidFill>
            </a:endParaRPr>
          </a:p>
          <a:p>
            <a:r>
              <a:rPr lang="sk-SK" sz="1400" b="1" dirty="0">
                <a:solidFill>
                  <a:srgbClr val="663300"/>
                </a:solidFill>
              </a:rPr>
              <a:t>Čo to znamená eschatologická reč?</a:t>
            </a:r>
          </a:p>
          <a:p>
            <a:endParaRPr lang="sk-SK" sz="1400" dirty="0">
              <a:solidFill>
                <a:srgbClr val="663300"/>
              </a:solidFill>
            </a:endParaRPr>
          </a:p>
          <a:p>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Tree>
    <p:extLst>
      <p:ext uri="{BB962C8B-B14F-4D97-AF65-F5344CB8AC3E}">
        <p14:creationId xmlns:p14="http://schemas.microsoft.com/office/powerpoint/2010/main" val="7477373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31441" y="3646448"/>
            <a:ext cx="2032518" cy="287720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931441" y="3492500"/>
            <a:ext cx="2084730" cy="3139321"/>
          </a:xfrm>
          <a:prstGeom prst="rect">
            <a:avLst/>
          </a:prstGeom>
          <a:solidFill>
            <a:schemeClr val="bg1">
              <a:alpha val="95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124200" y="553977"/>
            <a:ext cx="2528315"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3342215" y="667678"/>
            <a:ext cx="2218877" cy="369332"/>
          </a:xfrm>
          <a:prstGeom prst="rect">
            <a:avLst/>
          </a:prstGeom>
          <a:noFill/>
        </p:spPr>
        <p:txBody>
          <a:bodyPr wrap="none" rtlCol="0">
            <a:spAutoFit/>
          </a:bodyPr>
          <a:lstStyle/>
          <a:p>
            <a:r>
              <a:rPr lang="sk-SK" b="1" dirty="0" smtClean="0">
                <a:solidFill>
                  <a:srgbClr val="002060"/>
                </a:solidFill>
                <a:latin typeface="Bodoni MT Condensed" panose="02070606080606020203" pitchFamily="18" charset="0"/>
              </a:rPr>
              <a:t>BIBLIA PRE </a:t>
            </a:r>
            <a:r>
              <a:rPr lang="sk-SK" b="1" smtClean="0">
                <a:solidFill>
                  <a:srgbClr val="002060"/>
                </a:solidFill>
                <a:latin typeface="Bodoni MT Condensed" panose="02070606080606020203" pitchFamily="18" charset="0"/>
              </a:rPr>
              <a:t>VŠETKÝCH 2018</a:t>
            </a:r>
            <a:endParaRPr lang="sk-SK" b="1" dirty="0">
              <a:solidFill>
                <a:srgbClr val="002060"/>
              </a:solidFill>
              <a:latin typeface="Bodoni MT Condensed" panose="02070606080606020203" pitchFamily="18" charset="0"/>
            </a:endParaRPr>
          </a:p>
        </p:txBody>
      </p:sp>
      <p:sp>
        <p:nvSpPr>
          <p:cNvPr id="2" name="BlokTextu 1"/>
          <p:cNvSpPr txBox="1"/>
          <p:nvPr/>
        </p:nvSpPr>
        <p:spPr>
          <a:xfrm>
            <a:off x="2409743" y="1294801"/>
            <a:ext cx="184731" cy="307777"/>
          </a:xfrm>
          <a:prstGeom prst="rect">
            <a:avLst/>
          </a:prstGeom>
          <a:solidFill>
            <a:schemeClr val="bg1"/>
          </a:solidFill>
        </p:spPr>
        <p:txBody>
          <a:bodyPr wrap="none" rtlCol="0">
            <a:spAutoFit/>
          </a:bodyPr>
          <a:lstStyle/>
          <a:p>
            <a:endParaRPr lang="sk-SK" sz="1400" dirty="0"/>
          </a:p>
        </p:txBody>
      </p:sp>
      <p:sp>
        <p:nvSpPr>
          <p:cNvPr id="13" name="Obdĺžnik 12"/>
          <p:cNvSpPr/>
          <p:nvPr/>
        </p:nvSpPr>
        <p:spPr>
          <a:xfrm>
            <a:off x="1889090" y="2289275"/>
            <a:ext cx="5829043" cy="2031325"/>
          </a:xfrm>
          <a:prstGeom prst="rect">
            <a:avLst/>
          </a:prstGeom>
        </p:spPr>
        <p:txBody>
          <a:bodyPr wrap="square">
            <a:spAutoFit/>
          </a:bodyPr>
          <a:lstStyle/>
          <a:p>
            <a:r>
              <a:rPr lang="sk-SK" sz="1400" b="1" dirty="0">
                <a:solidFill>
                  <a:srgbClr val="663300"/>
                </a:solidFill>
              </a:rPr>
              <a:t>2. Napíš, o akej udalosti hovoria uvedené výrazy</a:t>
            </a:r>
            <a:endParaRPr lang="sk-SK" sz="1400" dirty="0">
              <a:solidFill>
                <a:srgbClr val="663300"/>
              </a:solidFill>
            </a:endParaRPr>
          </a:p>
          <a:p>
            <a:r>
              <a:rPr lang="sk-SK" sz="1400" b="1" dirty="0">
                <a:solidFill>
                  <a:srgbClr val="663300"/>
                </a:solidFill>
              </a:rPr>
              <a:t> </a:t>
            </a:r>
            <a:endParaRPr lang="sk-SK" sz="1400" dirty="0">
              <a:solidFill>
                <a:srgbClr val="663300"/>
              </a:solidFill>
            </a:endParaRPr>
          </a:p>
          <a:p>
            <a:r>
              <a:rPr lang="sk-SK" sz="1400" dirty="0">
                <a:solidFill>
                  <a:srgbClr val="663300"/>
                </a:solidFill>
              </a:rPr>
              <a:t>súdy, bitka v synagóge, vydanie svedectva pred vladármi</a:t>
            </a:r>
          </a:p>
          <a:p>
            <a:r>
              <a:rPr lang="sk-SK" sz="1400" b="1" dirty="0">
                <a:solidFill>
                  <a:srgbClr val="663300"/>
                </a:solidFill>
              </a:rPr>
              <a:t> </a:t>
            </a:r>
            <a:endParaRPr lang="sk-SK" sz="1400" dirty="0">
              <a:solidFill>
                <a:srgbClr val="663300"/>
              </a:solidFill>
            </a:endParaRPr>
          </a:p>
          <a:p>
            <a:r>
              <a:rPr lang="sk-SK" sz="1400" dirty="0">
                <a:solidFill>
                  <a:srgbClr val="663300"/>
                </a:solidFill>
              </a:rPr>
              <a:t>zatmenie slnka, mesiac bez jasu, padanie hviezd, chvenie nebeských mocností</a:t>
            </a:r>
          </a:p>
          <a:p>
            <a:r>
              <a:rPr lang="sk-SK" sz="1400" b="1" dirty="0">
                <a:solidFill>
                  <a:srgbClr val="663300"/>
                </a:solidFill>
              </a:rPr>
              <a:t> </a:t>
            </a:r>
            <a:endParaRPr lang="sk-SK" sz="1400" dirty="0">
              <a:solidFill>
                <a:srgbClr val="663300"/>
              </a:solidFill>
            </a:endParaRPr>
          </a:p>
          <a:p>
            <a:r>
              <a:rPr lang="sk-SK" sz="1400" dirty="0">
                <a:solidFill>
                  <a:srgbClr val="663300"/>
                </a:solidFill>
              </a:rPr>
              <a:t>mladnutie ratolesti, vyháňanie lístia, blízkosť leta</a:t>
            </a:r>
          </a:p>
          <a:p>
            <a:r>
              <a:rPr lang="sk-SK" sz="1400" b="1" dirty="0">
                <a:solidFill>
                  <a:srgbClr val="663300"/>
                </a:solidFill>
              </a:rPr>
              <a:t> </a:t>
            </a:r>
            <a:endParaRPr lang="sk-SK" sz="1400" dirty="0">
              <a:solidFill>
                <a:srgbClr val="663300"/>
              </a:solidFill>
            </a:endParaRPr>
          </a:p>
          <a:p>
            <a:r>
              <a:rPr lang="sk-SK" sz="1400" dirty="0">
                <a:solidFill>
                  <a:srgbClr val="663300"/>
                </a:solidFill>
              </a:rPr>
              <a:t>večer, polnoc, spev kohúta, ráno</a:t>
            </a:r>
          </a:p>
        </p:txBody>
      </p:sp>
    </p:spTree>
    <p:extLst>
      <p:ext uri="{BB962C8B-B14F-4D97-AF65-F5344CB8AC3E}">
        <p14:creationId xmlns:p14="http://schemas.microsoft.com/office/powerpoint/2010/main" val="17085325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41743" y="3531638"/>
            <a:ext cx="2048943" cy="2900453"/>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5681438" y="3362757"/>
            <a:ext cx="2313986" cy="3139321"/>
          </a:xfrm>
          <a:prstGeom prst="rect">
            <a:avLst/>
          </a:prstGeom>
          <a:solidFill>
            <a:schemeClr val="bg1">
              <a:alpha val="91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sp>
        <p:nvSpPr>
          <p:cNvPr id="6" name="Obdĺžnik 5"/>
          <p:cNvSpPr/>
          <p:nvPr/>
        </p:nvSpPr>
        <p:spPr>
          <a:xfrm>
            <a:off x="2289096" y="867538"/>
            <a:ext cx="6045699" cy="584775"/>
          </a:xfrm>
          <a:prstGeom prst="rect">
            <a:avLst/>
          </a:prstGeom>
        </p:spPr>
        <p:txBody>
          <a:bodyPr wrap="square">
            <a:spAutoFit/>
          </a:bodyPr>
          <a:lstStyle/>
          <a:p>
            <a:pPr>
              <a:spcAft>
                <a:spcPts val="0"/>
              </a:spcAft>
            </a:pPr>
            <a:r>
              <a:rPr lang="sk-SK" b="1" dirty="0" smtClean="0">
                <a:effectLst/>
                <a:latin typeface="Times New Roman" panose="02020603050405020304" pitchFamily="18" charset="0"/>
                <a:ea typeface="Times New Roman" panose="02020603050405020304" pitchFamily="18" charset="0"/>
              </a:rPr>
              <a:t> </a:t>
            </a:r>
            <a:endParaRPr lang="sk-SK" dirty="0" smtClean="0">
              <a:effectLst/>
              <a:latin typeface="Times New Roman" panose="02020603050405020304" pitchFamily="18" charset="0"/>
              <a:ea typeface="Times New Roman" panose="02020603050405020304" pitchFamily="18" charset="0"/>
            </a:endParaRPr>
          </a:p>
          <a:p>
            <a:r>
              <a:rPr lang="sk-SK" sz="1400" b="1" dirty="0" smtClean="0">
                <a:solidFill>
                  <a:srgbClr val="663300"/>
                </a:solidFill>
              </a:rPr>
              <a:t>                 </a:t>
            </a:r>
            <a:endParaRPr lang="sk-SK" sz="1400"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365501" y="571439"/>
            <a:ext cx="2476242"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Obdĺžnik 1"/>
          <p:cNvSpPr/>
          <p:nvPr/>
        </p:nvSpPr>
        <p:spPr>
          <a:xfrm>
            <a:off x="3462561" y="700335"/>
            <a:ext cx="2218877" cy="369332"/>
          </a:xfrm>
          <a:prstGeom prst="rect">
            <a:avLst/>
          </a:prstGeom>
        </p:spPr>
        <p:txBody>
          <a:bodyPr wrap="none">
            <a:spAutoFit/>
          </a:bodyPr>
          <a:lstStyle/>
          <a:p>
            <a:pPr algn="ctr"/>
            <a:r>
              <a:rPr lang="sk-SK" b="1">
                <a:solidFill>
                  <a:srgbClr val="002060"/>
                </a:solidFill>
                <a:latin typeface="Bodoni MT Condensed" panose="02070606080606020203" pitchFamily="18" charset="0"/>
              </a:rPr>
              <a:t>BIBLIA PRE VŠETKÝCH </a:t>
            </a:r>
            <a:r>
              <a:rPr lang="sk-SK" b="1" smtClean="0">
                <a:solidFill>
                  <a:srgbClr val="002060"/>
                </a:solidFill>
                <a:latin typeface="Bodoni MT Condensed" panose="02070606080606020203" pitchFamily="18" charset="0"/>
              </a:rPr>
              <a:t>2018</a:t>
            </a:r>
            <a:endParaRPr lang="sk-SK" b="1">
              <a:solidFill>
                <a:srgbClr val="002060"/>
              </a:solidFill>
              <a:latin typeface="Bodoni MT Condensed" panose="02070606080606020203" pitchFamily="18" charset="0"/>
            </a:endParaRPr>
          </a:p>
        </p:txBody>
      </p:sp>
      <p:sp>
        <p:nvSpPr>
          <p:cNvPr id="10" name="Obdĺžnik 9"/>
          <p:cNvSpPr/>
          <p:nvPr/>
        </p:nvSpPr>
        <p:spPr>
          <a:xfrm>
            <a:off x="1765182" y="1630380"/>
            <a:ext cx="5855970" cy="5016758"/>
          </a:xfrm>
          <a:prstGeom prst="rect">
            <a:avLst/>
          </a:prstGeom>
        </p:spPr>
        <p:txBody>
          <a:bodyPr wrap="square">
            <a:spAutoFit/>
          </a:bodyPr>
          <a:lstStyle/>
          <a:p>
            <a:endParaRPr lang="sk-SK" sz="1400" dirty="0"/>
          </a:p>
          <a:p>
            <a:r>
              <a:rPr lang="sk-SK" sz="1400" dirty="0" smtClean="0">
                <a:solidFill>
                  <a:srgbClr val="663300"/>
                </a:solidFill>
              </a:rPr>
              <a:t> </a:t>
            </a:r>
            <a:r>
              <a:rPr lang="sk-SK" sz="1400" b="1" dirty="0">
                <a:solidFill>
                  <a:srgbClr val="663300"/>
                </a:solidFill>
              </a:rPr>
              <a:t>3. </a:t>
            </a:r>
            <a:r>
              <a:rPr lang="sk-SK" sz="1400" b="1" dirty="0" err="1">
                <a:solidFill>
                  <a:srgbClr val="663300"/>
                </a:solidFill>
              </a:rPr>
              <a:t>Osemsmerovka</a:t>
            </a:r>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endParaRPr lang="sk-SK" sz="1400" dirty="0" smtClean="0">
              <a:solidFill>
                <a:srgbClr val="663300"/>
              </a:solidFill>
            </a:endParaRPr>
          </a:p>
          <a:p>
            <a:endParaRPr lang="sk-SK" sz="1400" dirty="0">
              <a:solidFill>
                <a:srgbClr val="663300"/>
              </a:solidFill>
            </a:endParaRPr>
          </a:p>
          <a:p>
            <a:r>
              <a:rPr lang="sk-SK" sz="1400" dirty="0">
                <a:solidFill>
                  <a:srgbClr val="663300"/>
                </a:solidFill>
              </a:rPr>
              <a:t>chrám, stavby, budovy, útrapy, boj, vojny, Olivová hora, pozor, kráľovstvo, figovník, súd, synagóga, vladár, kráľ, vrátnik, slnko, kohút, počiatok, Boh, národ, jas, Pán, syn  </a:t>
            </a:r>
          </a:p>
          <a:p>
            <a:endParaRPr lang="sk-SK" sz="1400" dirty="0">
              <a:solidFill>
                <a:srgbClr val="8A4500"/>
              </a:solidFill>
            </a:endParaRPr>
          </a:p>
        </p:txBody>
      </p:sp>
      <p:graphicFrame>
        <p:nvGraphicFramePr>
          <p:cNvPr id="3" name="Tabuľka 2"/>
          <p:cNvGraphicFramePr>
            <a:graphicFrameLocks noGrp="1"/>
          </p:cNvGraphicFramePr>
          <p:nvPr>
            <p:extLst>
              <p:ext uri="{D42A27DB-BD31-4B8C-83A1-F6EECF244321}">
                <p14:modId xmlns:p14="http://schemas.microsoft.com/office/powerpoint/2010/main" val="3156337425"/>
              </p:ext>
            </p:extLst>
          </p:nvPr>
        </p:nvGraphicFramePr>
        <p:xfrm>
          <a:off x="2289094" y="2197206"/>
          <a:ext cx="4329915" cy="3159178"/>
        </p:xfrm>
        <a:graphic>
          <a:graphicData uri="http://schemas.openxmlformats.org/drawingml/2006/table">
            <a:tbl>
              <a:tblPr>
                <a:tableStyleId>{5C22544A-7EE6-4342-B048-85BDC9FD1C3A}</a:tableStyleId>
              </a:tblPr>
              <a:tblGrid>
                <a:gridCol w="384815"/>
                <a:gridCol w="384815"/>
                <a:gridCol w="384815"/>
                <a:gridCol w="384815"/>
                <a:gridCol w="429561"/>
                <a:gridCol w="384815"/>
                <a:gridCol w="384815"/>
                <a:gridCol w="384815"/>
                <a:gridCol w="384815"/>
                <a:gridCol w="384815"/>
                <a:gridCol w="437019"/>
              </a:tblGrid>
              <a:tr h="287198">
                <a:tc>
                  <a:txBody>
                    <a:bodyPr/>
                    <a:lstStyle/>
                    <a:p>
                      <a:pPr algn="ctr">
                        <a:lnSpc>
                          <a:spcPct val="115000"/>
                        </a:lnSpc>
                        <a:spcAft>
                          <a:spcPts val="0"/>
                        </a:spcAft>
                      </a:pPr>
                      <a:r>
                        <a:rPr lang="sk-SK" sz="1200" dirty="0">
                          <a:solidFill>
                            <a:srgbClr val="663300"/>
                          </a:solidFill>
                          <a:effectLst/>
                        </a:rPr>
                        <a:t>O</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M</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E</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F</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L</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Y</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D</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C</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U</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J</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D</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Í</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N</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B</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H</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Z</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E</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Ú</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Č</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Ó</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Č</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I</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A</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P</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G</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7198">
                <a:tc>
                  <a:txBody>
                    <a:bodyPr/>
                    <a:lstStyle/>
                    <a:p>
                      <a:pPr algn="ctr">
                        <a:lnSpc>
                          <a:spcPct val="115000"/>
                        </a:lnSpc>
                        <a:spcAft>
                          <a:spcPts val="0"/>
                        </a:spcAft>
                      </a:pPr>
                      <a:r>
                        <a:rPr lang="sk-SK" sz="1200">
                          <a:solidFill>
                            <a:srgbClr val="663300"/>
                          </a:solidFill>
                          <a:effectLst/>
                        </a:rPr>
                        <a:t>K</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R</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Á</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Ľ</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S</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T</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V</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a:solidFill>
                            <a:srgbClr val="663300"/>
                          </a:solidFill>
                          <a:effectLst/>
                        </a:rPr>
                        <a:t>O</a:t>
                      </a:r>
                      <a:endParaRPr lang="sk-SK" sz="110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15000"/>
                        </a:lnSpc>
                        <a:spcAft>
                          <a:spcPts val="0"/>
                        </a:spcAft>
                      </a:pPr>
                      <a:r>
                        <a:rPr lang="sk-SK" sz="1200" dirty="0">
                          <a:solidFill>
                            <a:srgbClr val="663300"/>
                          </a:solidFill>
                          <a:effectLst/>
                        </a:rPr>
                        <a:t>A</a:t>
                      </a:r>
                      <a:endParaRPr lang="sk-SK" sz="1100" dirty="0">
                        <a:solidFill>
                          <a:srgbClr val="663300"/>
                        </a:solidFill>
                        <a:effectLst/>
                        <a:latin typeface="Calibri" panose="020F0502020204030204" pitchFamily="34" charset="0"/>
                        <a:ea typeface="Calibri" panose="020F050202020403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160417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pic>
        <p:nvPicPr>
          <p:cNvPr id="9" name="Picture 12" descr="Výsledok vyhľadávania obrázkov pre dopyt pape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725651" y="671519"/>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80436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096491" y="1758474"/>
            <a:ext cx="5141249" cy="4293483"/>
          </a:xfrm>
          <a:prstGeom prst="rect">
            <a:avLst/>
          </a:prstGeom>
        </p:spPr>
        <p:txBody>
          <a:bodyPr wrap="square">
            <a:spAutoFit/>
          </a:bodyPr>
          <a:lstStyle/>
          <a:p>
            <a:pPr lvl="0" algn="just"/>
            <a:r>
              <a:rPr lang="sk-SK" sz="1300" dirty="0" smtClean="0">
                <a:solidFill>
                  <a:schemeClr val="accent5">
                    <a:lumMod val="50000"/>
                  </a:schemeClr>
                </a:solidFill>
              </a:rPr>
              <a:t>13</a:t>
            </a:r>
            <a:r>
              <a:rPr lang="sk-SK" sz="1300" dirty="0">
                <a:solidFill>
                  <a:schemeClr val="accent5">
                    <a:lumMod val="50000"/>
                  </a:schemeClr>
                </a:solidFill>
              </a:rPr>
              <a:t>. kapitola Markovho evanjelia nám nechce stavať pred oči katastrofické predpovede. Vo svetle Ježišovej náuky nás chce naučiť čítať našu prítomnosť, aby sme v nej žili zodpovedne, a tak určovať našu budúcnosť, ktorá závisí práve na tom, čo robíme teraz. Nechce v nás vzbudzovať úzkosť, ale premáha ju dôverou. V prvých kresťanských spoločenstvách bola živá túžba po Ježišovom slávnom príchode. My ho s takým nadšením neočakávame. Možno už nečakáme nič. Náš svet skoro zabudol, že má budúcnosť – a akú! Táto kapitola nám pripomína: príde smrť, ale príde aj vzkriesenie – potvrdenie našej nádeje (</a:t>
            </a:r>
            <a:r>
              <a:rPr lang="sk-SK" sz="1300" dirty="0" err="1">
                <a:solidFill>
                  <a:schemeClr val="accent5">
                    <a:lumMod val="50000"/>
                  </a:schemeClr>
                </a:solidFill>
              </a:rPr>
              <a:t>Silvano</a:t>
            </a:r>
            <a:r>
              <a:rPr lang="sk-SK" sz="1300" dirty="0">
                <a:solidFill>
                  <a:schemeClr val="accent5">
                    <a:lumMod val="50000"/>
                  </a:schemeClr>
                </a:solidFill>
              </a:rPr>
              <a:t> </a:t>
            </a:r>
            <a:r>
              <a:rPr lang="sk-SK" sz="1300" dirty="0" err="1">
                <a:solidFill>
                  <a:schemeClr val="accent5">
                    <a:lumMod val="50000"/>
                  </a:schemeClr>
                </a:solidFill>
              </a:rPr>
              <a:t>Fausti</a:t>
            </a:r>
            <a:r>
              <a:rPr lang="sk-SK" sz="1300" dirty="0">
                <a:solidFill>
                  <a:schemeClr val="accent5">
                    <a:lumMod val="50000"/>
                  </a:schemeClr>
                </a:solidFill>
              </a:rPr>
              <a:t>). Neľakajme sa preto všetkých katastrofických správ. Buďme ľuďmi nádeje!</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Často </a:t>
            </a:r>
            <a:r>
              <a:rPr lang="sk-SK" sz="1300" dirty="0">
                <a:solidFill>
                  <a:schemeClr val="accent5">
                    <a:lumMod val="50000"/>
                  </a:schemeClr>
                </a:solidFill>
              </a:rPr>
              <a:t>sa necháme uchvátiť monumentálnosťou, nádherou vonkajšieho vzhľadu. Málokedy sme ochotní pripustiť, že skutočnosť je iná, že sme uverili len vonkajšiemu zdaniu. Mohutné procesie, púte, festivaly mládeže na nás stále pôsobia, hoci v hĺbke srdca tušíme, že je to často len vonkajšia </a:t>
            </a:r>
            <a:r>
              <a:rPr lang="sk-SK" sz="1300" dirty="0" err="1">
                <a:solidFill>
                  <a:schemeClr val="accent5">
                    <a:lumMod val="50000"/>
                  </a:schemeClr>
                </a:solidFill>
              </a:rPr>
              <a:t>okázalosť</a:t>
            </a:r>
            <a:r>
              <a:rPr lang="sk-SK" sz="1300" dirty="0">
                <a:solidFill>
                  <a:schemeClr val="accent5">
                    <a:lumMod val="50000"/>
                  </a:schemeClr>
                </a:solidFill>
              </a:rPr>
              <a:t> bez hĺbky. Aj v masovom pristupovaní k sviatostiam môžeme nájsť veľa nedôslednosti. Môžeme sa diviť, že Boh v niečom podobnom nenachádza zaľúbenie? Mali by sme upustiť od všetkých vecí, ktoré sú len prázdnou formou. Ježiš zaplakal nad mestom. Aj nad nami by asi zaplakal. Prosme o jasný vnútorný pohľad a o ochotu vidieť, poznať a prijať Ježišove stanovisko a o silu podľa neho konať.</a:t>
            </a:r>
            <a:r>
              <a:rPr lang="sk-SK" sz="1200" dirty="0">
                <a:solidFill>
                  <a:srgbClr val="002060"/>
                </a:solidFill>
              </a:rPr>
              <a:t> </a:t>
            </a:r>
          </a:p>
        </p:txBody>
      </p:sp>
      <p:sp>
        <p:nvSpPr>
          <p:cNvPr id="13" name="BlokTextu 12"/>
          <p:cNvSpPr txBox="1"/>
          <p:nvPr/>
        </p:nvSpPr>
        <p:spPr>
          <a:xfrm>
            <a:off x="879828" y="3905215"/>
            <a:ext cx="2133535" cy="2308324"/>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Keď vychádzal z chrámu, jeden z jeho učeníkov mu povedal: „Učiteľ, pozri, aké kamene a aké stavby!“ Ježiš mu vravel: „Vidíš tieto veľké budovy? Nezostane tu kameň na kameni; všetko bude zborené.“ Keď potom sedel na Olivovej hore oproti chrámu a boli sami, pýtali sa ho Peter, Jakub, Ján a Ondrej: „Povedz nám, kedy to bude a aké bude znamenie, keď sa toto všetko začne plniť.“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101199378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64580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10513" y="3728634"/>
            <a:ext cx="1895679" cy="2683495"/>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35180" y="3272808"/>
            <a:ext cx="2084730"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25651" y="8513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0" name="BlokTextu 9"/>
          <p:cNvSpPr txBox="1"/>
          <p:nvPr/>
        </p:nvSpPr>
        <p:spPr>
          <a:xfrm>
            <a:off x="2274128" y="1013687"/>
            <a:ext cx="5307864"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1" name="Obdĺžnik 10"/>
          <p:cNvSpPr/>
          <p:nvPr/>
        </p:nvSpPr>
        <p:spPr>
          <a:xfrm>
            <a:off x="3400626" y="2041297"/>
            <a:ext cx="4905566" cy="4278094"/>
          </a:xfrm>
          <a:prstGeom prst="rect">
            <a:avLst/>
          </a:prstGeom>
        </p:spPr>
        <p:txBody>
          <a:bodyPr wrap="square">
            <a:spAutoFit/>
          </a:bodyPr>
          <a:lstStyle/>
          <a:p>
            <a:pPr lvl="0" algn="just"/>
            <a:r>
              <a:rPr lang="sk-SK" sz="1300" dirty="0" smtClean="0">
                <a:solidFill>
                  <a:schemeClr val="accent5">
                    <a:lumMod val="50000"/>
                  </a:schemeClr>
                </a:solidFill>
              </a:rPr>
              <a:t>V</a:t>
            </a:r>
            <a:r>
              <a:rPr lang="sk-SK" sz="1300" dirty="0">
                <a:solidFill>
                  <a:schemeClr val="accent5">
                    <a:lumMod val="50000"/>
                  </a:schemeClr>
                </a:solidFill>
              </a:rPr>
              <a:t> každej generácii od Ježišovho nanebovstúpenia sa vyskytli ľudia, ktorí tvrdili, že vedia, kedy presne nastane druhý Ježišov príchod. Ale ukázalo sa, že sa mýlili, pretože tento čas pozná len Otec. Ježiš hneď hovoril, že pred jeho príchodom budú mnohí falošní učitelia ľudí v tomto ohľade zavádzať. My sa nemusíme starať, či čas, v ktorom žijeme, je časom Kristovho návratu alebo nie. Jeho príchod bude taký jasný, že určite spoznáme, keby k tomu prišlo. Dávajme si pozor na poplašné správy, ohlasujúce koniec sveta. Radšej siahnime po Božom slove a v modlitbe sa učme dôverovať Pánovi.</a:t>
            </a:r>
          </a:p>
          <a:p>
            <a:pPr algn="just"/>
            <a:r>
              <a:rPr lang="sk-SK" sz="1300" dirty="0">
                <a:solidFill>
                  <a:schemeClr val="accent5">
                    <a:lumMod val="50000"/>
                  </a:schemeClr>
                </a:solidFill>
              </a:rPr>
              <a:t> </a:t>
            </a:r>
          </a:p>
          <a:p>
            <a:pPr lvl="0" algn="just"/>
            <a:r>
              <a:rPr lang="sk-SK" sz="1300" dirty="0" smtClean="0">
                <a:solidFill>
                  <a:schemeClr val="accent5">
                    <a:lumMod val="50000"/>
                  </a:schemeClr>
                </a:solidFill>
              </a:rPr>
              <a:t>Nevyhneme </a:t>
            </a:r>
            <a:r>
              <a:rPr lang="sk-SK" sz="1300" dirty="0">
                <a:solidFill>
                  <a:schemeClr val="accent5">
                    <a:lumMod val="50000"/>
                  </a:schemeClr>
                </a:solidFill>
              </a:rPr>
              <a:t>tomu, že sa musíme starať o mnohé veci. Problémom však je, ak už v týchto starostiach vôbec nemyslíme na Pána Boha, keď sa spoliehame len na vlastné sily. Aké je to svedectvo o Bohu, keď kresťan žije tak, ako keby Boha nebolo? Ako môže iným hovoriť o Božej starostlivosti, keď sám prakticky koná tak, ako keby jej vôbec nebolo? Naučme sa počítať s tým, že Boh nás povedie správnou cestou a sám bude ručiť za úspech nášho svedectva. Nestarajme sa. Veď bez Božieho Ducha by sme zlyhali aj keby sme prešli tou najlepšou prípravou. Sme krehkí, hneď padáme, ale Boží Duch je sila, ktorej nič nemôže vzdorovať.</a:t>
            </a:r>
          </a:p>
          <a:p>
            <a:pPr algn="just"/>
            <a:r>
              <a:rPr lang="sk-SK" sz="1200" dirty="0">
                <a:solidFill>
                  <a:srgbClr val="8A4500"/>
                </a:solidFill>
              </a:rPr>
              <a:t> </a:t>
            </a:r>
          </a:p>
        </p:txBody>
      </p:sp>
      <p:sp>
        <p:nvSpPr>
          <p:cNvPr id="13" name="BlokTextu 12"/>
          <p:cNvSpPr txBox="1"/>
          <p:nvPr/>
        </p:nvSpPr>
        <p:spPr>
          <a:xfrm>
            <a:off x="791484" y="2221193"/>
            <a:ext cx="2609142" cy="1200329"/>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Ježiš im začal hovoriť: „Dajte si pozor, aby vás niekto nezviedol. Prídu mnohí v mojom mene a budú hovoriť: To som ja. A mnohých zvedú. Keď budete počuť o vojnách a chýry o bojoch, neľakajte sa. To musí prísť, ale ešte nebude koniec.“ </a:t>
            </a:r>
            <a:r>
              <a:rPr lang="sk-SK" sz="1200" i="1" dirty="0">
                <a:solidFill>
                  <a:srgbClr val="8A4500"/>
                </a:solidFill>
                <a:latin typeface="Franklin Gothic Medium Cond" panose="020B0606030402020204" pitchFamily="34" charset="0"/>
              </a:rPr>
              <a:t>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 5-7</a:t>
            </a:r>
            <a:endParaRPr lang="sk-SK" sz="1200" i="1" dirty="0">
              <a:solidFill>
                <a:srgbClr val="8A4500"/>
              </a:solidFill>
              <a:latin typeface="Franklin Gothic Medium Cond" panose="020B0606030402020204" pitchFamily="34" charset="0"/>
            </a:endParaRPr>
          </a:p>
        </p:txBody>
      </p:sp>
      <p:sp>
        <p:nvSpPr>
          <p:cNvPr id="12" name="BlokTextu 11"/>
          <p:cNvSpPr txBox="1"/>
          <p:nvPr/>
        </p:nvSpPr>
        <p:spPr>
          <a:xfrm>
            <a:off x="791484" y="4170264"/>
            <a:ext cx="2609142" cy="830997"/>
          </a:xfrm>
          <a:prstGeom prst="rect">
            <a:avLst/>
          </a:prstGeom>
          <a:solidFill>
            <a:schemeClr val="bg1"/>
          </a:solidFill>
        </p:spPr>
        <p:txBody>
          <a:bodyPr wrap="square" rtlCol="0">
            <a:spAutoFit/>
          </a:bodyPr>
          <a:lstStyle/>
          <a:p>
            <a:pPr algn="just"/>
            <a:r>
              <a:rPr lang="sk-SK" sz="1200" i="1" dirty="0" smtClean="0">
                <a:solidFill>
                  <a:srgbClr val="8A4500"/>
                </a:solidFill>
                <a:latin typeface="Franklin Gothic Medium Cond" panose="020B0606030402020204" pitchFamily="34" charset="0"/>
              </a:rPr>
              <a:t>Až vás povedú, aby vás vydali, nestarajte sa dopredu, čo budete hovoriť, ale hovorte, čo vám bude dané v tú hodinu. Veď to už nie vy budete hovoriť, ale Duch Svätý.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13,11</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93117896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606635" y="2006173"/>
            <a:ext cx="4816538" cy="4493538"/>
          </a:xfrm>
          <a:prstGeom prst="rect">
            <a:avLst/>
          </a:prstGeom>
        </p:spPr>
        <p:txBody>
          <a:bodyPr wrap="square">
            <a:spAutoFit/>
          </a:bodyPr>
          <a:lstStyle/>
          <a:p>
            <a:pPr lvl="0" algn="just"/>
            <a:r>
              <a:rPr lang="sk-SK" sz="1300" dirty="0" smtClean="0">
                <a:solidFill>
                  <a:schemeClr val="accent5">
                    <a:lumMod val="50000"/>
                  </a:schemeClr>
                </a:solidFill>
              </a:rPr>
              <a:t>Výstraha</a:t>
            </a:r>
            <a:r>
              <a:rPr lang="sk-SK" sz="1300" dirty="0">
                <a:solidFill>
                  <a:schemeClr val="accent5">
                    <a:lumMod val="50000"/>
                  </a:schemeClr>
                </a:solidFill>
              </a:rPr>
              <a:t>, ktorú Ježiš dával svojim súčasníkom, patrí aj nám. Aj my žijeme na pokraji katastrofy, pretože sme stále v nebezpečenstve, že zabudneme na Pána Ježiša a budeme sa pridŕžať sveta a jeho zloby. Veď koľkokrát so zhovievavosťou pozeráme na to, čo sa deje okolo, privykáme si na zlo, ktoré napokon považujeme za nevyhnutnú súčasť svojho života! Sme stále zvedaví, všetko chceme vedieť, všetko vidieť – len to nevidíme, aké spustošenie sa deje na mieste svätom – v našej duši, kde má prebývať Boh. Pozorne si dnes vykonaj večerné spytovanie svedomia a denne sa uč svoje konanie porovnávať s Božím slovom, ktoré študuješ!</a:t>
            </a:r>
          </a:p>
          <a:p>
            <a:pPr algn="just"/>
            <a:r>
              <a:rPr lang="sk-SK" sz="1300" dirty="0">
                <a:solidFill>
                  <a:schemeClr val="accent5">
                    <a:lumMod val="50000"/>
                  </a:schemeClr>
                </a:solidFill>
              </a:rPr>
              <a:t> </a:t>
            </a:r>
          </a:p>
          <a:p>
            <a:pPr algn="just"/>
            <a:r>
              <a:rPr lang="sk-SK" sz="1300" dirty="0" smtClean="0">
                <a:solidFill>
                  <a:schemeClr val="accent5">
                    <a:lumMod val="50000"/>
                  </a:schemeClr>
                </a:solidFill>
              </a:rPr>
              <a:t>Obávame </a:t>
            </a:r>
            <a:r>
              <a:rPr lang="sk-SK" sz="1300" dirty="0">
                <a:solidFill>
                  <a:schemeClr val="accent5">
                    <a:lumMod val="50000"/>
                  </a:schemeClr>
                </a:solidFill>
              </a:rPr>
              <a:t>sa znamení konca, ktoré Ježiš spomína. Ale oni nie sú ničím zvláštnym. Tak to býva aj keď príde k pravému obráteniu. Keď sa človek obráti od hriechu k Bohu, tiež nastáva zlom, náhla katastrofa v našom, do tých čias pevnom a stálom, svete. Padajú hviezdy, ku ktorým sme smerovali, prestane svietiť dovtedajšie slnko a Boh s veľkou mocou a slávou zaujíma svoje zvrchované miesto, ba celý priestor duše človeka. Vznikne nové nebo a nová zem a všetko je zrazu celkom iné. Pochopiť to môže len ten, kto dovolil Bohu, aby vstúpil do jeho srdca. Prosme, aby nás naplnil plameň Božieho Ducha, aby v nás zhorelo všetko, čo nie je On, Duch lásky. Potom sa nebudeme báť ani konca sveta.</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0" name="BlokTextu 9"/>
          <p:cNvSpPr txBox="1"/>
          <p:nvPr/>
        </p:nvSpPr>
        <p:spPr>
          <a:xfrm>
            <a:off x="684270" y="4408806"/>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V tých dňoch, po onom súžení, slnko sa zatmie, mesiac nevydá svoj jas, hviezdy budú padať z neba a nebeské mocnosti sa budú chvieť.</a:t>
            </a:r>
          </a:p>
          <a:p>
            <a:pPr algn="just"/>
            <a:r>
              <a:rPr lang="sk-SK" sz="1300" i="1" dirty="0" smtClean="0">
                <a:solidFill>
                  <a:srgbClr val="8A4500"/>
                </a:solidFill>
                <a:latin typeface="Franklin Gothic Medium Cond" panose="020B0606030402020204" pitchFamily="34" charset="0"/>
              </a:rPr>
              <a:t>Vtedy uvidia Syna človeka prichádzať na oblakoch s veľkou mocou a slávou. On pošle anjelov a zhromaždí svojich vyvolených zo štyroch strán sveta, od kraja zeme až po kraj neba.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13,24-27</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684270" y="2151242"/>
            <a:ext cx="2851591" cy="1892826"/>
          </a:xfrm>
          <a:prstGeom prst="rect">
            <a:avLst/>
          </a:prstGeom>
          <a:solidFill>
            <a:schemeClr val="bg1"/>
          </a:solidFill>
        </p:spPr>
        <p:txBody>
          <a:bodyPr wrap="square" rtlCol="0">
            <a:spAutoFit/>
          </a:bodyPr>
          <a:lstStyle/>
          <a:p>
            <a:pPr algn="just"/>
            <a:r>
              <a:rPr lang="sk-SK" sz="1300" i="1" dirty="0" smtClean="0">
                <a:solidFill>
                  <a:srgbClr val="8A4500"/>
                </a:solidFill>
                <a:latin typeface="Franklin Gothic Medium Cond" panose="020B0606030402020204" pitchFamily="34" charset="0"/>
              </a:rPr>
              <a:t>Keď uvidíte ohavnosť spustošenia tam, kde nemá byť – kto číta, nech pochopí - , vtedy tí, čo budú v Judei, nech utečú do hôr; kto bude na streche, nech nezostupuje a nevchádza do domu vziať si niečo stadiaľ, a kto bude na poli, nech sa nevracia nazad zobrať si oblek. Beda ťarchavým ženám a tým, čo budú v tie dni pridájať! Modlite sa, aby to neprišlo v zime“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12,34</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9366652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73501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71723" y="3419088"/>
            <a:ext cx="2200275" cy="3114676"/>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200949" y="3406765"/>
            <a:ext cx="2340659"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67311" y="562310"/>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11" name="Obdĺžnik 10"/>
          <p:cNvSpPr/>
          <p:nvPr/>
        </p:nvSpPr>
        <p:spPr>
          <a:xfrm>
            <a:off x="3792451" y="2134480"/>
            <a:ext cx="4471095" cy="4093428"/>
          </a:xfrm>
          <a:prstGeom prst="rect">
            <a:avLst/>
          </a:prstGeom>
        </p:spPr>
        <p:txBody>
          <a:bodyPr wrap="square">
            <a:spAutoFit/>
          </a:bodyPr>
          <a:lstStyle/>
          <a:p>
            <a:pPr lvl="0" algn="just"/>
            <a:r>
              <a:rPr lang="sk-SK" sz="1300" dirty="0" smtClean="0">
                <a:solidFill>
                  <a:schemeClr val="accent5">
                    <a:lumMod val="50000"/>
                  </a:schemeClr>
                </a:solidFill>
              </a:rPr>
              <a:t>Koniec </a:t>
            </a:r>
            <a:r>
              <a:rPr lang="sk-SK" sz="1300" dirty="0">
                <a:solidFill>
                  <a:schemeClr val="accent5">
                    <a:lumMod val="50000"/>
                  </a:schemeClr>
                </a:solidFill>
              </a:rPr>
              <a:t>sveta nie je pádom do ničoty, ale naplnenie našich nádejí. Koniec sveta nie je niečo hrozné. Naopak, je to náš vytúžený cieľ. Apoštol Pavol dúfal, že k tomu príde ešte za jeho života (2Kor 5,1-5). Veď ide o stretnutie Nevesty, ktorá volá </a:t>
            </a:r>
            <a:r>
              <a:rPr lang="sk-SK" sz="1300" i="1" dirty="0">
                <a:solidFill>
                  <a:schemeClr val="accent5">
                    <a:lumMod val="50000"/>
                  </a:schemeClr>
                </a:solidFill>
              </a:rPr>
              <a:t>„Príď!“</a:t>
            </a:r>
            <a:r>
              <a:rPr lang="sk-SK" sz="1300" dirty="0">
                <a:solidFill>
                  <a:schemeClr val="accent5">
                    <a:lumMod val="50000"/>
                  </a:schemeClr>
                </a:solidFill>
              </a:rPr>
              <a:t> a Ženícha, ktorý ju uisťuje: </a:t>
            </a:r>
            <a:r>
              <a:rPr lang="sk-SK" sz="1300" i="1" dirty="0">
                <a:solidFill>
                  <a:schemeClr val="accent5">
                    <a:lumMod val="50000"/>
                  </a:schemeClr>
                </a:solidFill>
              </a:rPr>
              <a:t>„Áno, prídem čoskoro“</a:t>
            </a:r>
            <a:r>
              <a:rPr lang="sk-SK" sz="1300" dirty="0">
                <a:solidFill>
                  <a:schemeClr val="accent5">
                    <a:lumMod val="50000"/>
                  </a:schemeClr>
                </a:solidFill>
              </a:rPr>
              <a:t>  (</a:t>
            </a:r>
            <a:r>
              <a:rPr lang="sk-SK" sz="1300" dirty="0" err="1">
                <a:solidFill>
                  <a:schemeClr val="accent5">
                    <a:lumMod val="50000"/>
                  </a:schemeClr>
                </a:solidFill>
              </a:rPr>
              <a:t>Zjv</a:t>
            </a:r>
            <a:r>
              <a:rPr lang="sk-SK" sz="1300" dirty="0">
                <a:solidFill>
                  <a:schemeClr val="accent5">
                    <a:lumMod val="50000"/>
                  </a:schemeClr>
                </a:solidFill>
              </a:rPr>
              <a:t> 22,17nn.). Cieľom Božieho príchodu nie je nás zahubiť, ale spasiť a zhromaždiť okolo seba. Niečo také treba očakávať a sa na to tešiť.</a:t>
            </a:r>
          </a:p>
          <a:p>
            <a:pPr algn="just"/>
            <a:r>
              <a:rPr lang="sk-SK" sz="1300" dirty="0">
                <a:solidFill>
                  <a:schemeClr val="accent5">
                    <a:lumMod val="50000"/>
                  </a:schemeClr>
                </a:solidFill>
              </a:rPr>
              <a:t> </a:t>
            </a:r>
            <a:endParaRPr lang="sk-SK" sz="1300" dirty="0" smtClean="0">
              <a:solidFill>
                <a:schemeClr val="accent5">
                  <a:lumMod val="50000"/>
                </a:schemeClr>
              </a:solidFill>
            </a:endParaRPr>
          </a:p>
          <a:p>
            <a:pPr algn="just"/>
            <a:endParaRPr lang="sk-SK" sz="1300" dirty="0">
              <a:solidFill>
                <a:schemeClr val="accent5">
                  <a:lumMod val="50000"/>
                </a:schemeClr>
              </a:solidFill>
            </a:endParaRPr>
          </a:p>
          <a:p>
            <a:pPr algn="just"/>
            <a:r>
              <a:rPr lang="sk-SK" sz="1300" dirty="0" smtClean="0">
                <a:solidFill>
                  <a:schemeClr val="accent5">
                    <a:lumMod val="50000"/>
                  </a:schemeClr>
                </a:solidFill>
              </a:rPr>
              <a:t>Skutočnosti </a:t>
            </a:r>
            <a:r>
              <a:rPr lang="sk-SK" sz="1300" dirty="0">
                <a:solidFill>
                  <a:schemeClr val="accent5">
                    <a:lumMod val="50000"/>
                  </a:schemeClr>
                </a:solidFill>
              </a:rPr>
              <a:t>ako svadbu, stužkovú, zmenu povolania, dovolenku, kúpu domu a pod. plánujeme celé mesiace. Pripravujeme sa tak intenzívne aj na Kristov návrat, príp. na stretnutie s ním na konci svojho života? Jeho príchod je najdôležitejšou udalosťou nášho života. Jeho dôsledky presahujú až do večnosti. Neodkladajme prípravu na toto stretnutie, pretože nevieme, kedy k tomu príde. Dôležitým bodom prípravy je aj štúdium Božieho slova a rozhodnutie žiť podľa jeho rád každý deň. Prvú časť už robíme – študujeme evanjelium. Nezabudnime podľa neho aj žiť.</a:t>
            </a:r>
            <a:endParaRPr lang="sk-SK" sz="1300" dirty="0">
              <a:solidFill>
                <a:schemeClr val="accent5">
                  <a:lumMod val="50000"/>
                </a:schemeClr>
              </a:solidFill>
              <a:effectLst/>
            </a:endParaRPr>
          </a:p>
        </p:txBody>
      </p:sp>
      <p:sp>
        <p:nvSpPr>
          <p:cNvPr id="15" name="BlokTextu 14"/>
          <p:cNvSpPr txBox="1"/>
          <p:nvPr/>
        </p:nvSpPr>
        <p:spPr>
          <a:xfrm>
            <a:off x="2078547" y="694303"/>
            <a:ext cx="5782353" cy="954107"/>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a:p>
            <a:pPr algn="ctr"/>
            <a:endParaRPr lang="sk-SK" sz="1600" b="1" dirty="0">
              <a:solidFill>
                <a:srgbClr val="002060"/>
              </a:solidFill>
              <a:latin typeface="Bodoni MT Condensed" panose="02070606080606020203" pitchFamily="18" charset="0"/>
            </a:endParaRPr>
          </a:p>
          <a:p>
            <a:pPr algn="ctr"/>
            <a:r>
              <a:rPr lang="sk-SK" sz="2400" b="1" dirty="0" smtClean="0">
                <a:solidFill>
                  <a:srgbClr val="F3540D"/>
                </a:solidFill>
                <a:latin typeface="Bodoni MT Condensed" panose="02070606080606020203" pitchFamily="18" charset="0"/>
              </a:rPr>
              <a:t>                        Božie slovo s aplikáciou do dnešných dní</a:t>
            </a:r>
            <a:endParaRPr lang="sk-SK" sz="2400" b="1" dirty="0">
              <a:solidFill>
                <a:srgbClr val="F3540D"/>
              </a:solidFill>
              <a:latin typeface="Bodoni MT Condensed" panose="02070606080606020203" pitchFamily="18" charset="0"/>
            </a:endParaRPr>
          </a:p>
        </p:txBody>
      </p:sp>
      <p:sp>
        <p:nvSpPr>
          <p:cNvPr id="12" name="BlokTextu 11"/>
          <p:cNvSpPr txBox="1"/>
          <p:nvPr/>
        </p:nvSpPr>
        <p:spPr>
          <a:xfrm>
            <a:off x="871007" y="4181194"/>
            <a:ext cx="2850670" cy="1354217"/>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Majte sa na pozore, bdejte, lebo neviete, kedy príde ten čas. Je to tak, ako keď človek odcestuje: opustil svoj dom, svojím sluhom odovzdal moc, každému určil prácu a vrátnikovi prikázal bdieť. </a:t>
            </a:r>
          </a:p>
          <a:p>
            <a:pPr algn="just"/>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13,33-34</a:t>
            </a:r>
            <a:endParaRPr lang="sk-SK" sz="1200" i="1" dirty="0">
              <a:solidFill>
                <a:srgbClr val="8A4500"/>
              </a:solidFill>
              <a:latin typeface="Franklin Gothic Medium Cond" panose="020B0606030402020204" pitchFamily="34" charset="0"/>
            </a:endParaRPr>
          </a:p>
        </p:txBody>
      </p:sp>
      <p:sp>
        <p:nvSpPr>
          <p:cNvPr id="14" name="BlokTextu 13"/>
          <p:cNvSpPr txBox="1"/>
          <p:nvPr/>
        </p:nvSpPr>
        <p:spPr>
          <a:xfrm>
            <a:off x="871007" y="2196035"/>
            <a:ext cx="2608706" cy="738664"/>
          </a:xfrm>
          <a:prstGeom prst="rect">
            <a:avLst/>
          </a:prstGeom>
          <a:solidFill>
            <a:schemeClr val="bg1"/>
          </a:solidFill>
        </p:spPr>
        <p:txBody>
          <a:bodyPr wrap="square" rtlCol="0">
            <a:spAutoFit/>
          </a:bodyPr>
          <a:lstStyle/>
          <a:p>
            <a:pPr algn="just"/>
            <a:r>
              <a:rPr lang="sk-SK" sz="1400" i="1" dirty="0" smtClean="0">
                <a:solidFill>
                  <a:srgbClr val="8A4500"/>
                </a:solidFill>
                <a:latin typeface="Franklin Gothic Medium Cond" panose="020B0606030402020204" pitchFamily="34" charset="0"/>
              </a:rPr>
              <a:t>Vtedy uvidia Syna človeka prichádzať na oblakoch s veľkou mocou a slávou. </a:t>
            </a:r>
            <a:r>
              <a:rPr lang="sk-SK" sz="1200" i="1" dirty="0" err="1" smtClean="0">
                <a:solidFill>
                  <a:srgbClr val="8A4500"/>
                </a:solidFill>
                <a:latin typeface="Franklin Gothic Medium Cond" panose="020B0606030402020204" pitchFamily="34" charset="0"/>
              </a:rPr>
              <a:t>Mk</a:t>
            </a:r>
            <a:r>
              <a:rPr lang="sk-SK" sz="1200" i="1" dirty="0" smtClean="0">
                <a:solidFill>
                  <a:srgbClr val="8A4500"/>
                </a:solidFill>
                <a:latin typeface="Franklin Gothic Medium Cond" panose="020B0606030402020204" pitchFamily="34" charset="0"/>
              </a:rPr>
              <a:t>  13,26</a:t>
            </a:r>
            <a:endParaRPr lang="sk-SK" sz="1200" i="1" dirty="0">
              <a:solidFill>
                <a:srgbClr val="8A4500"/>
              </a:solidFill>
              <a:latin typeface="Franklin Gothic Medium Cond" panose="020B0606030402020204" pitchFamily="34" charset="0"/>
            </a:endParaRPr>
          </a:p>
        </p:txBody>
      </p:sp>
    </p:spTree>
    <p:extLst>
      <p:ext uri="{BB962C8B-B14F-4D97-AF65-F5344CB8AC3E}">
        <p14:creationId xmlns:p14="http://schemas.microsoft.com/office/powerpoint/2010/main" val="35040276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Súvisiaci obrázok"/>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86328"/>
            <a:ext cx="9645805" cy="6944328"/>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Súvisiaci obráz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54125" y="3523310"/>
            <a:ext cx="2053534" cy="2906952"/>
          </a:xfrm>
          <a:prstGeom prst="rect">
            <a:avLst/>
          </a:prstGeom>
          <a:ln>
            <a:noFill/>
          </a:ln>
          <a:effectLst>
            <a:softEdge rad="112500"/>
          </a:effectLst>
        </p:spPr>
      </p:pic>
      <p:sp>
        <p:nvSpPr>
          <p:cNvPr id="4" name="BlokTextu 3"/>
          <p:cNvSpPr txBox="1"/>
          <p:nvPr/>
        </p:nvSpPr>
        <p:spPr>
          <a:xfrm rot="20738052">
            <a:off x="780189" y="636201"/>
            <a:ext cx="1191352" cy="923330"/>
          </a:xfrm>
          <a:prstGeom prst="rect">
            <a:avLst/>
          </a:prstGeom>
          <a:noFill/>
        </p:spPr>
        <p:txBody>
          <a:bodyPr wrap="none" rtlCol="0">
            <a:spAutoFit/>
          </a:bodyPr>
          <a:lstStyle/>
          <a:p>
            <a:pPr algn="ctr"/>
            <a:r>
              <a:rPr lang="sk-SK" b="1" dirty="0" smtClean="0">
                <a:solidFill>
                  <a:srgbClr val="F3540D"/>
                </a:solidFill>
                <a:latin typeface="Bodoni MT Condensed" panose="02070606080606020203" pitchFamily="18" charset="0"/>
              </a:rPr>
              <a:t>Pracovný list</a:t>
            </a:r>
          </a:p>
          <a:p>
            <a:pPr algn="ctr"/>
            <a:endParaRPr lang="sk-SK" b="1" dirty="0" smtClean="0">
              <a:solidFill>
                <a:srgbClr val="F3540D"/>
              </a:solidFill>
              <a:latin typeface="Bodoni MT Condensed" panose="02070606080606020203" pitchFamily="18" charset="0"/>
            </a:endParaRPr>
          </a:p>
          <a:p>
            <a:pPr algn="ctr"/>
            <a:r>
              <a:rPr lang="sk-SK" b="1" dirty="0" smtClean="0">
                <a:solidFill>
                  <a:srgbClr val="F3540D"/>
                </a:solidFill>
                <a:latin typeface="Bodoni MT Condensed" panose="02070606080606020203" pitchFamily="18" charset="0"/>
              </a:rPr>
              <a:t>13. kapitola</a:t>
            </a:r>
            <a:endParaRPr lang="sk-SK" b="1" dirty="0">
              <a:solidFill>
                <a:srgbClr val="F3540D"/>
              </a:solidFill>
              <a:latin typeface="Bodoni MT Condensed" panose="02070606080606020203" pitchFamily="18" charset="0"/>
            </a:endParaRPr>
          </a:p>
        </p:txBody>
      </p:sp>
      <p:sp>
        <p:nvSpPr>
          <p:cNvPr id="5" name="BlokTextu 4"/>
          <p:cNvSpPr txBox="1"/>
          <p:nvPr/>
        </p:nvSpPr>
        <p:spPr>
          <a:xfrm>
            <a:off x="6025310" y="3342672"/>
            <a:ext cx="2416163" cy="3139321"/>
          </a:xfrm>
          <a:prstGeom prst="rect">
            <a:avLst/>
          </a:prstGeom>
          <a:solidFill>
            <a:schemeClr val="bg1">
              <a:alpha val="83000"/>
            </a:schemeClr>
          </a:solidFill>
        </p:spPr>
        <p:txBody>
          <a:bodyPr wrap="square" rtlCol="0">
            <a:spAutoFit/>
          </a:bodyPr>
          <a:lstStyle/>
          <a:p>
            <a:r>
              <a:rPr lang="sk-SK" dirty="0" smtClean="0"/>
              <a:t>            </a:t>
            </a:r>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smtClean="0"/>
          </a:p>
          <a:p>
            <a:endParaRPr lang="sk-SK" dirty="0"/>
          </a:p>
          <a:p>
            <a:endParaRPr lang="sk-SK" dirty="0"/>
          </a:p>
        </p:txBody>
      </p:sp>
      <p:pic>
        <p:nvPicPr>
          <p:cNvPr id="9" name="Picture 12" descr="Výsledok vyhľadávania obrázkov pre dopyt pape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20492" y="586771"/>
            <a:ext cx="2404818" cy="627123"/>
          </a:xfrm>
          <a:prstGeom prst="rect">
            <a:avLst/>
          </a:prstGeom>
          <a:noFill/>
          <a:extLst>
            <a:ext uri="{909E8E84-426E-40DD-AFC4-6F175D3DCCD1}">
              <a14:hiddenFill xmlns:a14="http://schemas.microsoft.com/office/drawing/2010/main">
                <a:solidFill>
                  <a:srgbClr val="FFFFFF"/>
                </a:solidFill>
              </a14:hiddenFill>
            </a:ext>
          </a:extLst>
        </p:spPr>
      </p:pic>
      <p:sp>
        <p:nvSpPr>
          <p:cNvPr id="2" name="BlokTextu 1"/>
          <p:cNvSpPr txBox="1"/>
          <p:nvPr/>
        </p:nvSpPr>
        <p:spPr>
          <a:xfrm>
            <a:off x="1638166" y="1342124"/>
            <a:ext cx="6484686" cy="4339650"/>
          </a:xfrm>
          <a:prstGeom prst="rect">
            <a:avLst/>
          </a:prstGeom>
          <a:noFill/>
        </p:spPr>
        <p:txBody>
          <a:bodyPr wrap="square" rtlCol="0">
            <a:spAutoFit/>
          </a:bodyPr>
          <a:lstStyle/>
          <a:p>
            <a:pPr algn="ctr"/>
            <a:r>
              <a:rPr lang="sk-SK" sz="2400" b="1" dirty="0" smtClean="0">
                <a:solidFill>
                  <a:srgbClr val="F3540D"/>
                </a:solidFill>
                <a:latin typeface="Bodoni MT Condensed" panose="02070606080606020203" pitchFamily="18" charset="0"/>
              </a:rPr>
              <a:t>Myšlienky </a:t>
            </a:r>
            <a:r>
              <a:rPr lang="sk-SK" sz="2400" b="1" dirty="0">
                <a:solidFill>
                  <a:srgbClr val="F3540D"/>
                </a:solidFill>
                <a:latin typeface="Bodoni MT Condensed" panose="02070606080606020203" pitchFamily="18" charset="0"/>
              </a:rPr>
              <a:t>cirkevných otcov: </a:t>
            </a:r>
            <a:endParaRPr lang="sk-SK" sz="2400" b="1" dirty="0" smtClean="0">
              <a:solidFill>
                <a:srgbClr val="F3540D"/>
              </a:solidFill>
              <a:latin typeface="Bodoni MT Condensed" panose="02070606080606020203" pitchFamily="18" charset="0"/>
            </a:endParaRPr>
          </a:p>
          <a:p>
            <a:pPr lvl="0" algn="just"/>
            <a:endParaRPr lang="sk-SK" sz="1200" dirty="0" smtClean="0">
              <a:solidFill>
                <a:srgbClr val="F3540D"/>
              </a:solidFill>
              <a:latin typeface="Bernard MT Condensed" panose="02050806060905020404" pitchFamily="18" charset="0"/>
            </a:endParaRPr>
          </a:p>
          <a:p>
            <a:pPr algn="just"/>
            <a:r>
              <a:rPr lang="sk-SK" sz="1200" dirty="0" err="1" smtClean="0">
                <a:solidFill>
                  <a:srgbClr val="F3540D"/>
                </a:solidFill>
                <a:latin typeface="Bernard MT Condensed" panose="02050806060905020404" pitchFamily="18" charset="0"/>
              </a:rPr>
              <a:t>Origenes</a:t>
            </a:r>
            <a:r>
              <a:rPr lang="sk-SK" sz="1200" dirty="0" smtClean="0">
                <a:solidFill>
                  <a:srgbClr val="F3540D"/>
                </a:solidFill>
                <a:latin typeface="Bernard MT Condensed" panose="02050806060905020404" pitchFamily="18" charset="0"/>
              </a:rPr>
              <a:t> - </a:t>
            </a:r>
            <a:r>
              <a:rPr lang="sk-SK" sz="1200" dirty="0">
                <a:solidFill>
                  <a:schemeClr val="accent5">
                    <a:lumMod val="50000"/>
                  </a:schemeClr>
                </a:solidFill>
              </a:rPr>
              <a:t>Keď si spomenieme na zničenie Jeruzalema, musíme sa pozrieť na seba, aby Kristus neodišiel z chrámu nášho srdca</a:t>
            </a:r>
            <a:r>
              <a:rPr lang="sk-SK" sz="1200" dirty="0" smtClean="0">
                <a:solidFill>
                  <a:schemeClr val="accent5">
                    <a:lumMod val="50000"/>
                  </a:schemeClr>
                </a:solidFill>
              </a:rPr>
              <a:t>. Musíme </a:t>
            </a:r>
            <a:r>
              <a:rPr lang="sk-SK" sz="1200" dirty="0">
                <a:solidFill>
                  <a:schemeClr val="accent5">
                    <a:lumMod val="50000"/>
                  </a:schemeClr>
                </a:solidFill>
              </a:rPr>
              <a:t>sa snažiť, aby budovanie nášho chrámu zostalo neporušené v kameňoch a ozdobách. Potom obdivovatelia chrámu, ktorý je v nás, vyjadria svoj obdiv slovami: „Pozri, aké kamene, aké stavby</a:t>
            </a:r>
            <a:r>
              <a:rPr lang="sk-SK" sz="1200" dirty="0" smtClean="0">
                <a:solidFill>
                  <a:schemeClr val="accent5">
                    <a:lumMod val="50000"/>
                  </a:schemeClr>
                </a:solidFill>
              </a:rPr>
              <a:t>!“</a:t>
            </a:r>
          </a:p>
          <a:p>
            <a:pPr lvl="0" algn="just"/>
            <a:endParaRPr lang="sk-SK" sz="1200" dirty="0">
              <a:solidFill>
                <a:srgbClr val="002060"/>
              </a:solidFill>
            </a:endParaRPr>
          </a:p>
          <a:p>
            <a:pPr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Výrazom </a:t>
            </a:r>
            <a:r>
              <a:rPr lang="sk-SK" sz="1200" i="1" dirty="0">
                <a:solidFill>
                  <a:schemeClr val="accent5">
                    <a:lumMod val="50000"/>
                  </a:schemeClr>
                </a:solidFill>
              </a:rPr>
              <a:t>„ťarchavé ženy“</a:t>
            </a:r>
            <a:r>
              <a:rPr lang="sk-SK" sz="1200" dirty="0">
                <a:solidFill>
                  <a:schemeClr val="accent5">
                    <a:lumMod val="50000"/>
                  </a:schemeClr>
                </a:solidFill>
              </a:rPr>
              <a:t> sú v texte označené tie duše, ktoré vkladajú svoju nádej do pozemských vecí. </a:t>
            </a:r>
            <a:r>
              <a:rPr lang="sk-SK" sz="1200" i="1" dirty="0">
                <a:solidFill>
                  <a:schemeClr val="accent5">
                    <a:lumMod val="50000"/>
                  </a:schemeClr>
                </a:solidFill>
              </a:rPr>
              <a:t>„Tie, ktoré pridájajú,“</a:t>
            </a:r>
            <a:r>
              <a:rPr lang="sk-SK" sz="1200" dirty="0">
                <a:solidFill>
                  <a:schemeClr val="accent5">
                    <a:lumMod val="50000"/>
                  </a:schemeClr>
                </a:solidFill>
              </a:rPr>
              <a:t> zasa predstavujú tie duše, ktoré dosiahli to, po čom túžili. Ťarchavá žena sa podobá človeku, ktorý si túži kúpiť vilu, a keďže ešte neuskutočnil svoju túžbu, má lono nafúknuté a plné nádeje. Keď vilu kúpi, porodil a už sa stará len o dojčenie svojej kúpy. Beda ťarchavým a dojčiacim v tých dňoch! Teda beda tým, ktorí živia v sebe pozemské nádeje! Beda tomu, kto má srdce zviazané pozemskými nádejami</a:t>
            </a:r>
            <a:r>
              <a:rPr lang="sk-SK" sz="1200" dirty="0" smtClean="0">
                <a:solidFill>
                  <a:schemeClr val="accent5">
                    <a:lumMod val="50000"/>
                  </a:schemeClr>
                </a:solidFill>
              </a:rPr>
              <a:t>!</a:t>
            </a:r>
          </a:p>
          <a:p>
            <a:pPr algn="just"/>
            <a:endParaRPr lang="sk-SK" sz="1200" dirty="0">
              <a:solidFill>
                <a:srgbClr val="002060"/>
              </a:solidFill>
              <a:latin typeface="Bernard MT Condensed" panose="02050806060905020404" pitchFamily="18" charset="0"/>
            </a:endParaRPr>
          </a:p>
          <a:p>
            <a:pPr lvl="0" algn="just"/>
            <a:r>
              <a:rPr lang="sk-SK" sz="1200" dirty="0" smtClean="0">
                <a:solidFill>
                  <a:srgbClr val="F3540D"/>
                </a:solidFill>
                <a:latin typeface="Bernard MT Condensed" panose="02050806060905020404" pitchFamily="18" charset="0"/>
              </a:rPr>
              <a:t>Augustín - </a:t>
            </a:r>
            <a:r>
              <a:rPr lang="sk-SK" sz="1200" dirty="0">
                <a:solidFill>
                  <a:schemeClr val="accent5">
                    <a:lumMod val="50000"/>
                  </a:schemeClr>
                </a:solidFill>
              </a:rPr>
              <a:t>Nie je dobré pre človeka poznať všetko, čo vie Pán. Keď sa hovorí o Synovi, že nepozná posledný deň, nie je to preto, že ho nepozná, ale on nechce, aby ho poznali ľudia, ktorým nie je vhodné poznať ho. Preto ten deň nezjavuje. Teda povedať, že Kristus nepoznal ten deň, znamená, že ho nechcel dať poznať. On nevie to, čo nechce dať spoznať ľuďom. </a:t>
            </a:r>
            <a:endParaRPr lang="sk-SK" sz="1200" dirty="0" smtClean="0">
              <a:solidFill>
                <a:schemeClr val="accent5">
                  <a:lumMod val="50000"/>
                </a:schemeClr>
              </a:solidFill>
            </a:endParaRPr>
          </a:p>
          <a:p>
            <a:pPr lvl="0" algn="just"/>
            <a:endParaRPr lang="sk-SK" sz="1200" dirty="0" smtClean="0">
              <a:solidFill>
                <a:schemeClr val="accent5">
                  <a:lumMod val="50000"/>
                </a:schemeClr>
              </a:solidFill>
            </a:endParaRPr>
          </a:p>
          <a:p>
            <a:pPr algn="just"/>
            <a:r>
              <a:rPr lang="sk-SK" sz="1200" dirty="0" smtClean="0">
                <a:solidFill>
                  <a:srgbClr val="F3540D"/>
                </a:solidFill>
                <a:latin typeface="Bernard MT Condensed" panose="02050806060905020404" pitchFamily="18" charset="0"/>
              </a:rPr>
              <a:t>Gregor </a:t>
            </a:r>
            <a:r>
              <a:rPr lang="sk-SK" sz="1200" dirty="0" err="1" smtClean="0">
                <a:solidFill>
                  <a:srgbClr val="F3540D"/>
                </a:solidFill>
                <a:latin typeface="Bernard MT Condensed" panose="02050806060905020404" pitchFamily="18" charset="0"/>
              </a:rPr>
              <a:t>Nazianský</a:t>
            </a:r>
            <a:r>
              <a:rPr lang="sk-SK" sz="1200" dirty="0" smtClean="0">
                <a:solidFill>
                  <a:srgbClr val="F3540D"/>
                </a:solidFill>
                <a:latin typeface="Bernard MT Condensed" panose="02050806060905020404" pitchFamily="18" charset="0"/>
              </a:rPr>
              <a:t> </a:t>
            </a:r>
            <a:r>
              <a:rPr lang="sk-SK" sz="1200" dirty="0">
                <a:solidFill>
                  <a:srgbClr val="F3540D"/>
                </a:solidFill>
                <a:latin typeface="Bernard MT Condensed" panose="02050806060905020404" pitchFamily="18" charset="0"/>
              </a:rPr>
              <a:t>- </a:t>
            </a:r>
            <a:r>
              <a:rPr lang="sk-SK" sz="1200" dirty="0" smtClean="0">
                <a:solidFill>
                  <a:srgbClr val="F3540D"/>
                </a:solidFill>
                <a:latin typeface="Bernard MT Condensed" panose="02050806060905020404" pitchFamily="18" charset="0"/>
              </a:rPr>
              <a:t> </a:t>
            </a:r>
            <a:r>
              <a:rPr lang="sk-SK" sz="1200" dirty="0" smtClean="0">
                <a:solidFill>
                  <a:schemeClr val="accent5">
                    <a:lumMod val="50000"/>
                  </a:schemeClr>
                </a:solidFill>
              </a:rPr>
              <a:t>Neznalosť </a:t>
            </a:r>
            <a:r>
              <a:rPr lang="sk-SK" sz="1200" dirty="0">
                <a:solidFill>
                  <a:schemeClr val="accent5">
                    <a:lumMod val="50000"/>
                  </a:schemeClr>
                </a:solidFill>
              </a:rPr>
              <a:t>dňa a hodiny sa pripisuje ľudskej prirodzenosti vteleného Pána, a nie jeho božskej prirodzenosti</a:t>
            </a:r>
            <a:r>
              <a:rPr lang="sk-SK" sz="1200" dirty="0" smtClean="0">
                <a:solidFill>
                  <a:schemeClr val="accent5">
                    <a:lumMod val="50000"/>
                  </a:schemeClr>
                </a:solidFill>
              </a:rPr>
              <a:t>.</a:t>
            </a:r>
            <a:endParaRPr lang="sk-SK" sz="1200" dirty="0">
              <a:solidFill>
                <a:schemeClr val="accent5">
                  <a:lumMod val="50000"/>
                </a:schemeClr>
              </a:solidFill>
            </a:endParaRPr>
          </a:p>
          <a:p>
            <a:pPr lvl="0" algn="just"/>
            <a:endParaRPr lang="sk-SK" sz="1200" dirty="0">
              <a:solidFill>
                <a:schemeClr val="accent5">
                  <a:lumMod val="50000"/>
                </a:schemeClr>
              </a:solidFill>
            </a:endParaRPr>
          </a:p>
        </p:txBody>
      </p:sp>
      <p:sp>
        <p:nvSpPr>
          <p:cNvPr id="12" name="BlokTextu 11"/>
          <p:cNvSpPr txBox="1"/>
          <p:nvPr/>
        </p:nvSpPr>
        <p:spPr>
          <a:xfrm>
            <a:off x="3882480" y="712794"/>
            <a:ext cx="1996059" cy="338554"/>
          </a:xfrm>
          <a:prstGeom prst="rect">
            <a:avLst/>
          </a:prstGeom>
          <a:noFill/>
        </p:spPr>
        <p:txBody>
          <a:bodyPr wrap="none" rtlCol="0">
            <a:spAutoFit/>
          </a:bodyPr>
          <a:lstStyle/>
          <a:p>
            <a:pPr algn="ctr"/>
            <a:r>
              <a:rPr lang="sk-SK" sz="1600" b="1" dirty="0" smtClean="0">
                <a:solidFill>
                  <a:srgbClr val="002060"/>
                </a:solidFill>
                <a:latin typeface="Bodoni MT Condensed" panose="02070606080606020203" pitchFamily="18" charset="0"/>
              </a:rPr>
              <a:t>BIBLIA PRE VŠETKÝCH 2018</a:t>
            </a:r>
          </a:p>
        </p:txBody>
      </p:sp>
    </p:spTree>
    <p:extLst>
      <p:ext uri="{BB962C8B-B14F-4D97-AF65-F5344CB8AC3E}">
        <p14:creationId xmlns:p14="http://schemas.microsoft.com/office/powerpoint/2010/main" val="2544441744"/>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ív Office">
  <a:themeElements>
    <a:clrScheme name="Motív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Motív 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otív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2699</TotalTime>
  <Words>923</Words>
  <Application>Microsoft Office PowerPoint</Application>
  <PresentationFormat>Prezentácia na obrazovke (4:3)</PresentationFormat>
  <Paragraphs>383</Paragraphs>
  <Slides>11</Slides>
  <Notes>0</Notes>
  <HiddenSlides>0</HiddenSlides>
  <MMClips>0</MMClips>
  <ScaleCrop>false</ScaleCrop>
  <HeadingPairs>
    <vt:vector size="6" baseType="variant">
      <vt:variant>
        <vt:lpstr>Použité písma</vt:lpstr>
      </vt:variant>
      <vt:variant>
        <vt:i4>7</vt:i4>
      </vt:variant>
      <vt:variant>
        <vt:lpstr>Motív</vt:lpstr>
      </vt:variant>
      <vt:variant>
        <vt:i4>1</vt:i4>
      </vt:variant>
      <vt:variant>
        <vt:lpstr>Nadpisy snímok</vt:lpstr>
      </vt:variant>
      <vt:variant>
        <vt:i4>11</vt:i4>
      </vt:variant>
    </vt:vector>
  </HeadingPairs>
  <TitlesOfParts>
    <vt:vector size="19" baseType="lpstr">
      <vt:lpstr>Arial</vt:lpstr>
      <vt:lpstr>Bernard MT Condensed</vt:lpstr>
      <vt:lpstr>Bodoni MT Condensed</vt:lpstr>
      <vt:lpstr>Calibri</vt:lpstr>
      <vt:lpstr>Calibri Light</vt:lpstr>
      <vt:lpstr>Franklin Gothic Medium Cond</vt:lpstr>
      <vt:lpstr>Times New Roman</vt:lpstr>
      <vt:lpstr>Motív Office</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lpstr>Prezentácia programu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Martina Šipošová</dc:creator>
  <cp:lastModifiedBy>Martina Šipošová</cp:lastModifiedBy>
  <cp:revision>178</cp:revision>
  <dcterms:created xsi:type="dcterms:W3CDTF">2017-11-24T08:58:06Z</dcterms:created>
  <dcterms:modified xsi:type="dcterms:W3CDTF">2018-03-22T13:20:53Z</dcterms:modified>
</cp:coreProperties>
</file>