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74" r:id="rId6"/>
    <p:sldId id="262" r:id="rId7"/>
    <p:sldId id="267" r:id="rId8"/>
    <p:sldId id="268" r:id="rId9"/>
    <p:sldId id="271" r:id="rId10"/>
    <p:sldId id="272" r:id="rId11"/>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8A4500"/>
    <a:srgbClr val="FFBF9F"/>
    <a:srgbClr val="663300"/>
    <a:srgbClr val="F354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974" autoAdjust="0"/>
    <p:restoredTop sz="94660"/>
  </p:normalViewPr>
  <p:slideViewPr>
    <p:cSldViewPr snapToGrid="0">
      <p:cViewPr varScale="1">
        <p:scale>
          <a:sx n="76" d="100"/>
          <a:sy n="76" d="100"/>
        </p:scale>
        <p:origin x="96" y="4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5. 3. 2018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5. 3. 2018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5. 3. 2018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5. 3. 2018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5. 3. 2018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5. 3. 2018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5. 3. 2018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5. 3. 2018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5. 3. 2018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5. 3. 2018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5. 3. 2018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5. 3. 2018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238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1790700" y="1395466"/>
            <a:ext cx="6388100" cy="5170646"/>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sz="1400" dirty="0" smtClean="0">
              <a:solidFill>
                <a:srgbClr val="8A4500"/>
              </a:solidFill>
              <a:effectLst/>
              <a:ea typeface="Times New Roman" panose="02020603050405020304" pitchFamily="18" charset="0"/>
            </a:endParaRPr>
          </a:p>
          <a:p>
            <a:r>
              <a:rPr lang="sk-SK" sz="1400" b="1" dirty="0" smtClean="0">
                <a:solidFill>
                  <a:srgbClr val="663300"/>
                </a:solidFill>
              </a:rPr>
              <a:t>                                 1</a:t>
            </a:r>
            <a:r>
              <a:rPr lang="sk-SK" sz="1400" b="1" dirty="0">
                <a:solidFill>
                  <a:srgbClr val="663300"/>
                </a:solidFill>
              </a:rPr>
              <a:t>. Odpovedz na otázky</a:t>
            </a:r>
            <a:endParaRPr lang="sk-SK" sz="1400" dirty="0">
              <a:solidFill>
                <a:srgbClr val="663300"/>
              </a:solidFill>
            </a:endParaRPr>
          </a:p>
          <a:p>
            <a:r>
              <a:rPr lang="sk-SK" sz="1400" dirty="0">
                <a:solidFill>
                  <a:srgbClr val="663300"/>
                </a:solidFill>
              </a:rPr>
              <a:t> </a:t>
            </a:r>
          </a:p>
          <a:p>
            <a:r>
              <a:rPr lang="sk-SK" sz="1400" b="1" dirty="0">
                <a:solidFill>
                  <a:srgbClr val="663300"/>
                </a:solidFill>
              </a:rPr>
              <a:t>Ježišov príchod do ktorého mesta sa spomína v 2. kapitole Evanjelia </a:t>
            </a:r>
            <a:r>
              <a:rPr lang="sk-SK" sz="1400" b="1" dirty="0" err="1">
                <a:solidFill>
                  <a:srgbClr val="663300"/>
                </a:solidFill>
              </a:rPr>
              <a:t>sv</a:t>
            </a:r>
            <a:r>
              <a:rPr lang="sk-SK" sz="1400" b="1" dirty="0">
                <a:solidFill>
                  <a:srgbClr val="663300"/>
                </a:solidFill>
              </a:rPr>
              <a:t> Marka?</a:t>
            </a:r>
            <a:endParaRPr lang="sk-SK" sz="1400" dirty="0">
              <a:solidFill>
                <a:srgbClr val="663300"/>
              </a:solidFill>
            </a:endParaRPr>
          </a:p>
          <a:p>
            <a:r>
              <a:rPr lang="sk-SK" sz="1200" dirty="0">
                <a:solidFill>
                  <a:srgbClr val="663300"/>
                </a:solidFill>
              </a:rPr>
              <a:t>A/ </a:t>
            </a:r>
            <a:r>
              <a:rPr lang="sk-SK" sz="1200" dirty="0" err="1">
                <a:solidFill>
                  <a:srgbClr val="663300"/>
                </a:solidFill>
              </a:rPr>
              <a:t>Kafarnaum</a:t>
            </a:r>
            <a:endParaRPr lang="sk-SK" sz="1200" dirty="0">
              <a:solidFill>
                <a:srgbClr val="663300"/>
              </a:solidFill>
            </a:endParaRPr>
          </a:p>
          <a:p>
            <a:r>
              <a:rPr lang="sk-SK" sz="1200" dirty="0">
                <a:solidFill>
                  <a:srgbClr val="663300"/>
                </a:solidFill>
              </a:rPr>
              <a:t>B/ Jeruzalem</a:t>
            </a:r>
          </a:p>
          <a:p>
            <a:r>
              <a:rPr lang="sk-SK" sz="1200" dirty="0">
                <a:solidFill>
                  <a:srgbClr val="663300"/>
                </a:solidFill>
              </a:rPr>
              <a:t>C/ Nazaret</a:t>
            </a:r>
          </a:p>
          <a:p>
            <a:r>
              <a:rPr lang="sk-SK" sz="1400" dirty="0">
                <a:solidFill>
                  <a:srgbClr val="663300"/>
                </a:solidFill>
              </a:rPr>
              <a:t> </a:t>
            </a:r>
          </a:p>
          <a:p>
            <a:r>
              <a:rPr lang="sk-SK" sz="1400" b="1" dirty="0">
                <a:solidFill>
                  <a:srgbClr val="663300"/>
                </a:solidFill>
              </a:rPr>
              <a:t>Farizeji vyčítali Ježišovi, že jeho učeníci robia, čo neslobodno v sobotu. O čo išlo?</a:t>
            </a:r>
            <a:endParaRPr lang="sk-SK" sz="1400" dirty="0">
              <a:solidFill>
                <a:srgbClr val="663300"/>
              </a:solidFill>
            </a:endParaRPr>
          </a:p>
          <a:p>
            <a:r>
              <a:rPr lang="sk-SK" sz="1200" dirty="0">
                <a:solidFill>
                  <a:srgbClr val="663300"/>
                </a:solidFill>
              </a:rPr>
              <a:t>A/ kradli – trhali klasy na cudzom poli, tak hriechom poškvrnili sviatočný deň</a:t>
            </a:r>
          </a:p>
          <a:p>
            <a:r>
              <a:rPr lang="sk-SK" sz="1200" dirty="0">
                <a:solidFill>
                  <a:srgbClr val="663300"/>
                </a:solidFill>
              </a:rPr>
              <a:t>B/ pracovali – trhali a mrvili klasy rukami, tak prácou porušili svätenie soboty</a:t>
            </a:r>
          </a:p>
          <a:p>
            <a:r>
              <a:rPr lang="sk-SK" sz="1200" dirty="0">
                <a:solidFill>
                  <a:srgbClr val="663300"/>
                </a:solidFill>
              </a:rPr>
              <a:t>C/ cestovali – kráčali cez obilné pole, tak námahou porušili sobotný odpočinok</a:t>
            </a:r>
          </a:p>
          <a:p>
            <a:r>
              <a:rPr lang="sk-SK" sz="1400" dirty="0">
                <a:solidFill>
                  <a:srgbClr val="663300"/>
                </a:solidFill>
              </a:rPr>
              <a:t> </a:t>
            </a:r>
            <a:endParaRPr lang="sk-SK" sz="1400" dirty="0" smtClean="0">
              <a:solidFill>
                <a:srgbClr val="663300"/>
              </a:solidFill>
            </a:endParaRPr>
          </a:p>
          <a:p>
            <a:endParaRPr lang="sk-SK" sz="1400" dirty="0">
              <a:solidFill>
                <a:srgbClr val="663300"/>
              </a:solidFill>
            </a:endParaRPr>
          </a:p>
          <a:p>
            <a:endParaRPr lang="sk-SK" sz="1400" dirty="0">
              <a:solidFill>
                <a:srgbClr val="663300"/>
              </a:solidFill>
            </a:endParaRPr>
          </a:p>
          <a:p>
            <a:r>
              <a:rPr lang="sk-SK" sz="1400" b="1" dirty="0">
                <a:solidFill>
                  <a:srgbClr val="663300"/>
                </a:solidFill>
              </a:rPr>
              <a:t>Tu prišli k nemu s ochrnutým človekom; niesli ho:</a:t>
            </a:r>
            <a:endParaRPr lang="sk-SK" sz="1400" dirty="0">
              <a:solidFill>
                <a:srgbClr val="663300"/>
              </a:solidFill>
            </a:endParaRPr>
          </a:p>
          <a:p>
            <a:r>
              <a:rPr lang="sk-SK" sz="1200" dirty="0">
                <a:solidFill>
                  <a:srgbClr val="663300"/>
                </a:solidFill>
              </a:rPr>
              <a:t>A/ dvaja</a:t>
            </a:r>
          </a:p>
          <a:p>
            <a:r>
              <a:rPr lang="sk-SK" sz="1200" dirty="0">
                <a:solidFill>
                  <a:srgbClr val="663300"/>
                </a:solidFill>
              </a:rPr>
              <a:t>B/ štyria</a:t>
            </a:r>
          </a:p>
          <a:p>
            <a:r>
              <a:rPr lang="sk-SK" sz="1200" dirty="0">
                <a:solidFill>
                  <a:srgbClr val="663300"/>
                </a:solidFill>
              </a:rPr>
              <a:t>C/ šiesti</a:t>
            </a:r>
          </a:p>
          <a:p>
            <a:r>
              <a:rPr lang="sk-SK" sz="1400" b="1" dirty="0">
                <a:solidFill>
                  <a:srgbClr val="663300"/>
                </a:solidFill>
              </a:rPr>
              <a:t> </a:t>
            </a:r>
            <a:endParaRPr lang="sk-SK" sz="1400" dirty="0">
              <a:solidFill>
                <a:srgbClr val="663300"/>
              </a:solidFill>
            </a:endParaRPr>
          </a:p>
          <a:p>
            <a:r>
              <a:rPr lang="sk-SK" sz="1400" b="1" dirty="0">
                <a:solidFill>
                  <a:srgbClr val="663300"/>
                </a:solidFill>
              </a:rPr>
              <a:t>Ako sa volal </a:t>
            </a:r>
            <a:r>
              <a:rPr lang="sk-SK" sz="1400" b="1" dirty="0" err="1">
                <a:solidFill>
                  <a:srgbClr val="663300"/>
                </a:solidFill>
              </a:rPr>
              <a:t>Alfejov</a:t>
            </a:r>
            <a:r>
              <a:rPr lang="sk-SK" sz="1400" b="1" dirty="0">
                <a:solidFill>
                  <a:srgbClr val="663300"/>
                </a:solidFill>
              </a:rPr>
              <a:t> syn?</a:t>
            </a:r>
            <a:endParaRPr lang="sk-SK" sz="1400" dirty="0">
              <a:solidFill>
                <a:srgbClr val="663300"/>
              </a:solidFill>
            </a:endParaRPr>
          </a:p>
          <a:p>
            <a:r>
              <a:rPr lang="sk-SK" sz="1200" dirty="0">
                <a:solidFill>
                  <a:srgbClr val="663300"/>
                </a:solidFill>
              </a:rPr>
              <a:t>A/ Matúš</a:t>
            </a:r>
          </a:p>
          <a:p>
            <a:r>
              <a:rPr lang="sk-SK" sz="1200" dirty="0">
                <a:solidFill>
                  <a:srgbClr val="663300"/>
                </a:solidFill>
              </a:rPr>
              <a:t>B/ </a:t>
            </a:r>
            <a:r>
              <a:rPr lang="sk-SK" sz="1200" dirty="0" err="1">
                <a:solidFill>
                  <a:srgbClr val="663300"/>
                </a:solidFill>
              </a:rPr>
              <a:t>Lévi</a:t>
            </a:r>
            <a:endParaRPr lang="sk-SK" sz="1200" dirty="0">
              <a:solidFill>
                <a:srgbClr val="663300"/>
              </a:solidFill>
            </a:endParaRPr>
          </a:p>
          <a:p>
            <a:r>
              <a:rPr lang="sk-SK" sz="1200" dirty="0">
                <a:solidFill>
                  <a:srgbClr val="663300"/>
                </a:solidFill>
              </a:rPr>
              <a:t>C/ Šimon</a:t>
            </a:r>
          </a:p>
          <a:p>
            <a:endParaRPr lang="sk-SK" sz="1400" dirty="0">
              <a:solidFill>
                <a:srgbClr val="8A4500"/>
              </a:solidFill>
              <a:effectLst/>
              <a:ea typeface="Times New Roman" panose="02020603050405020304" pitchFamily="18" charset="0"/>
            </a:endParaRPr>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
        <p:nvSpPr>
          <p:cNvPr id="11" name="Obdĺžnik 10"/>
          <p:cNvSpPr/>
          <p:nvPr/>
        </p:nvSpPr>
        <p:spPr>
          <a:xfrm>
            <a:off x="4837937" y="2532375"/>
            <a:ext cx="936475"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a:t>
            </a:r>
            <a:r>
              <a:rPr lang="sk-SK" sz="1400" b="1" dirty="0" err="1">
                <a:solidFill>
                  <a:srgbClr val="8A4500"/>
                </a:solidFill>
              </a:rPr>
              <a:t>Mk</a:t>
            </a:r>
            <a:r>
              <a:rPr lang="sk-SK" sz="1400" b="1" dirty="0">
                <a:solidFill>
                  <a:srgbClr val="8A4500"/>
                </a:solidFill>
              </a:rPr>
              <a:t> 2, 1</a:t>
            </a:r>
            <a:endParaRPr lang="sk-SK" sz="1400" dirty="0">
              <a:solidFill>
                <a:srgbClr val="8A4500"/>
              </a:solidFill>
            </a:endParaRPr>
          </a:p>
        </p:txBody>
      </p:sp>
      <p:sp>
        <p:nvSpPr>
          <p:cNvPr id="12" name="Obdĺžnik 11"/>
          <p:cNvSpPr/>
          <p:nvPr/>
        </p:nvSpPr>
        <p:spPr>
          <a:xfrm>
            <a:off x="2832100" y="3941844"/>
            <a:ext cx="4063999" cy="307777"/>
          </a:xfrm>
          <a:prstGeom prst="rect">
            <a:avLst/>
          </a:prstGeom>
          <a:solidFill>
            <a:srgbClr val="FFA071">
              <a:alpha val="59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400" b="1" dirty="0">
                <a:solidFill>
                  <a:srgbClr val="8A4500"/>
                </a:solidFill>
              </a:rPr>
              <a:t>B; pozn</a:t>
            </a:r>
            <a:r>
              <a:rPr lang="sk-SK" sz="1400" b="1" dirty="0" smtClean="0">
                <a:solidFill>
                  <a:srgbClr val="8A4500"/>
                </a:solidFill>
              </a:rPr>
              <a:t>. </a:t>
            </a:r>
            <a:r>
              <a:rPr lang="sk-SK" sz="1400" b="1" dirty="0">
                <a:solidFill>
                  <a:srgbClr val="8A4500"/>
                </a:solidFill>
              </a:rPr>
              <a:t>k </a:t>
            </a:r>
            <a:r>
              <a:rPr lang="sk-SK" sz="1400" b="1" dirty="0" err="1">
                <a:solidFill>
                  <a:srgbClr val="8A4500"/>
                </a:solidFill>
              </a:rPr>
              <a:t>Mk</a:t>
            </a:r>
            <a:r>
              <a:rPr lang="sk-SK" sz="1400" b="1" dirty="0">
                <a:solidFill>
                  <a:srgbClr val="8A4500"/>
                </a:solidFill>
              </a:rPr>
              <a:t> 2, 23-28, </a:t>
            </a:r>
            <a:r>
              <a:rPr lang="sk-SK" sz="1400" b="1" dirty="0" err="1" smtClean="0">
                <a:solidFill>
                  <a:srgbClr val="8A4500"/>
                </a:solidFill>
              </a:rPr>
              <a:t>Lk</a:t>
            </a:r>
            <a:r>
              <a:rPr lang="sk-SK" sz="1400" b="1" dirty="0" smtClean="0">
                <a:solidFill>
                  <a:srgbClr val="8A4500"/>
                </a:solidFill>
              </a:rPr>
              <a:t> </a:t>
            </a:r>
            <a:r>
              <a:rPr lang="sk-SK" sz="1400" b="1" dirty="0">
                <a:solidFill>
                  <a:srgbClr val="8A4500"/>
                </a:solidFill>
              </a:rPr>
              <a:t>6, 1-5, pozn. k </a:t>
            </a:r>
            <a:r>
              <a:rPr lang="sk-SK" sz="1400" b="1" dirty="0" err="1">
                <a:solidFill>
                  <a:srgbClr val="8A4500"/>
                </a:solidFill>
              </a:rPr>
              <a:t>Mt</a:t>
            </a:r>
            <a:r>
              <a:rPr lang="sk-SK" sz="1400" b="1" dirty="0">
                <a:solidFill>
                  <a:srgbClr val="8A4500"/>
                </a:solidFill>
              </a:rPr>
              <a:t> 12, 2</a:t>
            </a:r>
            <a:endParaRPr lang="sk-SK" sz="1400" dirty="0">
              <a:solidFill>
                <a:srgbClr val="8A4500"/>
              </a:solidFill>
            </a:endParaRPr>
          </a:p>
        </p:txBody>
      </p:sp>
      <p:sp>
        <p:nvSpPr>
          <p:cNvPr id="13" name="Obdĺžnik 12"/>
          <p:cNvSpPr/>
          <p:nvPr/>
        </p:nvSpPr>
        <p:spPr>
          <a:xfrm>
            <a:off x="4837937" y="4821276"/>
            <a:ext cx="928459" cy="307777"/>
          </a:xfrm>
          <a:prstGeom prst="rect">
            <a:avLst/>
          </a:prstGeom>
          <a:solidFill>
            <a:srgbClr val="FFA071">
              <a:alpha val="59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B; </a:t>
            </a:r>
            <a:r>
              <a:rPr lang="sk-SK" sz="1400" b="1" dirty="0" err="1">
                <a:solidFill>
                  <a:srgbClr val="8A4500"/>
                </a:solidFill>
              </a:rPr>
              <a:t>Mk</a:t>
            </a:r>
            <a:r>
              <a:rPr lang="sk-SK" sz="1400" b="1" dirty="0">
                <a:solidFill>
                  <a:srgbClr val="8A4500"/>
                </a:solidFill>
              </a:rPr>
              <a:t> 2, 3</a:t>
            </a:r>
            <a:endParaRPr lang="sk-SK" sz="1400" dirty="0">
              <a:solidFill>
                <a:srgbClr val="8A4500"/>
              </a:solidFill>
            </a:endParaRPr>
          </a:p>
        </p:txBody>
      </p:sp>
      <p:sp>
        <p:nvSpPr>
          <p:cNvPr id="14" name="Obdĺžnik 13"/>
          <p:cNvSpPr/>
          <p:nvPr/>
        </p:nvSpPr>
        <p:spPr>
          <a:xfrm>
            <a:off x="4837937" y="5687467"/>
            <a:ext cx="1746312" cy="307777"/>
          </a:xfrm>
          <a:prstGeom prst="rect">
            <a:avLst/>
          </a:prstGeom>
          <a:solidFill>
            <a:srgbClr val="FFA071">
              <a:alpha val="60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A, B; </a:t>
            </a:r>
            <a:r>
              <a:rPr lang="sk-SK" sz="1400" b="1" dirty="0" err="1">
                <a:solidFill>
                  <a:srgbClr val="8A4500"/>
                </a:solidFill>
              </a:rPr>
              <a:t>Mk</a:t>
            </a:r>
            <a:r>
              <a:rPr lang="sk-SK" sz="1400" b="1" dirty="0">
                <a:solidFill>
                  <a:srgbClr val="8A4500"/>
                </a:solidFill>
              </a:rPr>
              <a:t> 2, 14 + </a:t>
            </a:r>
            <a:r>
              <a:rPr lang="sk-SK" sz="1400" b="1" dirty="0" err="1">
                <a:solidFill>
                  <a:srgbClr val="8A4500"/>
                </a:solidFill>
              </a:rPr>
              <a:t>pozn</a:t>
            </a:r>
            <a:endParaRPr lang="sk-SK" sz="1400" dirty="0">
              <a:solidFill>
                <a:srgbClr val="8A450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271"/>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2211774" y="2279726"/>
            <a:ext cx="4953564" cy="1384995"/>
          </a:xfrm>
          <a:prstGeom prst="rect">
            <a:avLst/>
          </a:prstGeom>
        </p:spPr>
        <p:txBody>
          <a:bodyPr wrap="square">
            <a:spAutoFit/>
          </a:bodyPr>
          <a:lstStyle/>
          <a:p>
            <a:pPr lvl="0"/>
            <a:r>
              <a:rPr lang="sk-SK" sz="1200" b="1" dirty="0" smtClean="0">
                <a:solidFill>
                  <a:schemeClr val="accent1">
                    <a:lumMod val="50000"/>
                  </a:schemeClr>
                </a:solidFill>
              </a:rPr>
              <a:t>Uzdravenie </a:t>
            </a:r>
            <a:r>
              <a:rPr lang="sk-SK" sz="1200" b="1" dirty="0">
                <a:solidFill>
                  <a:schemeClr val="accent1">
                    <a:lumMod val="50000"/>
                  </a:schemeClr>
                </a:solidFill>
              </a:rPr>
              <a:t>ochrnutého</a:t>
            </a:r>
            <a:r>
              <a:rPr lang="sk-SK" sz="1200" dirty="0">
                <a:solidFill>
                  <a:schemeClr val="accent1">
                    <a:lumMod val="50000"/>
                  </a:schemeClr>
                </a:solidFill>
              </a:rPr>
              <a:t>: KKC 589, 987, 1421, 1441, 1484, 1502-1503, </a:t>
            </a:r>
            <a:r>
              <a:rPr lang="sk-SK" sz="1200" dirty="0" smtClean="0">
                <a:solidFill>
                  <a:schemeClr val="accent1">
                    <a:lumMod val="50000"/>
                  </a:schemeClr>
                </a:solidFill>
              </a:rPr>
              <a:t>2616</a:t>
            </a:r>
          </a:p>
          <a:p>
            <a:pPr lvl="0"/>
            <a:endParaRPr lang="sk-SK" sz="1200" dirty="0">
              <a:solidFill>
                <a:schemeClr val="accent1">
                  <a:lumMod val="50000"/>
                </a:schemeClr>
              </a:solidFill>
            </a:endParaRPr>
          </a:p>
          <a:p>
            <a:pPr lvl="0"/>
            <a:r>
              <a:rPr lang="sk-SK" sz="1200" b="1" dirty="0">
                <a:solidFill>
                  <a:schemeClr val="accent1">
                    <a:lumMod val="50000"/>
                  </a:schemeClr>
                </a:solidFill>
              </a:rPr>
              <a:t>Povolanie </a:t>
            </a:r>
            <a:r>
              <a:rPr lang="sk-SK" sz="1200" b="1" dirty="0" err="1">
                <a:solidFill>
                  <a:schemeClr val="accent1">
                    <a:lumMod val="50000"/>
                  </a:schemeClr>
                </a:solidFill>
              </a:rPr>
              <a:t>Léviho</a:t>
            </a:r>
            <a:r>
              <a:rPr lang="sk-SK" sz="1200" b="1" dirty="0">
                <a:solidFill>
                  <a:schemeClr val="accent1">
                    <a:lumMod val="50000"/>
                  </a:schemeClr>
                </a:solidFill>
              </a:rPr>
              <a:t>: </a:t>
            </a:r>
            <a:r>
              <a:rPr lang="sk-SK" sz="1200" dirty="0">
                <a:solidFill>
                  <a:schemeClr val="accent1">
                    <a:lumMod val="50000"/>
                  </a:schemeClr>
                </a:solidFill>
              </a:rPr>
              <a:t>KKC 545, 589, 2099-2010 </a:t>
            </a:r>
            <a:endParaRPr lang="sk-SK" sz="1200" dirty="0" smtClean="0">
              <a:solidFill>
                <a:schemeClr val="accent1">
                  <a:lumMod val="50000"/>
                </a:schemeClr>
              </a:solidFill>
            </a:endParaRPr>
          </a:p>
          <a:p>
            <a:pPr lvl="0"/>
            <a:endParaRPr lang="sk-SK" sz="1200" dirty="0">
              <a:solidFill>
                <a:schemeClr val="accent1">
                  <a:lumMod val="50000"/>
                </a:schemeClr>
              </a:solidFill>
            </a:endParaRPr>
          </a:p>
          <a:p>
            <a:pPr lvl="0"/>
            <a:r>
              <a:rPr lang="sk-SK" sz="1200" b="1" dirty="0">
                <a:solidFill>
                  <a:schemeClr val="accent1">
                    <a:lumMod val="50000"/>
                  </a:schemeClr>
                </a:solidFill>
              </a:rPr>
              <a:t>Spor o pôste</a:t>
            </a:r>
            <a:r>
              <a:rPr lang="sk-SK" sz="1200" dirty="0">
                <a:solidFill>
                  <a:schemeClr val="accent1">
                    <a:lumMod val="50000"/>
                  </a:schemeClr>
                </a:solidFill>
              </a:rPr>
              <a:t>: KKC 772-773, </a:t>
            </a:r>
            <a:r>
              <a:rPr lang="sk-SK" sz="1200" dirty="0" smtClean="0">
                <a:solidFill>
                  <a:schemeClr val="accent1">
                    <a:lumMod val="50000"/>
                  </a:schemeClr>
                </a:solidFill>
              </a:rPr>
              <a:t>796</a:t>
            </a:r>
          </a:p>
          <a:p>
            <a:pPr lvl="0"/>
            <a:endParaRPr lang="sk-SK" sz="1200" dirty="0">
              <a:solidFill>
                <a:schemeClr val="accent1">
                  <a:lumMod val="50000"/>
                </a:schemeClr>
              </a:solidFill>
            </a:endParaRPr>
          </a:p>
          <a:p>
            <a:pPr lvl="0"/>
            <a:r>
              <a:rPr lang="sk-SK" sz="1200" b="1" dirty="0">
                <a:solidFill>
                  <a:schemeClr val="accent1">
                    <a:lumMod val="50000"/>
                  </a:schemeClr>
                </a:solidFill>
              </a:rPr>
              <a:t>Spor o sobote</a:t>
            </a:r>
            <a:r>
              <a:rPr lang="sk-SK" sz="1200" dirty="0">
                <a:solidFill>
                  <a:schemeClr val="accent1">
                    <a:lumMod val="50000"/>
                  </a:schemeClr>
                </a:solidFill>
              </a:rPr>
              <a:t>: KKC 345-349, 582, 2168-2173</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1978662" y="5264703"/>
            <a:ext cx="5186676" cy="369332"/>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1578276" y="1512480"/>
            <a:ext cx="6045699" cy="2616101"/>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sz="1400" b="1" dirty="0" smtClean="0">
              <a:solidFill>
                <a:srgbClr val="663300"/>
              </a:solidFill>
            </a:endParaRPr>
          </a:p>
          <a:p>
            <a:r>
              <a:rPr lang="sk-SK" sz="1400" dirty="0">
                <a:solidFill>
                  <a:srgbClr val="8A4500"/>
                </a:solidFill>
              </a:rPr>
              <a:t>Svadobní hostia sa nepostia, kým je ženích s nimi. Koho Evanjelium myslí tým ženíchom?</a:t>
            </a:r>
          </a:p>
          <a:p>
            <a:endParaRPr lang="sk-SK" sz="1200" dirty="0" smtClean="0">
              <a:solidFill>
                <a:srgbClr val="8A4500"/>
              </a:solidFill>
            </a:endParaRPr>
          </a:p>
          <a:p>
            <a:r>
              <a:rPr lang="sk-SK" sz="800" dirty="0">
                <a:solidFill>
                  <a:srgbClr val="8A4500"/>
                </a:solidFill>
              </a:rPr>
              <a:t>  </a:t>
            </a:r>
          </a:p>
          <a:p>
            <a:endParaRPr lang="sk-SK" sz="1400" dirty="0" smtClean="0">
              <a:solidFill>
                <a:srgbClr val="8A4500"/>
              </a:solidFill>
            </a:endParaRPr>
          </a:p>
          <a:p>
            <a:r>
              <a:rPr lang="sk-SK" sz="1400" dirty="0" smtClean="0">
                <a:solidFill>
                  <a:srgbClr val="8A4500"/>
                </a:solidFill>
              </a:rPr>
              <a:t>Čo </a:t>
            </a:r>
            <a:r>
              <a:rPr lang="sk-SK" sz="1400" dirty="0">
                <a:solidFill>
                  <a:srgbClr val="8A4500"/>
                </a:solidFill>
              </a:rPr>
              <a:t>podľa teba znamenajú slová: „Keď im ženícha vezmú“ </a:t>
            </a:r>
            <a:r>
              <a:rPr lang="sk-SK" sz="1400" dirty="0" smtClean="0">
                <a:solidFill>
                  <a:srgbClr val="8A4500"/>
                </a:solidFill>
              </a:rPr>
              <a:t>?</a:t>
            </a:r>
          </a:p>
          <a:p>
            <a:endParaRPr lang="sk-SK" sz="1400" dirty="0">
              <a:solidFill>
                <a:srgbClr val="8A4500"/>
              </a:solidFill>
            </a:endParaRPr>
          </a:p>
          <a:p>
            <a:r>
              <a:rPr lang="sk-SK" sz="1400" dirty="0">
                <a:solidFill>
                  <a:srgbClr val="8A4500"/>
                </a:solidFill>
              </a:rPr>
              <a:t> </a:t>
            </a:r>
          </a:p>
          <a:p>
            <a:endParaRPr lang="sk-SK" sz="1400" dirty="0" smtClean="0">
              <a:solidFill>
                <a:srgbClr val="8A4500"/>
              </a:solidFill>
            </a:endParaRPr>
          </a:p>
          <a:p>
            <a:r>
              <a:rPr lang="sk-SK" sz="1400" dirty="0" smtClean="0">
                <a:solidFill>
                  <a:srgbClr val="8A4500"/>
                </a:solidFill>
              </a:rPr>
              <a:t>Vysvetli </a:t>
            </a:r>
            <a:r>
              <a:rPr lang="sk-SK" sz="1400" dirty="0">
                <a:solidFill>
                  <a:srgbClr val="8A4500"/>
                </a:solidFill>
              </a:rPr>
              <a:t>Ježišovo učenie o mladom víne a mechoch.</a:t>
            </a:r>
          </a:p>
          <a:p>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1" name="Obdĺžnik 10"/>
          <p:cNvSpPr/>
          <p:nvPr/>
        </p:nvSpPr>
        <p:spPr>
          <a:xfrm>
            <a:off x="1531741" y="4850822"/>
            <a:ext cx="6876793" cy="2092881"/>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b="1" dirty="0" smtClean="0">
                <a:solidFill>
                  <a:srgbClr val="8A4500"/>
                </a:solidFill>
              </a:rPr>
              <a:t>2</a:t>
            </a:r>
            <a:r>
              <a:rPr lang="sk-SK" sz="1400" b="1" dirty="0">
                <a:solidFill>
                  <a:srgbClr val="8A4500"/>
                </a:solidFill>
              </a:rPr>
              <a:t>. Kto som?</a:t>
            </a:r>
            <a:endParaRPr lang="sk-SK" sz="1400" dirty="0">
              <a:solidFill>
                <a:srgbClr val="8A4500"/>
              </a:solidFill>
            </a:endParaRPr>
          </a:p>
          <a:p>
            <a:r>
              <a:rPr lang="sk-SK" sz="1400" dirty="0">
                <a:solidFill>
                  <a:srgbClr val="8A4500"/>
                </a:solidFill>
              </a:rPr>
              <a:t> </a:t>
            </a:r>
          </a:p>
          <a:p>
            <a:r>
              <a:rPr lang="sk-SK" sz="1400" dirty="0">
                <a:solidFill>
                  <a:srgbClr val="8A4500"/>
                </a:solidFill>
              </a:rPr>
              <a:t>Hladný a v núdzi so svojou družinou som jedol chleby určené pre kňazov</a:t>
            </a:r>
            <a:r>
              <a:rPr lang="sk-SK" sz="1400" dirty="0" smtClean="0">
                <a:solidFill>
                  <a:srgbClr val="8A4500"/>
                </a:solidFill>
              </a:rPr>
              <a:t>.</a:t>
            </a:r>
          </a:p>
          <a:p>
            <a:r>
              <a:rPr lang="sk-SK" sz="1400" dirty="0" smtClean="0">
                <a:solidFill>
                  <a:srgbClr val="8A4500"/>
                </a:solidFill>
              </a:rPr>
              <a:t> </a:t>
            </a:r>
            <a:endParaRPr lang="sk-SK" sz="1400" dirty="0">
              <a:solidFill>
                <a:srgbClr val="8A4500"/>
              </a:solidFill>
            </a:endParaRPr>
          </a:p>
          <a:p>
            <a:r>
              <a:rPr lang="sk-SK" sz="1400" dirty="0">
                <a:solidFill>
                  <a:srgbClr val="8A4500"/>
                </a:solidFill>
              </a:rPr>
              <a:t> </a:t>
            </a:r>
          </a:p>
          <a:p>
            <a:r>
              <a:rPr lang="sk-SK" sz="1400" dirty="0">
                <a:solidFill>
                  <a:srgbClr val="8A4500"/>
                </a:solidFill>
              </a:rPr>
              <a:t>Bol som veľkňazom a za môjho pôsobenia sa odohrala vyššie uvedená udalosť s chlebmi.</a:t>
            </a:r>
          </a:p>
          <a:p>
            <a:r>
              <a:rPr lang="sk-SK" sz="1400" dirty="0">
                <a:solidFill>
                  <a:srgbClr val="8A4500"/>
                </a:solidFill>
              </a:rPr>
              <a:t> </a:t>
            </a:r>
          </a:p>
          <a:p>
            <a:r>
              <a:rPr lang="sk-SK" sz="1400" b="1" dirty="0">
                <a:solidFill>
                  <a:srgbClr val="8A4500"/>
                </a:solidFill>
              </a:rPr>
              <a:t> </a:t>
            </a:r>
            <a:endParaRPr lang="sk-SK" sz="1400" dirty="0">
              <a:solidFill>
                <a:srgbClr val="8A4500"/>
              </a:solidFill>
            </a:endParaRPr>
          </a:p>
          <a:p>
            <a:r>
              <a:rPr lang="sk-SK" sz="1400" b="1" dirty="0">
                <a:solidFill>
                  <a:srgbClr val="8A4500"/>
                </a:solidFill>
              </a:rPr>
              <a:t> </a:t>
            </a:r>
            <a:endParaRPr lang="sk-SK" sz="1400" dirty="0">
              <a:solidFill>
                <a:srgbClr val="8A4500"/>
              </a:solidFill>
            </a:endParaRPr>
          </a:p>
        </p:txBody>
      </p:sp>
      <p:sp>
        <p:nvSpPr>
          <p:cNvPr id="12" name="Obdĺžnik 11"/>
          <p:cNvSpPr/>
          <p:nvPr/>
        </p:nvSpPr>
        <p:spPr>
          <a:xfrm>
            <a:off x="1680062" y="2348739"/>
            <a:ext cx="5895332" cy="307777"/>
          </a:xfrm>
          <a:prstGeom prst="rect">
            <a:avLst/>
          </a:prstGeom>
          <a:solidFill>
            <a:srgbClr val="FFA071">
              <a:alpha val="45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400" b="1" dirty="0">
                <a:solidFill>
                  <a:srgbClr val="8A4500"/>
                </a:solidFill>
              </a:rPr>
              <a:t>Ženíchom na tejto „svadbe“ je sám Ježiš; </a:t>
            </a:r>
            <a:r>
              <a:rPr lang="sk-SK" sz="1400" b="1" dirty="0" err="1">
                <a:solidFill>
                  <a:srgbClr val="8A4500"/>
                </a:solidFill>
              </a:rPr>
              <a:t>Mk</a:t>
            </a:r>
            <a:r>
              <a:rPr lang="sk-SK" sz="1400" b="1" dirty="0">
                <a:solidFill>
                  <a:srgbClr val="8A4500"/>
                </a:solidFill>
              </a:rPr>
              <a:t> 2, 19-20 – pozri pozn. k </a:t>
            </a:r>
            <a:r>
              <a:rPr lang="sk-SK" sz="1400" b="1" dirty="0" err="1">
                <a:solidFill>
                  <a:srgbClr val="8A4500"/>
                </a:solidFill>
              </a:rPr>
              <a:t>Mt</a:t>
            </a:r>
            <a:r>
              <a:rPr lang="sk-SK" sz="1400" b="1" dirty="0">
                <a:solidFill>
                  <a:srgbClr val="8A4500"/>
                </a:solidFill>
              </a:rPr>
              <a:t> 9, 15</a:t>
            </a:r>
            <a:endParaRPr lang="sk-SK" sz="1400" dirty="0">
              <a:solidFill>
                <a:srgbClr val="8A4500"/>
              </a:solidFill>
            </a:endParaRPr>
          </a:p>
        </p:txBody>
      </p:sp>
      <p:sp>
        <p:nvSpPr>
          <p:cNvPr id="13" name="Obdĺžnik 12"/>
          <p:cNvSpPr/>
          <p:nvPr/>
        </p:nvSpPr>
        <p:spPr>
          <a:xfrm>
            <a:off x="1631483" y="3053618"/>
            <a:ext cx="5992492" cy="461665"/>
          </a:xfrm>
          <a:prstGeom prst="rect">
            <a:avLst/>
          </a:prstGeom>
          <a:solidFill>
            <a:srgbClr val="FFA071">
              <a:alpha val="45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200" b="1" dirty="0" smtClean="0">
                <a:solidFill>
                  <a:srgbClr val="8A4500"/>
                </a:solidFill>
              </a:rPr>
              <a:t>Kým ešte Ježiš viditeľne žije so svojimi, je to pre nich čas radosti. No keď im bude odňatý, </a:t>
            </a:r>
          </a:p>
          <a:p>
            <a:r>
              <a:rPr lang="sk-SK" sz="1200" b="1" dirty="0" smtClean="0">
                <a:solidFill>
                  <a:srgbClr val="8A4500"/>
                </a:solidFill>
              </a:rPr>
              <a:t>nastane pre nich čas smútku a pôstu. pozn. k </a:t>
            </a:r>
            <a:r>
              <a:rPr lang="sk-SK" sz="1200" b="1" dirty="0" err="1" smtClean="0">
                <a:solidFill>
                  <a:srgbClr val="8A4500"/>
                </a:solidFill>
              </a:rPr>
              <a:t>Mk</a:t>
            </a:r>
            <a:r>
              <a:rPr lang="sk-SK" sz="1200" b="1" dirty="0" smtClean="0">
                <a:solidFill>
                  <a:srgbClr val="8A4500"/>
                </a:solidFill>
              </a:rPr>
              <a:t> 2, 18-22, pozn. k </a:t>
            </a:r>
            <a:r>
              <a:rPr lang="sk-SK" sz="1200" b="1" dirty="0" err="1" smtClean="0">
                <a:solidFill>
                  <a:srgbClr val="8A4500"/>
                </a:solidFill>
              </a:rPr>
              <a:t>Mt</a:t>
            </a:r>
            <a:r>
              <a:rPr lang="sk-SK" sz="1200" b="1" dirty="0" smtClean="0">
                <a:solidFill>
                  <a:srgbClr val="8A4500"/>
                </a:solidFill>
              </a:rPr>
              <a:t> 9, 15</a:t>
            </a:r>
            <a:endParaRPr lang="sk-SK" sz="1200" dirty="0">
              <a:solidFill>
                <a:srgbClr val="8A4500"/>
              </a:solidFill>
            </a:endParaRPr>
          </a:p>
        </p:txBody>
      </p:sp>
      <p:sp>
        <p:nvSpPr>
          <p:cNvPr id="14" name="Obdĺžnik 13"/>
          <p:cNvSpPr/>
          <p:nvPr/>
        </p:nvSpPr>
        <p:spPr>
          <a:xfrm>
            <a:off x="1631483" y="3912385"/>
            <a:ext cx="6211572" cy="830997"/>
          </a:xfrm>
          <a:prstGeom prst="rect">
            <a:avLst/>
          </a:prstGeom>
          <a:solidFill>
            <a:srgbClr val="FFBF9F">
              <a:alpha val="61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200" b="1" dirty="0">
                <a:solidFill>
                  <a:srgbClr val="8A4500"/>
                </a:solidFill>
              </a:rPr>
              <a:t>Ježiš priniesol nové učenie (nové víno), ktoré si žiada nového človeka. Farizeji, ktorí sa </a:t>
            </a:r>
            <a:r>
              <a:rPr lang="sk-SK" sz="1200" b="1" dirty="0" smtClean="0">
                <a:solidFill>
                  <a:srgbClr val="8A4500"/>
                </a:solidFill>
              </a:rPr>
              <a:t>pridŕžali</a:t>
            </a:r>
          </a:p>
          <a:p>
            <a:r>
              <a:rPr lang="sk-SK" sz="1200" b="1" dirty="0" smtClean="0">
                <a:solidFill>
                  <a:srgbClr val="8A4500"/>
                </a:solidFill>
              </a:rPr>
              <a:t>starého </a:t>
            </a:r>
            <a:r>
              <a:rPr lang="sk-SK" sz="1200" b="1" dirty="0">
                <a:solidFill>
                  <a:srgbClr val="8A4500"/>
                </a:solidFill>
              </a:rPr>
              <a:t>učenia (staré víno), neboli schopní prijať nové. </a:t>
            </a:r>
            <a:r>
              <a:rPr lang="sk-SK" sz="1200" b="1" dirty="0" smtClean="0">
                <a:solidFill>
                  <a:srgbClr val="8A4500"/>
                </a:solidFill>
              </a:rPr>
              <a:t>pozn</a:t>
            </a:r>
            <a:r>
              <a:rPr lang="sk-SK" sz="1200" b="1" dirty="0">
                <a:solidFill>
                  <a:srgbClr val="8A4500"/>
                </a:solidFill>
              </a:rPr>
              <a:t>. k </a:t>
            </a:r>
            <a:r>
              <a:rPr lang="sk-SK" sz="1200" b="1" dirty="0" err="1">
                <a:solidFill>
                  <a:srgbClr val="8A4500"/>
                </a:solidFill>
              </a:rPr>
              <a:t>Lk</a:t>
            </a:r>
            <a:r>
              <a:rPr lang="sk-SK" sz="1200" b="1" dirty="0">
                <a:solidFill>
                  <a:srgbClr val="8A4500"/>
                </a:solidFill>
              </a:rPr>
              <a:t> 5, </a:t>
            </a:r>
            <a:r>
              <a:rPr lang="sk-SK" sz="1200" b="1" dirty="0" smtClean="0">
                <a:solidFill>
                  <a:srgbClr val="8A4500"/>
                </a:solidFill>
              </a:rPr>
              <a:t>38-39</a:t>
            </a:r>
            <a:endParaRPr lang="sk-SK" sz="1200" dirty="0">
              <a:solidFill>
                <a:srgbClr val="8A4500"/>
              </a:solidFill>
            </a:endParaRPr>
          </a:p>
          <a:p>
            <a:r>
              <a:rPr lang="sk-SK" sz="1200" b="1" dirty="0">
                <a:solidFill>
                  <a:srgbClr val="8A4500"/>
                </a:solidFill>
              </a:rPr>
              <a:t>Nové šaty, víno a mechy, znamenajú nového ducha mesiášskeho Božieho kráľovstva; staré </a:t>
            </a:r>
            <a:endParaRPr lang="sk-SK" sz="1200" b="1" dirty="0" smtClean="0">
              <a:solidFill>
                <a:srgbClr val="8A4500"/>
              </a:solidFill>
            </a:endParaRPr>
          </a:p>
          <a:p>
            <a:r>
              <a:rPr lang="sk-SK" sz="1200" b="1" dirty="0" smtClean="0">
                <a:solidFill>
                  <a:srgbClr val="8A4500"/>
                </a:solidFill>
              </a:rPr>
              <a:t>formy </a:t>
            </a:r>
            <a:r>
              <a:rPr lang="sk-SK" sz="1200" b="1" dirty="0">
                <a:solidFill>
                  <a:srgbClr val="8A4500"/>
                </a:solidFill>
              </a:rPr>
              <a:t>nábožnosti na to </a:t>
            </a:r>
            <a:r>
              <a:rPr lang="sk-SK" sz="1200" b="1" dirty="0" smtClean="0">
                <a:solidFill>
                  <a:srgbClr val="8A4500"/>
                </a:solidFill>
              </a:rPr>
              <a:t>nestačia. pozn</a:t>
            </a:r>
            <a:r>
              <a:rPr lang="sk-SK" sz="1200" b="1" dirty="0">
                <a:solidFill>
                  <a:srgbClr val="8A4500"/>
                </a:solidFill>
              </a:rPr>
              <a:t>. k </a:t>
            </a:r>
            <a:r>
              <a:rPr lang="sk-SK" sz="1200" b="1" dirty="0" err="1">
                <a:solidFill>
                  <a:srgbClr val="8A4500"/>
                </a:solidFill>
              </a:rPr>
              <a:t>Mt</a:t>
            </a:r>
            <a:r>
              <a:rPr lang="sk-SK" sz="1200" b="1" dirty="0">
                <a:solidFill>
                  <a:srgbClr val="8A4500"/>
                </a:solidFill>
              </a:rPr>
              <a:t> 9, 16-17</a:t>
            </a:r>
            <a:endParaRPr lang="sk-SK" sz="1200" dirty="0">
              <a:solidFill>
                <a:srgbClr val="8A4500"/>
              </a:solidFill>
            </a:endParaRPr>
          </a:p>
        </p:txBody>
      </p:sp>
      <p:sp>
        <p:nvSpPr>
          <p:cNvPr id="15" name="Obdĺžnik 14"/>
          <p:cNvSpPr/>
          <p:nvPr/>
        </p:nvSpPr>
        <p:spPr>
          <a:xfrm>
            <a:off x="6178834" y="5675948"/>
            <a:ext cx="1384738" cy="276999"/>
          </a:xfrm>
          <a:prstGeom prst="rect">
            <a:avLst/>
          </a:prstGeom>
          <a:solidFill>
            <a:srgbClr val="FFBF9F">
              <a:alpha val="83000"/>
            </a:srgbClr>
          </a:solidFill>
          <a:ln w="12700">
            <a:solidFill>
              <a:srgbClr val="F3540D"/>
            </a:solidFill>
            <a:prstDash val="lgDashDot"/>
          </a:ln>
          <a:effectLst>
            <a:reflection blurRad="6350" stA="50000" endA="300" endPos="38500" dist="50800" dir="5400000" sy="-100000" algn="bl" rotWithShape="0"/>
          </a:effectLst>
        </p:spPr>
        <p:txBody>
          <a:bodyPr wrap="none">
            <a:spAutoFit/>
          </a:bodyPr>
          <a:lstStyle/>
          <a:p>
            <a:r>
              <a:rPr lang="sk-SK" sz="1200" b="1" dirty="0">
                <a:solidFill>
                  <a:srgbClr val="8A4500"/>
                </a:solidFill>
              </a:rPr>
              <a:t>Dávid; </a:t>
            </a:r>
            <a:r>
              <a:rPr lang="sk-SK" sz="1200" b="1" dirty="0" err="1">
                <a:solidFill>
                  <a:srgbClr val="8A4500"/>
                </a:solidFill>
              </a:rPr>
              <a:t>Mk</a:t>
            </a:r>
            <a:r>
              <a:rPr lang="sk-SK" sz="1200" b="1" dirty="0">
                <a:solidFill>
                  <a:srgbClr val="8A4500"/>
                </a:solidFill>
              </a:rPr>
              <a:t> 2, 25-26</a:t>
            </a:r>
            <a:endParaRPr lang="sk-SK" sz="1200" dirty="0">
              <a:solidFill>
                <a:srgbClr val="8A4500"/>
              </a:solidFill>
            </a:endParaRPr>
          </a:p>
        </p:txBody>
      </p:sp>
      <p:sp>
        <p:nvSpPr>
          <p:cNvPr id="16" name="Obdĺžnik 15"/>
          <p:cNvSpPr/>
          <p:nvPr/>
        </p:nvSpPr>
        <p:spPr>
          <a:xfrm>
            <a:off x="6200668" y="6294579"/>
            <a:ext cx="1374726" cy="276999"/>
          </a:xfrm>
          <a:prstGeom prst="rect">
            <a:avLst/>
          </a:prstGeom>
          <a:solidFill>
            <a:srgbClr val="FFBF9F">
              <a:alpha val="87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200" b="1" dirty="0" err="1">
                <a:solidFill>
                  <a:srgbClr val="8A4500"/>
                </a:solidFill>
              </a:rPr>
              <a:t>Abiatar</a:t>
            </a:r>
            <a:r>
              <a:rPr lang="sk-SK" sz="1200" b="1" dirty="0">
                <a:solidFill>
                  <a:srgbClr val="8A4500"/>
                </a:solidFill>
              </a:rPr>
              <a:t>; </a:t>
            </a:r>
            <a:r>
              <a:rPr lang="sk-SK" sz="1200" b="1" dirty="0" err="1">
                <a:solidFill>
                  <a:srgbClr val="8A4500"/>
                </a:solidFill>
              </a:rPr>
              <a:t>Mk</a:t>
            </a:r>
            <a:r>
              <a:rPr lang="sk-SK" sz="1200" b="1" dirty="0">
                <a:solidFill>
                  <a:srgbClr val="8A4500"/>
                </a:solidFill>
              </a:rPr>
              <a:t> 2, 26</a:t>
            </a:r>
            <a:endParaRPr lang="sk-SK" sz="1200" dirty="0">
              <a:solidFill>
                <a:srgbClr val="8A4500"/>
              </a:solidFill>
            </a:endParaRPr>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1" name="Obdĺžnik 10"/>
          <p:cNvSpPr/>
          <p:nvPr/>
        </p:nvSpPr>
        <p:spPr>
          <a:xfrm>
            <a:off x="1970472" y="1735077"/>
            <a:ext cx="6045699" cy="4462760"/>
          </a:xfrm>
          <a:prstGeom prst="rect">
            <a:avLst/>
          </a:prstGeom>
        </p:spPr>
        <p:txBody>
          <a:bodyPr wrap="square">
            <a:spAutoFit/>
          </a:bodyPr>
          <a:lstStyle/>
          <a:p>
            <a:r>
              <a:rPr lang="sk-SK" sz="1400" dirty="0">
                <a:solidFill>
                  <a:srgbClr val="8A4500"/>
                </a:solidFill>
              </a:rPr>
              <a:t>Pohoršujeme sa, že nejaký tesár z Nazareta odpúšťa hriechy. Veď kto môže odpúšťať hriechy? </a:t>
            </a:r>
          </a:p>
          <a:p>
            <a:r>
              <a:rPr lang="sk-SK" sz="800" dirty="0">
                <a:solidFill>
                  <a:srgbClr val="8A4500"/>
                </a:solidFill>
              </a:rPr>
              <a:t> </a:t>
            </a:r>
          </a:p>
          <a:p>
            <a:endParaRPr lang="sk-SK" sz="800" dirty="0" smtClean="0">
              <a:solidFill>
                <a:srgbClr val="8A4500"/>
              </a:solidFill>
            </a:endParaRPr>
          </a:p>
          <a:p>
            <a:r>
              <a:rPr lang="sk-SK" sz="1400" dirty="0" smtClean="0">
                <a:solidFill>
                  <a:srgbClr val="8A4500"/>
                </a:solidFill>
              </a:rPr>
              <a:t>Môj </a:t>
            </a:r>
            <a:r>
              <a:rPr lang="sk-SK" sz="1400" dirty="0">
                <a:solidFill>
                  <a:srgbClr val="8A4500"/>
                </a:solidFill>
              </a:rPr>
              <a:t>syn sedel na mýtnici a jeden učiteľ mu povedal: „Poď za mnou!“ On vstal a išiel za ním. </a:t>
            </a:r>
          </a:p>
          <a:p>
            <a:endParaRPr lang="sk-SK" sz="800" dirty="0" smtClean="0">
              <a:solidFill>
                <a:srgbClr val="8A4500"/>
              </a:solidFill>
            </a:endParaRPr>
          </a:p>
          <a:p>
            <a:pPr>
              <a:spcAft>
                <a:spcPts val="0"/>
              </a:spcAft>
            </a:pPr>
            <a:endParaRPr lang="sk-SK" sz="800" b="1" dirty="0">
              <a:solidFill>
                <a:srgbClr val="8A4500"/>
              </a:solidFill>
            </a:endParaRPr>
          </a:p>
          <a:p>
            <a:pPr>
              <a:spcAft>
                <a:spcPts val="0"/>
              </a:spcAft>
            </a:pPr>
            <a:r>
              <a:rPr lang="sk-SK" sz="1400" b="1" dirty="0" smtClean="0">
                <a:solidFill>
                  <a:srgbClr val="8A4500"/>
                </a:solidFill>
              </a:rPr>
              <a:t>3</a:t>
            </a:r>
            <a:r>
              <a:rPr lang="sk-SK" sz="1400" b="1" dirty="0">
                <a:solidFill>
                  <a:srgbClr val="8A4500"/>
                </a:solidFill>
              </a:rPr>
              <a:t>. Pravda (P) – nepravda (N)</a:t>
            </a:r>
            <a:endParaRPr lang="sk-SK" sz="1400" dirty="0">
              <a:solidFill>
                <a:srgbClr val="8A4500"/>
              </a:solidFill>
            </a:endParaRPr>
          </a:p>
          <a:p>
            <a:r>
              <a:rPr lang="sk-SK" sz="1400" dirty="0">
                <a:solidFill>
                  <a:srgbClr val="8A4500"/>
                </a:solidFill>
              </a:rPr>
              <a:t> </a:t>
            </a:r>
          </a:p>
          <a:p>
            <a:r>
              <a:rPr lang="sk-SK" sz="1400" dirty="0">
                <a:solidFill>
                  <a:srgbClr val="8A4500"/>
                </a:solidFill>
              </a:rPr>
              <a:t>„Čo tento hovorí? Rúha sa! Vari môže človek odpúšťať hriechy?“ </a:t>
            </a:r>
            <a:endParaRPr lang="sk-SK" sz="1400" dirty="0" smtClean="0">
              <a:solidFill>
                <a:srgbClr val="8A4500"/>
              </a:solidFill>
            </a:endParaRPr>
          </a:p>
          <a:p>
            <a:endParaRPr lang="sk-SK" sz="1400" dirty="0">
              <a:solidFill>
                <a:srgbClr val="8A4500"/>
              </a:solidFill>
            </a:endParaRPr>
          </a:p>
          <a:p>
            <a:r>
              <a:rPr lang="sk-SK" sz="1400" dirty="0">
                <a:solidFill>
                  <a:srgbClr val="8A4500"/>
                </a:solidFill>
              </a:rPr>
              <a:t> </a:t>
            </a:r>
          </a:p>
          <a:p>
            <a:r>
              <a:rPr lang="sk-SK" sz="1400" dirty="0">
                <a:solidFill>
                  <a:srgbClr val="8A4500"/>
                </a:solidFill>
              </a:rPr>
              <a:t>V istú sobotu kráčal Ježiš cez obilné pole</a:t>
            </a:r>
            <a:r>
              <a:rPr lang="sk-SK" sz="1400" dirty="0" smtClean="0">
                <a:solidFill>
                  <a:srgbClr val="8A4500"/>
                </a:solidFill>
              </a:rPr>
              <a:t>.</a:t>
            </a:r>
          </a:p>
          <a:p>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„Také niečo sme ešte nikdy nevideli</a:t>
            </a:r>
            <a:r>
              <a:rPr lang="sk-SK" sz="1400" dirty="0" smtClean="0">
                <a:solidFill>
                  <a:srgbClr val="8A4500"/>
                </a:solidFill>
              </a:rPr>
              <a:t>.“</a:t>
            </a:r>
          </a:p>
          <a:p>
            <a:endParaRPr lang="sk-SK" sz="1400" dirty="0">
              <a:solidFill>
                <a:srgbClr val="8A4500"/>
              </a:solidFill>
            </a:endParaRPr>
          </a:p>
          <a:p>
            <a:r>
              <a:rPr lang="sk-SK" sz="1400" b="1" dirty="0">
                <a:solidFill>
                  <a:srgbClr val="8A4500"/>
                </a:solidFill>
              </a:rPr>
              <a:t> </a:t>
            </a:r>
            <a:endParaRPr lang="sk-SK" sz="1400" dirty="0">
              <a:solidFill>
                <a:srgbClr val="8A4500"/>
              </a:solidFill>
            </a:endParaRPr>
          </a:p>
          <a:p>
            <a:r>
              <a:rPr lang="sk-SK" sz="1400" dirty="0">
                <a:solidFill>
                  <a:srgbClr val="8A4500"/>
                </a:solidFill>
              </a:rPr>
              <a:t>„A nik nenalieva staré víno do nových mechov, lebo víno mechy roztrhne ...“</a:t>
            </a:r>
          </a:p>
          <a:p>
            <a:r>
              <a:rPr lang="sk-SK" sz="1400" b="1" dirty="0">
                <a:solidFill>
                  <a:srgbClr val="8A4500"/>
                </a:solidFill>
              </a:rPr>
              <a:t> </a:t>
            </a:r>
            <a:endParaRPr lang="sk-SK" sz="1400" dirty="0">
              <a:solidFill>
                <a:srgbClr val="8A4500"/>
              </a:solidFill>
            </a:endParaRPr>
          </a:p>
          <a:p>
            <a:r>
              <a:rPr lang="sk-SK" sz="1400" b="1" dirty="0"/>
              <a:t> </a:t>
            </a:r>
            <a:endParaRPr lang="sk-SK" sz="1400" dirty="0"/>
          </a:p>
        </p:txBody>
      </p:sp>
      <p:sp>
        <p:nvSpPr>
          <p:cNvPr id="12" name="Obdĺžnik 11"/>
          <p:cNvSpPr/>
          <p:nvPr/>
        </p:nvSpPr>
        <p:spPr>
          <a:xfrm>
            <a:off x="5035242" y="2068184"/>
            <a:ext cx="2075734" cy="307777"/>
          </a:xfrm>
          <a:prstGeom prst="rect">
            <a:avLst/>
          </a:prstGeom>
          <a:solidFill>
            <a:srgbClr val="FFBF9F">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400" b="1" dirty="0" err="1">
                <a:solidFill>
                  <a:srgbClr val="8A4500"/>
                </a:solidFill>
              </a:rPr>
              <a:t>zákonníci</a:t>
            </a:r>
            <a:r>
              <a:rPr lang="sk-SK" sz="1400" b="1" dirty="0">
                <a:solidFill>
                  <a:srgbClr val="8A4500"/>
                </a:solidFill>
              </a:rPr>
              <a:t>; </a:t>
            </a:r>
            <a:r>
              <a:rPr lang="sk-SK" sz="1400" b="1" dirty="0" err="1">
                <a:solidFill>
                  <a:srgbClr val="8A4500"/>
                </a:solidFill>
              </a:rPr>
              <a:t>Mk</a:t>
            </a:r>
            <a:r>
              <a:rPr lang="sk-SK" sz="1400" b="1" dirty="0">
                <a:solidFill>
                  <a:srgbClr val="8A4500"/>
                </a:solidFill>
              </a:rPr>
              <a:t> 2, 5-7</a:t>
            </a:r>
            <a:endParaRPr lang="sk-SK" sz="1400" dirty="0">
              <a:solidFill>
                <a:srgbClr val="8A4500"/>
              </a:solidFill>
            </a:endParaRPr>
          </a:p>
        </p:txBody>
      </p:sp>
      <p:sp>
        <p:nvSpPr>
          <p:cNvPr id="13" name="Obdĺžnik 12"/>
          <p:cNvSpPr/>
          <p:nvPr/>
        </p:nvSpPr>
        <p:spPr>
          <a:xfrm>
            <a:off x="5035242" y="2792341"/>
            <a:ext cx="1442589" cy="307777"/>
          </a:xfrm>
          <a:prstGeom prst="rect">
            <a:avLst/>
          </a:prstGeom>
          <a:solidFill>
            <a:srgbClr val="FFBF9F">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400" b="1" dirty="0" err="1">
                <a:solidFill>
                  <a:srgbClr val="8A4500"/>
                </a:solidFill>
              </a:rPr>
              <a:t>Alfej</a:t>
            </a:r>
            <a:r>
              <a:rPr lang="sk-SK" sz="1400" b="1" dirty="0">
                <a:solidFill>
                  <a:srgbClr val="8A4500"/>
                </a:solidFill>
              </a:rPr>
              <a:t>; </a:t>
            </a:r>
            <a:r>
              <a:rPr lang="sk-SK" sz="1400" b="1" dirty="0" err="1">
                <a:solidFill>
                  <a:srgbClr val="8A4500"/>
                </a:solidFill>
              </a:rPr>
              <a:t>Mk</a:t>
            </a:r>
            <a:r>
              <a:rPr lang="sk-SK" sz="1400" b="1" dirty="0">
                <a:solidFill>
                  <a:srgbClr val="8A4500"/>
                </a:solidFill>
              </a:rPr>
              <a:t> 2, 14</a:t>
            </a:r>
            <a:endParaRPr lang="sk-SK" sz="1400" dirty="0">
              <a:solidFill>
                <a:srgbClr val="8A4500"/>
              </a:solidFill>
            </a:endParaRPr>
          </a:p>
        </p:txBody>
      </p:sp>
      <p:sp>
        <p:nvSpPr>
          <p:cNvPr id="14" name="Obdĺžnik 13"/>
          <p:cNvSpPr/>
          <p:nvPr/>
        </p:nvSpPr>
        <p:spPr>
          <a:xfrm>
            <a:off x="1504420" y="3799343"/>
            <a:ext cx="6135159" cy="307777"/>
          </a:xfrm>
          <a:prstGeom prst="rect">
            <a:avLst/>
          </a:prstGeom>
          <a:solidFill>
            <a:srgbClr val="FFBF9F">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400" b="1" dirty="0">
                <a:solidFill>
                  <a:srgbClr val="8A4500"/>
                </a:solidFill>
              </a:rPr>
              <a:t>N; „Čo tento hovorí? Rúha sa! Kto môže okrem Boha odpúšťať hriechy?“ </a:t>
            </a:r>
            <a:r>
              <a:rPr lang="sk-SK" sz="1400" b="1" dirty="0" err="1">
                <a:solidFill>
                  <a:srgbClr val="8A4500"/>
                </a:solidFill>
              </a:rPr>
              <a:t>Mk</a:t>
            </a:r>
            <a:r>
              <a:rPr lang="sk-SK" sz="1400" b="1" dirty="0">
                <a:solidFill>
                  <a:srgbClr val="8A4500"/>
                </a:solidFill>
              </a:rPr>
              <a:t> 2, 7 </a:t>
            </a:r>
            <a:endParaRPr lang="sk-SK" sz="1400" dirty="0">
              <a:solidFill>
                <a:srgbClr val="8A4500"/>
              </a:solidFill>
            </a:endParaRPr>
          </a:p>
        </p:txBody>
      </p:sp>
      <p:sp>
        <p:nvSpPr>
          <p:cNvPr id="15" name="Obdĺžnik 14"/>
          <p:cNvSpPr/>
          <p:nvPr/>
        </p:nvSpPr>
        <p:spPr>
          <a:xfrm>
            <a:off x="5011052" y="4464598"/>
            <a:ext cx="1374726" cy="307777"/>
          </a:xfrm>
          <a:prstGeom prst="rect">
            <a:avLst/>
          </a:prstGeom>
          <a:solidFill>
            <a:srgbClr val="FFBF9F">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400" b="1" dirty="0">
                <a:solidFill>
                  <a:srgbClr val="8A4500"/>
                </a:solidFill>
              </a:rPr>
              <a:t>P; </a:t>
            </a:r>
            <a:r>
              <a:rPr lang="sk-SK" sz="1400" b="1" dirty="0" err="1">
                <a:solidFill>
                  <a:srgbClr val="8A4500"/>
                </a:solidFill>
              </a:rPr>
              <a:t>Mk</a:t>
            </a:r>
            <a:r>
              <a:rPr lang="sk-SK" sz="1400" b="1" dirty="0">
                <a:solidFill>
                  <a:srgbClr val="8A4500"/>
                </a:solidFill>
              </a:rPr>
              <a:t> 2, 23</a:t>
            </a:r>
            <a:endParaRPr lang="sk-SK" sz="1400" dirty="0">
              <a:solidFill>
                <a:srgbClr val="8A4500"/>
              </a:solidFill>
            </a:endParaRPr>
          </a:p>
        </p:txBody>
      </p:sp>
      <p:sp>
        <p:nvSpPr>
          <p:cNvPr id="16" name="Obdĺžnik 15"/>
          <p:cNvSpPr/>
          <p:nvPr/>
        </p:nvSpPr>
        <p:spPr>
          <a:xfrm>
            <a:off x="5035242" y="5044561"/>
            <a:ext cx="1374726" cy="307777"/>
          </a:xfrm>
          <a:prstGeom prst="rect">
            <a:avLst/>
          </a:prstGeom>
          <a:solidFill>
            <a:srgbClr val="FFBF9F">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400" b="1" dirty="0">
                <a:solidFill>
                  <a:srgbClr val="8A4500"/>
                </a:solidFill>
              </a:rPr>
              <a:t>P, </a:t>
            </a:r>
            <a:r>
              <a:rPr lang="sk-SK" sz="1400" b="1" dirty="0" err="1">
                <a:solidFill>
                  <a:srgbClr val="8A4500"/>
                </a:solidFill>
              </a:rPr>
              <a:t>Mk</a:t>
            </a:r>
            <a:r>
              <a:rPr lang="sk-SK" sz="1400" b="1" dirty="0">
                <a:solidFill>
                  <a:srgbClr val="8A4500"/>
                </a:solidFill>
              </a:rPr>
              <a:t> 2, 12</a:t>
            </a:r>
            <a:endParaRPr lang="sk-SK" sz="1400" dirty="0">
              <a:solidFill>
                <a:srgbClr val="8A4500"/>
              </a:solidFill>
            </a:endParaRPr>
          </a:p>
        </p:txBody>
      </p:sp>
      <p:sp>
        <p:nvSpPr>
          <p:cNvPr id="17" name="Obdĺžnik 16"/>
          <p:cNvSpPr/>
          <p:nvPr/>
        </p:nvSpPr>
        <p:spPr>
          <a:xfrm>
            <a:off x="1504420" y="5813348"/>
            <a:ext cx="6135159" cy="523220"/>
          </a:xfrm>
          <a:prstGeom prst="rect">
            <a:avLst/>
          </a:prstGeom>
          <a:solidFill>
            <a:srgbClr val="FFBF9F">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400" b="1" dirty="0">
                <a:solidFill>
                  <a:srgbClr val="8A4500"/>
                </a:solidFill>
              </a:rPr>
              <a:t>N; „A nik nevlieva mladé víno do starých mechov, lebo víno mechy roztrhne ...“ ; </a:t>
            </a:r>
            <a:r>
              <a:rPr lang="sk-SK" sz="1400" b="1" dirty="0" err="1">
                <a:solidFill>
                  <a:srgbClr val="8A4500"/>
                </a:solidFill>
              </a:rPr>
              <a:t>Mk</a:t>
            </a:r>
            <a:r>
              <a:rPr lang="sk-SK" sz="1400" b="1" dirty="0">
                <a:solidFill>
                  <a:srgbClr val="8A4500"/>
                </a:solidFill>
              </a:rPr>
              <a:t> 2, 22</a:t>
            </a:r>
            <a:endParaRPr lang="sk-SK" sz="1400" dirty="0">
              <a:solidFill>
                <a:srgbClr val="8A4500"/>
              </a:solidFill>
            </a:endParaRP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475"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16" name="Obdĺžnik 15"/>
          <p:cNvSpPr/>
          <p:nvPr/>
        </p:nvSpPr>
        <p:spPr>
          <a:xfrm>
            <a:off x="1892753" y="1748412"/>
            <a:ext cx="5050626" cy="4401205"/>
          </a:xfrm>
          <a:prstGeom prst="rect">
            <a:avLst/>
          </a:prstGeom>
        </p:spPr>
        <p:txBody>
          <a:bodyPr wrap="square">
            <a:spAutoFit/>
          </a:bodyPr>
          <a:lstStyle/>
          <a:p>
            <a:r>
              <a:rPr lang="sk-SK" sz="1400" dirty="0">
                <a:solidFill>
                  <a:srgbClr val="8A4500"/>
                </a:solidFill>
              </a:rPr>
              <a:t>„Lekára nepotrebujú spravodliví, ale hriešnici. Neprišiel som volať zdravých, ale chorých</a:t>
            </a:r>
            <a:r>
              <a:rPr lang="sk-SK" sz="1400" dirty="0" smtClean="0">
                <a:solidFill>
                  <a:srgbClr val="8A4500"/>
                </a:solidFill>
              </a:rPr>
              <a:t>.“</a:t>
            </a:r>
          </a:p>
          <a:p>
            <a:endParaRPr lang="sk-SK" sz="1400" dirty="0">
              <a:solidFill>
                <a:srgbClr val="8A4500"/>
              </a:solidFill>
            </a:endParaRPr>
          </a:p>
          <a:p>
            <a:endParaRPr lang="sk-SK" sz="1400" b="1" dirty="0" smtClean="0">
              <a:solidFill>
                <a:srgbClr val="8A4500"/>
              </a:solidFill>
            </a:endParaRPr>
          </a:p>
          <a:p>
            <a:endParaRPr lang="sk-SK" sz="1400" b="1" dirty="0">
              <a:solidFill>
                <a:srgbClr val="8A4500"/>
              </a:solidFill>
            </a:endParaRPr>
          </a:p>
          <a:p>
            <a:endParaRPr lang="sk-SK" sz="1400" b="1" dirty="0" smtClean="0">
              <a:solidFill>
                <a:srgbClr val="8A4500"/>
              </a:solidFill>
            </a:endParaRPr>
          </a:p>
          <a:p>
            <a:r>
              <a:rPr lang="sk-SK" sz="1400" b="1" dirty="0" smtClean="0">
                <a:solidFill>
                  <a:srgbClr val="8A4500"/>
                </a:solidFill>
              </a:rPr>
              <a:t>4</a:t>
            </a:r>
            <a:r>
              <a:rPr lang="sk-SK" sz="1400" b="1" dirty="0">
                <a:solidFill>
                  <a:srgbClr val="8A4500"/>
                </a:solidFill>
              </a:rPr>
              <a:t>. Komu Ježiš adresoval tieto výzvy?</a:t>
            </a:r>
            <a:endParaRPr lang="sk-SK" sz="1400" dirty="0">
              <a:solidFill>
                <a:srgbClr val="8A4500"/>
              </a:solidFill>
            </a:endParaRPr>
          </a:p>
          <a:p>
            <a:r>
              <a:rPr lang="sk-SK" sz="1400" dirty="0">
                <a:solidFill>
                  <a:srgbClr val="8A4500"/>
                </a:solidFill>
              </a:rPr>
              <a:t> </a:t>
            </a:r>
          </a:p>
          <a:p>
            <a:r>
              <a:rPr lang="sk-SK" sz="1400" dirty="0">
                <a:solidFill>
                  <a:srgbClr val="8A4500"/>
                </a:solidFill>
              </a:rPr>
              <a:t>„Vari sa môžu svadobní hostia postiť, kým je ženích s nimi</a:t>
            </a:r>
            <a:r>
              <a:rPr lang="sk-SK" sz="1400" dirty="0" smtClean="0">
                <a:solidFill>
                  <a:srgbClr val="8A4500"/>
                </a:solidFill>
              </a:rPr>
              <a:t>?“</a:t>
            </a:r>
          </a:p>
          <a:p>
            <a:endParaRPr lang="sk-SK" sz="1400" dirty="0" smtClean="0">
              <a:solidFill>
                <a:srgbClr val="8A4500"/>
              </a:solidFill>
            </a:endParaRPr>
          </a:p>
          <a:p>
            <a:r>
              <a:rPr lang="sk-SK" sz="1400" dirty="0">
                <a:solidFill>
                  <a:srgbClr val="8A4500"/>
                </a:solidFill>
              </a:rPr>
              <a:t> </a:t>
            </a:r>
            <a:endParaRPr lang="sk-SK" sz="1400" dirty="0" smtClean="0">
              <a:solidFill>
                <a:srgbClr val="8A4500"/>
              </a:solidFill>
            </a:endParaRPr>
          </a:p>
          <a:p>
            <a:endParaRPr lang="sk-SK" sz="1400" dirty="0">
              <a:solidFill>
                <a:srgbClr val="8A4500"/>
              </a:solidFill>
            </a:endParaRPr>
          </a:p>
          <a:p>
            <a:r>
              <a:rPr lang="sk-SK" sz="1400" dirty="0">
                <a:solidFill>
                  <a:srgbClr val="8A4500"/>
                </a:solidFill>
              </a:rPr>
              <a:t>„Sobota je ustanovená pre človeka, a nie človek pre sobotu</a:t>
            </a:r>
            <a:r>
              <a:rPr lang="sk-SK" sz="1400" dirty="0" smtClean="0">
                <a:solidFill>
                  <a:srgbClr val="8A4500"/>
                </a:solidFill>
              </a:rPr>
              <a:t>.</a:t>
            </a:r>
          </a:p>
          <a:p>
            <a:endParaRPr lang="sk-SK" sz="1400" dirty="0">
              <a:solidFill>
                <a:srgbClr val="8A4500"/>
              </a:solidFill>
            </a:endParaRPr>
          </a:p>
          <a:p>
            <a:r>
              <a:rPr lang="sk-SK" sz="1400" dirty="0">
                <a:solidFill>
                  <a:srgbClr val="8A4500"/>
                </a:solidFill>
              </a:rPr>
              <a:t> </a:t>
            </a:r>
          </a:p>
          <a:p>
            <a:r>
              <a:rPr lang="sk-SK" sz="1400" dirty="0">
                <a:solidFill>
                  <a:srgbClr val="8A4500"/>
                </a:solidFill>
              </a:rPr>
              <a:t>„Hovorím ti: Vstaň, vezmi si lôžko a choď domov</a:t>
            </a:r>
            <a:r>
              <a:rPr lang="sk-SK" sz="1400" dirty="0" smtClean="0">
                <a:solidFill>
                  <a:srgbClr val="8A4500"/>
                </a:solidFill>
              </a:rPr>
              <a:t>!“</a:t>
            </a:r>
          </a:p>
          <a:p>
            <a:endParaRPr lang="sk-SK" sz="1400" dirty="0">
              <a:solidFill>
                <a:srgbClr val="8A4500"/>
              </a:solidFill>
            </a:endParaRPr>
          </a:p>
          <a:p>
            <a:r>
              <a:rPr lang="sk-SK" sz="1400" dirty="0">
                <a:solidFill>
                  <a:srgbClr val="8A4500"/>
                </a:solidFill>
              </a:rPr>
              <a:t> </a:t>
            </a:r>
          </a:p>
          <a:p>
            <a:r>
              <a:rPr lang="sk-SK" sz="1400" dirty="0">
                <a:solidFill>
                  <a:srgbClr val="8A4500"/>
                </a:solidFill>
              </a:rPr>
              <a:t>„Poď za mnou!“</a:t>
            </a:r>
          </a:p>
          <a:p>
            <a:r>
              <a:rPr lang="sk-SK" sz="1400" b="1" dirty="0">
                <a:solidFill>
                  <a:srgbClr val="8A4500"/>
                </a:solidFill>
              </a:rPr>
              <a:t> </a:t>
            </a:r>
            <a:endParaRPr lang="sk-SK" sz="1400" dirty="0">
              <a:solidFill>
                <a:srgbClr val="8A4500"/>
              </a:solidFill>
            </a:endParaRPr>
          </a:p>
        </p:txBody>
      </p:sp>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2043208" y="2302179"/>
            <a:ext cx="5748011" cy="523220"/>
          </a:xfrm>
          <a:prstGeom prst="rect">
            <a:avLst/>
          </a:prstGeom>
          <a:solidFill>
            <a:srgbClr val="FFBF9F">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400" b="1" dirty="0">
                <a:solidFill>
                  <a:srgbClr val="8A4500"/>
                </a:solidFill>
              </a:rPr>
              <a:t>N; </a:t>
            </a:r>
            <a:r>
              <a:rPr lang="sk-SK" sz="1400" dirty="0">
                <a:solidFill>
                  <a:srgbClr val="8A4500"/>
                </a:solidFill>
              </a:rPr>
              <a:t>„</a:t>
            </a:r>
            <a:r>
              <a:rPr lang="sk-SK" sz="1400" b="1" dirty="0">
                <a:solidFill>
                  <a:srgbClr val="8A4500"/>
                </a:solidFill>
              </a:rPr>
              <a:t>Lekára nepotrebujú zdraví, ale chorí. Neprišiel som volať spravodlivých, ale hriešnikov.“; </a:t>
            </a:r>
            <a:r>
              <a:rPr lang="sk-SK" sz="1400" b="1" dirty="0" err="1">
                <a:solidFill>
                  <a:srgbClr val="8A4500"/>
                </a:solidFill>
              </a:rPr>
              <a:t>Mk</a:t>
            </a:r>
            <a:r>
              <a:rPr lang="sk-SK" sz="1400" b="1" dirty="0">
                <a:solidFill>
                  <a:srgbClr val="8A4500"/>
                </a:solidFill>
              </a:rPr>
              <a:t> 2, 17</a:t>
            </a:r>
            <a:endParaRPr lang="sk-SK" sz="1400" dirty="0">
              <a:solidFill>
                <a:srgbClr val="8A4500"/>
              </a:solidFill>
            </a:endParaRPr>
          </a:p>
        </p:txBody>
      </p:sp>
      <p:sp>
        <p:nvSpPr>
          <p:cNvPr id="11" name="Obdĺžnik 10"/>
          <p:cNvSpPr/>
          <p:nvPr/>
        </p:nvSpPr>
        <p:spPr>
          <a:xfrm>
            <a:off x="3371105" y="3878143"/>
            <a:ext cx="4353684" cy="307777"/>
          </a:xfrm>
          <a:prstGeom prst="rect">
            <a:avLst/>
          </a:prstGeom>
          <a:solidFill>
            <a:srgbClr val="FFBF9F">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400" b="1" dirty="0">
                <a:solidFill>
                  <a:srgbClr val="8A4500"/>
                </a:solidFill>
              </a:rPr>
              <a:t>Jánovým učeníkom a farizejom, </a:t>
            </a:r>
            <a:r>
              <a:rPr lang="sk-SK" sz="1400" b="1" dirty="0" err="1">
                <a:solidFill>
                  <a:srgbClr val="8A4500"/>
                </a:solidFill>
              </a:rPr>
              <a:t>Mk</a:t>
            </a:r>
            <a:r>
              <a:rPr lang="sk-SK" sz="1400" b="1" dirty="0">
                <a:solidFill>
                  <a:srgbClr val="8A4500"/>
                </a:solidFill>
              </a:rPr>
              <a:t> 2, </a:t>
            </a:r>
            <a:r>
              <a:rPr lang="sk-SK" sz="1400" b="1" dirty="0" smtClean="0">
                <a:solidFill>
                  <a:srgbClr val="8A4500"/>
                </a:solidFill>
              </a:rPr>
              <a:t>18 </a:t>
            </a:r>
            <a:r>
              <a:rPr lang="sk-SK" sz="1400" b="1" dirty="0" err="1" smtClean="0">
                <a:solidFill>
                  <a:srgbClr val="8A4500"/>
                </a:solidFill>
              </a:rPr>
              <a:t>Mk</a:t>
            </a:r>
            <a:r>
              <a:rPr lang="sk-SK" sz="1400" b="1" dirty="0" smtClean="0">
                <a:solidFill>
                  <a:srgbClr val="8A4500"/>
                </a:solidFill>
              </a:rPr>
              <a:t> </a:t>
            </a:r>
            <a:r>
              <a:rPr lang="sk-SK" sz="1400" b="1" dirty="0">
                <a:solidFill>
                  <a:srgbClr val="8A4500"/>
                </a:solidFill>
              </a:rPr>
              <a:t>2, 18-22</a:t>
            </a:r>
            <a:endParaRPr lang="sk-SK" sz="1400" dirty="0">
              <a:solidFill>
                <a:srgbClr val="8A4500"/>
              </a:solidFill>
            </a:endParaRPr>
          </a:p>
        </p:txBody>
      </p:sp>
      <p:sp>
        <p:nvSpPr>
          <p:cNvPr id="12" name="Obdĺžnik 11"/>
          <p:cNvSpPr/>
          <p:nvPr/>
        </p:nvSpPr>
        <p:spPr>
          <a:xfrm>
            <a:off x="5730727" y="4624640"/>
            <a:ext cx="1994062" cy="307777"/>
          </a:xfrm>
          <a:prstGeom prst="rect">
            <a:avLst/>
          </a:prstGeom>
          <a:solidFill>
            <a:srgbClr val="FFBF9F">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400" b="1" dirty="0">
                <a:solidFill>
                  <a:srgbClr val="8A4500"/>
                </a:solidFill>
              </a:rPr>
              <a:t>farizejom, </a:t>
            </a:r>
            <a:r>
              <a:rPr lang="sk-SK" sz="1400" b="1" dirty="0" err="1">
                <a:solidFill>
                  <a:srgbClr val="8A4500"/>
                </a:solidFill>
              </a:rPr>
              <a:t>Mk</a:t>
            </a:r>
            <a:r>
              <a:rPr lang="sk-SK" sz="1400" b="1" dirty="0">
                <a:solidFill>
                  <a:srgbClr val="8A4500"/>
                </a:solidFill>
              </a:rPr>
              <a:t> 2, 27</a:t>
            </a:r>
            <a:endParaRPr lang="sk-SK" sz="1400" dirty="0">
              <a:solidFill>
                <a:srgbClr val="8A4500"/>
              </a:solidFill>
            </a:endParaRPr>
          </a:p>
        </p:txBody>
      </p:sp>
      <p:sp>
        <p:nvSpPr>
          <p:cNvPr id="13" name="Obdĺžnik 12"/>
          <p:cNvSpPr/>
          <p:nvPr/>
        </p:nvSpPr>
        <p:spPr>
          <a:xfrm>
            <a:off x="5628921" y="5352808"/>
            <a:ext cx="2121062" cy="307777"/>
          </a:xfrm>
          <a:prstGeom prst="rect">
            <a:avLst/>
          </a:prstGeom>
          <a:solidFill>
            <a:srgbClr val="FFBF9F">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400" b="1" dirty="0">
                <a:solidFill>
                  <a:srgbClr val="8A4500"/>
                </a:solidFill>
              </a:rPr>
              <a:t>ochrnutému, </a:t>
            </a:r>
            <a:r>
              <a:rPr lang="sk-SK" sz="1400" b="1" dirty="0" err="1">
                <a:solidFill>
                  <a:srgbClr val="8A4500"/>
                </a:solidFill>
              </a:rPr>
              <a:t>Mk</a:t>
            </a:r>
            <a:r>
              <a:rPr lang="sk-SK" sz="1400" b="1" dirty="0">
                <a:solidFill>
                  <a:srgbClr val="8A4500"/>
                </a:solidFill>
              </a:rPr>
              <a:t> 2, 11</a:t>
            </a:r>
            <a:endParaRPr lang="sk-SK" sz="1400" dirty="0">
              <a:solidFill>
                <a:srgbClr val="8A4500"/>
              </a:solidFill>
            </a:endParaRPr>
          </a:p>
        </p:txBody>
      </p:sp>
      <p:sp>
        <p:nvSpPr>
          <p:cNvPr id="14" name="Obdĺžnik 13"/>
          <p:cNvSpPr/>
          <p:nvPr/>
        </p:nvSpPr>
        <p:spPr>
          <a:xfrm>
            <a:off x="3060814" y="5910128"/>
            <a:ext cx="1481523" cy="307777"/>
          </a:xfrm>
          <a:prstGeom prst="rect">
            <a:avLst/>
          </a:prstGeom>
          <a:solidFill>
            <a:srgbClr val="FFBF9F">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400" b="1" dirty="0" err="1">
                <a:solidFill>
                  <a:srgbClr val="8A4500"/>
                </a:solidFill>
              </a:rPr>
              <a:t>Lévimu</a:t>
            </a:r>
            <a:r>
              <a:rPr lang="sk-SK" sz="1400" b="1" dirty="0">
                <a:solidFill>
                  <a:srgbClr val="8A4500"/>
                </a:solidFill>
              </a:rPr>
              <a:t>, </a:t>
            </a:r>
            <a:r>
              <a:rPr lang="sk-SK" sz="1400" b="1" dirty="0" err="1">
                <a:solidFill>
                  <a:srgbClr val="8A4500"/>
                </a:solidFill>
              </a:rPr>
              <a:t>Mk</a:t>
            </a:r>
            <a:r>
              <a:rPr lang="sk-SK" sz="1400" b="1" dirty="0">
                <a:solidFill>
                  <a:srgbClr val="8A4500"/>
                </a:solidFill>
              </a:rPr>
              <a:t> 2, 14</a:t>
            </a:r>
            <a:endParaRPr lang="sk-SK" sz="1400" dirty="0">
              <a:solidFill>
                <a:srgbClr val="8A4500"/>
              </a:solidFill>
            </a:endParaRPr>
          </a:p>
        </p:txBody>
      </p:sp>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16" name="Obdĺžnik 15"/>
          <p:cNvSpPr/>
          <p:nvPr/>
        </p:nvSpPr>
        <p:spPr>
          <a:xfrm>
            <a:off x="1650488" y="1988989"/>
            <a:ext cx="5795516" cy="2462213"/>
          </a:xfrm>
          <a:prstGeom prst="rect">
            <a:avLst/>
          </a:prstGeom>
        </p:spPr>
        <p:txBody>
          <a:bodyPr wrap="square">
            <a:spAutoFit/>
          </a:bodyPr>
          <a:lstStyle/>
          <a:p>
            <a:r>
              <a:rPr lang="sk-SK" sz="1400" dirty="0">
                <a:solidFill>
                  <a:srgbClr val="8A4500"/>
                </a:solidFill>
              </a:rPr>
              <a:t>„Prečo si to myslíte vo svojich srdciach?“</a:t>
            </a:r>
          </a:p>
          <a:p>
            <a:endParaRPr lang="sk-SK" sz="1400" dirty="0">
              <a:solidFill>
                <a:srgbClr val="8A4500"/>
              </a:solidFill>
            </a:endParaRPr>
          </a:p>
          <a:p>
            <a:endParaRPr lang="sk-SK" sz="1400" dirty="0" smtClean="0">
              <a:solidFill>
                <a:srgbClr val="8A4500"/>
              </a:solidFill>
            </a:endParaRPr>
          </a:p>
          <a:p>
            <a:endParaRPr lang="sk-SK" sz="1400" dirty="0">
              <a:solidFill>
                <a:srgbClr val="8A4500"/>
              </a:solidFill>
            </a:endParaRPr>
          </a:p>
          <a:p>
            <a:r>
              <a:rPr lang="sk-SK" sz="1400" dirty="0" smtClean="0">
                <a:solidFill>
                  <a:srgbClr val="8A4500"/>
                </a:solidFill>
              </a:rPr>
              <a:t>Nik </a:t>
            </a:r>
            <a:r>
              <a:rPr lang="sk-SK" sz="1400" dirty="0">
                <a:solidFill>
                  <a:srgbClr val="8A4500"/>
                </a:solidFill>
              </a:rPr>
              <a:t>neprišíva na starý odev záplatu z novej látky, lebo záplata vytrhne kus z neho, nové zo starého, a diera bude ešte väčšia.</a:t>
            </a:r>
          </a:p>
          <a:p>
            <a:r>
              <a:rPr lang="sk-SK" sz="1400" b="1" dirty="0">
                <a:solidFill>
                  <a:srgbClr val="8A4500"/>
                </a:solidFill>
              </a:rPr>
              <a:t> </a:t>
            </a:r>
            <a:endParaRPr lang="sk-SK" sz="1400" dirty="0">
              <a:solidFill>
                <a:srgbClr val="8A4500"/>
              </a:solidFill>
            </a:endParaRPr>
          </a:p>
          <a:p>
            <a:endParaRPr lang="sk-SK" sz="1400" dirty="0" smtClean="0">
              <a:solidFill>
                <a:srgbClr val="8A4500"/>
              </a:solidFill>
            </a:endParaRPr>
          </a:p>
          <a:p>
            <a:endParaRPr lang="sk-SK" sz="1400" dirty="0">
              <a:solidFill>
                <a:srgbClr val="8A4500"/>
              </a:solidFill>
            </a:endParaRPr>
          </a:p>
          <a:p>
            <a:r>
              <a:rPr lang="sk-SK" sz="1400" dirty="0" smtClean="0">
                <a:solidFill>
                  <a:srgbClr val="8A4500"/>
                </a:solidFill>
              </a:rPr>
              <a:t>„</a:t>
            </a:r>
            <a:r>
              <a:rPr lang="sk-SK" sz="1400" dirty="0">
                <a:solidFill>
                  <a:srgbClr val="8A4500"/>
                </a:solidFill>
              </a:rPr>
              <a:t>Nikdy ste nečítali, čo urobil Dávid, keď bol v núdzi a keď bol hladný on i jeho družina</a:t>
            </a:r>
            <a:r>
              <a:rPr lang="sk-SK" sz="1400" dirty="0" smtClean="0">
                <a:solidFill>
                  <a:srgbClr val="8A4500"/>
                </a:solidFill>
              </a:rPr>
              <a:t>?“</a:t>
            </a:r>
            <a:r>
              <a:rPr lang="sk-SK" sz="1400" b="1" dirty="0">
                <a:solidFill>
                  <a:srgbClr val="8A4500"/>
                </a:solidFill>
              </a:rPr>
              <a:t> </a:t>
            </a:r>
            <a:endParaRPr lang="sk-SK" sz="1400" dirty="0">
              <a:solidFill>
                <a:srgbClr val="8A4500"/>
              </a:solidFill>
            </a:endParaRPr>
          </a:p>
        </p:txBody>
      </p:sp>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4163358" y="3393533"/>
            <a:ext cx="3216907" cy="307777"/>
          </a:xfrm>
          <a:prstGeom prst="rect">
            <a:avLst/>
          </a:prstGeom>
          <a:solidFill>
            <a:srgbClr val="FFBF9F">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400" b="1" dirty="0">
                <a:solidFill>
                  <a:srgbClr val="8A4500"/>
                </a:solidFill>
              </a:rPr>
              <a:t>Jánovým učeníkom a </a:t>
            </a:r>
            <a:r>
              <a:rPr lang="sk-SK" sz="1400" b="1" dirty="0" smtClean="0">
                <a:solidFill>
                  <a:srgbClr val="8A4500"/>
                </a:solidFill>
              </a:rPr>
              <a:t>farizejom</a:t>
            </a:r>
            <a:r>
              <a:rPr lang="sk-SK" sz="1400" b="1" dirty="0">
                <a:solidFill>
                  <a:srgbClr val="8A4500"/>
                </a:solidFill>
              </a:rPr>
              <a:t>, </a:t>
            </a:r>
            <a:r>
              <a:rPr lang="sk-SK" sz="1400" b="1" dirty="0" err="1">
                <a:solidFill>
                  <a:srgbClr val="8A4500"/>
                </a:solidFill>
              </a:rPr>
              <a:t>Mk</a:t>
            </a:r>
            <a:r>
              <a:rPr lang="sk-SK" sz="1400" b="1" dirty="0">
                <a:solidFill>
                  <a:srgbClr val="8A4500"/>
                </a:solidFill>
              </a:rPr>
              <a:t> 2, 21</a:t>
            </a:r>
            <a:endParaRPr lang="sk-SK" sz="1400" dirty="0">
              <a:solidFill>
                <a:srgbClr val="8A4500"/>
              </a:solidFill>
            </a:endParaRPr>
          </a:p>
        </p:txBody>
      </p:sp>
      <p:sp>
        <p:nvSpPr>
          <p:cNvPr id="13" name="Obdĺžnik 12"/>
          <p:cNvSpPr/>
          <p:nvPr/>
        </p:nvSpPr>
        <p:spPr>
          <a:xfrm>
            <a:off x="4200419" y="4312306"/>
            <a:ext cx="1764568" cy="307777"/>
          </a:xfrm>
          <a:prstGeom prst="rect">
            <a:avLst/>
          </a:prstGeom>
          <a:solidFill>
            <a:srgbClr val="FFBF9F">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400" b="1" dirty="0">
                <a:solidFill>
                  <a:srgbClr val="8A4500"/>
                </a:solidFill>
              </a:rPr>
              <a:t>farizejom, </a:t>
            </a:r>
            <a:r>
              <a:rPr lang="sk-SK" sz="1400" b="1" dirty="0" err="1">
                <a:solidFill>
                  <a:srgbClr val="8A4500"/>
                </a:solidFill>
              </a:rPr>
              <a:t>Mk</a:t>
            </a:r>
            <a:r>
              <a:rPr lang="sk-SK" sz="1400" b="1" dirty="0">
                <a:solidFill>
                  <a:srgbClr val="8A4500"/>
                </a:solidFill>
              </a:rPr>
              <a:t> 2, 25</a:t>
            </a:r>
            <a:endParaRPr lang="sk-SK" sz="1400" dirty="0">
              <a:solidFill>
                <a:srgbClr val="8A4500"/>
              </a:solidFill>
            </a:endParaRPr>
          </a:p>
        </p:txBody>
      </p:sp>
      <p:sp>
        <p:nvSpPr>
          <p:cNvPr id="14" name="Obdĺžnik 13"/>
          <p:cNvSpPr/>
          <p:nvPr/>
        </p:nvSpPr>
        <p:spPr>
          <a:xfrm>
            <a:off x="4163358" y="2368096"/>
            <a:ext cx="1764568" cy="307777"/>
          </a:xfrm>
          <a:prstGeom prst="rect">
            <a:avLst/>
          </a:prstGeom>
          <a:solidFill>
            <a:srgbClr val="FFBF9F">
              <a:alpha val="60000"/>
            </a:srgbClr>
          </a:solidFill>
          <a:ln w="12700">
            <a:solidFill>
              <a:srgbClr val="F3540D"/>
            </a:solidFill>
            <a:prstDash val="lgDashDot"/>
          </a:ln>
          <a:effectLst>
            <a:reflection blurRad="6350" stA="50000" endA="300" endPos="38500" dist="50800" dir="5400000" sy="-100000" algn="bl" rotWithShape="0"/>
          </a:effectLst>
        </p:spPr>
        <p:txBody>
          <a:bodyPr wrap="square">
            <a:spAutoFit/>
          </a:bodyPr>
          <a:lstStyle/>
          <a:p>
            <a:r>
              <a:rPr lang="sk-SK" sz="1400" b="1" dirty="0">
                <a:solidFill>
                  <a:srgbClr val="8A4500"/>
                </a:solidFill>
              </a:rPr>
              <a:t>zákonníkom, </a:t>
            </a:r>
            <a:r>
              <a:rPr lang="sk-SK" sz="1400" b="1" dirty="0" err="1">
                <a:solidFill>
                  <a:srgbClr val="8A4500"/>
                </a:solidFill>
              </a:rPr>
              <a:t>Mk</a:t>
            </a:r>
            <a:r>
              <a:rPr lang="sk-SK" sz="1400" b="1" dirty="0">
                <a:solidFill>
                  <a:srgbClr val="8A4500"/>
                </a:solidFill>
              </a:rPr>
              <a:t> 2, 8</a:t>
            </a:r>
            <a:endParaRPr lang="sk-SK" sz="1400" dirty="0">
              <a:solidFill>
                <a:srgbClr val="8A4500"/>
              </a:solidFill>
            </a:endParaRPr>
          </a:p>
        </p:txBody>
      </p:sp>
    </p:spTree>
    <p:extLst>
      <p:ext uri="{BB962C8B-B14F-4D97-AF65-F5344CB8AC3E}">
        <p14:creationId xmlns:p14="http://schemas.microsoft.com/office/powerpoint/2010/main" val="17796050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2897162" y="1970160"/>
            <a:ext cx="5409030" cy="3970318"/>
          </a:xfrm>
          <a:prstGeom prst="rect">
            <a:avLst/>
          </a:prstGeom>
        </p:spPr>
        <p:txBody>
          <a:bodyPr wrap="square">
            <a:spAutoFit/>
          </a:bodyPr>
          <a:lstStyle/>
          <a:p>
            <a:pPr lvl="0" algn="just"/>
            <a:r>
              <a:rPr lang="sk-SK" sz="1200" dirty="0" smtClean="0">
                <a:solidFill>
                  <a:srgbClr val="002060"/>
                </a:solidFill>
              </a:rPr>
              <a:t>Čo </a:t>
            </a:r>
            <a:r>
              <a:rPr lang="sk-SK" sz="1200" dirty="0">
                <a:solidFill>
                  <a:srgbClr val="002060"/>
                </a:solidFill>
              </a:rPr>
              <a:t>robíš, keď zistíš, že niekto potrebuje pomoc? Priatelia priniesli ochrnutého k Ježišovi, lebo zistili, že to potrebuje. Ľudia okolo nás majú rôzne potreby – hmotné i duchovné – a my sme tí, ktorí im v ich </a:t>
            </a:r>
            <a:r>
              <a:rPr lang="sk-SK" sz="1200" dirty="0" smtClean="0">
                <a:solidFill>
                  <a:srgbClr val="002060"/>
                </a:solidFill>
              </a:rPr>
              <a:t>potrebách </a:t>
            </a:r>
            <a:r>
              <a:rPr lang="sk-SK" sz="1200" dirty="0">
                <a:solidFill>
                  <a:srgbClr val="002060"/>
                </a:solidFill>
              </a:rPr>
              <a:t>môžeme pomôcť. Dôležité však je, aby sme spoznali núdzu blížneho. Buďme vnímaví na príležitosti konať skutky milosrdenstva. Rok milosrdenstva sa síce už dávno skončil, ale milosrdenstvo musí v našom srdci žiť a rásť naďalej.</a:t>
            </a:r>
            <a:endParaRPr lang="sk-SK" sz="1200" dirty="0" smtClean="0">
              <a:solidFill>
                <a:srgbClr val="002060"/>
              </a:solidFill>
              <a:effectLst/>
            </a:endParaRPr>
          </a:p>
          <a:p>
            <a:pPr marL="342900" lvl="0" indent="-342900" algn="just">
              <a:buFont typeface="+mj-lt"/>
              <a:buAutoNum type="arabicPeriod"/>
            </a:pPr>
            <a:endParaRPr lang="sk-SK" sz="1200" dirty="0" smtClean="0"/>
          </a:p>
          <a:p>
            <a:pPr marL="342900" lvl="0" indent="-342900" algn="just">
              <a:buFont typeface="+mj-lt"/>
              <a:buAutoNum type="arabicPeriod"/>
            </a:pPr>
            <a:endParaRPr lang="sk-SK" sz="1200" dirty="0"/>
          </a:p>
          <a:p>
            <a:pPr lvl="0" algn="just"/>
            <a:r>
              <a:rPr lang="sk-SK" sz="1200" dirty="0" smtClean="0">
                <a:solidFill>
                  <a:srgbClr val="002060"/>
                </a:solidFill>
              </a:rPr>
              <a:t>Fyzické </a:t>
            </a:r>
            <a:r>
              <a:rPr lang="sk-SK" sz="1200" dirty="0">
                <a:solidFill>
                  <a:srgbClr val="002060"/>
                </a:solidFill>
              </a:rPr>
              <a:t>choroby boli pre cirkevných otcov často obrazom duchovných problémov. Ochrnutý, ktorého museli niesť štyria na nosidlách k Ježišovi, sa tak stáva obrazom človeka duchovne ochrnutého hriechom, ktorého treba pred Ježiša prinášať na nosidlách modlitby. Obzri sa po svojom okolí, kto potrebuje tvoju modlitbu! Oslov aj iných (možno z tvojho spoločenstva), aby ste ho spolu v modlitbe denne prinášali k Ježišovi!</a:t>
            </a:r>
          </a:p>
          <a:p>
            <a:pPr algn="just"/>
            <a:endParaRPr lang="sk-SK" sz="1200" dirty="0" smtClean="0">
              <a:solidFill>
                <a:srgbClr val="002060"/>
              </a:solidFill>
              <a:effectLst/>
            </a:endParaRPr>
          </a:p>
          <a:p>
            <a:pPr marL="342900" indent="-342900" algn="just">
              <a:buFont typeface="+mj-lt"/>
              <a:buAutoNum type="arabicPeriod"/>
            </a:pPr>
            <a:endParaRPr lang="sk-SK" sz="1200" dirty="0" smtClean="0">
              <a:solidFill>
                <a:srgbClr val="002060"/>
              </a:solidFill>
              <a:effectLst/>
            </a:endParaRPr>
          </a:p>
          <a:p>
            <a:pPr lvl="0" algn="just"/>
            <a:r>
              <a:rPr lang="sk-SK" sz="1200" dirty="0" smtClean="0">
                <a:solidFill>
                  <a:srgbClr val="002060"/>
                </a:solidFill>
              </a:rPr>
              <a:t>Ježiš </a:t>
            </a:r>
            <a:r>
              <a:rPr lang="sk-SK" sz="1200" dirty="0">
                <a:solidFill>
                  <a:srgbClr val="002060"/>
                </a:solidFill>
              </a:rPr>
              <a:t>videl vieru štyroch mužov, ktorí niesli chorého. Z textu nevieme zistiť, akú, resp. </a:t>
            </a:r>
            <a:r>
              <a:rPr lang="sk-SK" sz="1200" i="1" dirty="0">
                <a:solidFill>
                  <a:srgbClr val="002060"/>
                </a:solidFill>
              </a:rPr>
              <a:t>či</a:t>
            </a:r>
            <a:r>
              <a:rPr lang="sk-SK" sz="1200" dirty="0">
                <a:solidFill>
                  <a:srgbClr val="002060"/>
                </a:solidFill>
              </a:rPr>
              <a:t> mal vieru aj ochrnutý. Mnohí sa utápajú vo svojich </a:t>
            </a:r>
            <a:r>
              <a:rPr lang="sk-SK" sz="1200" dirty="0" smtClean="0">
                <a:solidFill>
                  <a:srgbClr val="002060"/>
                </a:solidFill>
              </a:rPr>
              <a:t>hriechoch </a:t>
            </a:r>
            <a:r>
              <a:rPr lang="sk-SK" sz="1200" dirty="0">
                <a:solidFill>
                  <a:srgbClr val="002060"/>
                </a:solidFill>
              </a:rPr>
              <a:t>práve preto, že nedokážu dostatočne dôverovať Božej moci. Doplň túto ich nedostatočnú dôveru! S vierou predkladajme Ježišovi svoje prosby za tých, ktorí sú spútaní hriechom. Naša viera sa tak stane láskou.</a:t>
            </a:r>
            <a:endParaRPr lang="sk-SK" sz="1200" dirty="0">
              <a:solidFill>
                <a:srgbClr val="002060"/>
              </a:solidFill>
              <a:effectLst/>
            </a:endParaRPr>
          </a:p>
        </p:txBody>
      </p:sp>
      <p:sp>
        <p:nvSpPr>
          <p:cNvPr id="12" name="BlokTextu 11"/>
          <p:cNvSpPr txBox="1"/>
          <p:nvPr/>
        </p:nvSpPr>
        <p:spPr>
          <a:xfrm>
            <a:off x="424792" y="2171068"/>
            <a:ext cx="2047579" cy="461665"/>
          </a:xfrm>
          <a:prstGeom prst="rect">
            <a:avLst/>
          </a:prstGeom>
          <a:solidFill>
            <a:schemeClr val="bg1"/>
          </a:solidFill>
        </p:spPr>
        <p:txBody>
          <a:bodyPr wrap="square" rtlCol="0">
            <a:spAutoFit/>
          </a:bodyPr>
          <a:lstStyle/>
          <a:p>
            <a:r>
              <a:rPr lang="sk-SK" sz="1200" i="1" dirty="0" smtClean="0">
                <a:solidFill>
                  <a:srgbClr val="8A4500"/>
                </a:solidFill>
                <a:latin typeface="Franklin Gothic Medium Cond" panose="020B0606030402020204" pitchFamily="34" charset="0"/>
              </a:rPr>
              <a:t>Tu prišli k nemu s ochrnutým človekom; niesli ho štyria.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2,3</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453083" y="3509569"/>
            <a:ext cx="2430361" cy="461665"/>
          </a:xfrm>
          <a:prstGeom prst="rect">
            <a:avLst/>
          </a:prstGeom>
          <a:solidFill>
            <a:schemeClr val="bg1"/>
          </a:solidFill>
        </p:spPr>
        <p:txBody>
          <a:bodyPr wrap="square" rtlCol="0">
            <a:spAutoFit/>
          </a:bodyPr>
          <a:lstStyle/>
          <a:p>
            <a:r>
              <a:rPr lang="sk-SK" sz="1200" i="1" dirty="0">
                <a:solidFill>
                  <a:srgbClr val="8A4500"/>
                </a:solidFill>
                <a:latin typeface="Franklin Gothic Medium Cond" panose="020B0606030402020204" pitchFamily="34" charset="0"/>
              </a:rPr>
              <a:t>Tu prišli k nemu s ochrnutým človekom; niesli ho štyria. </a:t>
            </a:r>
            <a:r>
              <a:rPr lang="sk-SK" sz="1200" i="1" dirty="0" err="1">
                <a:solidFill>
                  <a:srgbClr val="8A4500"/>
                </a:solidFill>
                <a:latin typeface="Franklin Gothic Medium Cond" panose="020B0606030402020204" pitchFamily="34" charset="0"/>
              </a:rPr>
              <a:t>Mk</a:t>
            </a:r>
            <a:r>
              <a:rPr lang="sk-SK" sz="1200" i="1" dirty="0">
                <a:solidFill>
                  <a:srgbClr val="8A4500"/>
                </a:solidFill>
                <a:latin typeface="Franklin Gothic Medium Cond" panose="020B0606030402020204" pitchFamily="34" charset="0"/>
              </a:rPr>
              <a:t> 2,3</a:t>
            </a:r>
          </a:p>
        </p:txBody>
      </p:sp>
      <p:sp>
        <p:nvSpPr>
          <p:cNvPr id="14" name="BlokTextu 13"/>
          <p:cNvSpPr txBox="1"/>
          <p:nvPr/>
        </p:nvSpPr>
        <p:spPr>
          <a:xfrm>
            <a:off x="464720" y="4924815"/>
            <a:ext cx="2374669"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Keď Ježiš videl ich vieru, povedal ochrnutému: „Synu, odpúšťajú sa Ti hriechy.“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2,5</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478816" y="1809784"/>
            <a:ext cx="4819131" cy="4893647"/>
          </a:xfrm>
          <a:prstGeom prst="rect">
            <a:avLst/>
          </a:prstGeom>
        </p:spPr>
        <p:txBody>
          <a:bodyPr wrap="square">
            <a:spAutoFit/>
          </a:bodyPr>
          <a:lstStyle/>
          <a:p>
            <a:pPr lvl="0" algn="just"/>
            <a:r>
              <a:rPr lang="sk-SK" sz="1200" dirty="0" smtClean="0">
                <a:solidFill>
                  <a:srgbClr val="002060"/>
                </a:solidFill>
              </a:rPr>
              <a:t>Ježiš </a:t>
            </a:r>
            <a:r>
              <a:rPr lang="sk-SK" sz="1200" dirty="0">
                <a:solidFill>
                  <a:srgbClr val="002060"/>
                </a:solidFill>
              </a:rPr>
              <a:t>povedal </a:t>
            </a:r>
            <a:r>
              <a:rPr lang="sk-SK" sz="1200" dirty="0" err="1">
                <a:solidFill>
                  <a:srgbClr val="002060"/>
                </a:solidFill>
              </a:rPr>
              <a:t>Lévimu</a:t>
            </a:r>
            <a:r>
              <a:rPr lang="sk-SK" sz="1200" dirty="0">
                <a:solidFill>
                  <a:srgbClr val="002060"/>
                </a:solidFill>
              </a:rPr>
              <a:t> iba: </a:t>
            </a:r>
            <a:r>
              <a:rPr lang="sk-SK" sz="1200" i="1" dirty="0">
                <a:solidFill>
                  <a:srgbClr val="002060"/>
                </a:solidFill>
              </a:rPr>
              <a:t>„Poď za mnou!“</a:t>
            </a:r>
            <a:r>
              <a:rPr lang="sk-SK" sz="1200" dirty="0">
                <a:solidFill>
                  <a:srgbClr val="002060"/>
                </a:solidFill>
              </a:rPr>
              <a:t> Žiadnymi inými argumentami nepresviedčal. Aj našou úlohou je ľudí iba jednoducho pozývať. Pozvime ich k modlitbe, k sviatostiam, zavolajme do spoločenstva, a nehľadajme k tomu žiadne komplikované argumenty. Naše pozvanie bude možno veľmi úbohé, ale nenamýšľajme si, že úspech závisí od nás. Všetko závisí na Duchu Svätom, ktorý sa môže prihovárať cez naše ústa, a na slobodnej odpovedi volaného. Preto sme často prekvapení z toho, ktorí ľudia zareagujú, a ktorí nie. Z našej strany stačí mať odvahu povedať: „Poď!“</a:t>
            </a:r>
          </a:p>
          <a:p>
            <a:pPr algn="just"/>
            <a:r>
              <a:rPr lang="sk-SK" sz="1200" dirty="0">
                <a:solidFill>
                  <a:srgbClr val="002060"/>
                </a:solidFill>
              </a:rPr>
              <a:t> </a:t>
            </a:r>
          </a:p>
          <a:p>
            <a:pPr lvl="0" algn="just"/>
            <a:r>
              <a:rPr lang="sk-SK" sz="1200" dirty="0" smtClean="0">
                <a:solidFill>
                  <a:srgbClr val="002060"/>
                </a:solidFill>
              </a:rPr>
              <a:t>Hneď </a:t>
            </a:r>
            <a:r>
              <a:rPr lang="sk-SK" sz="1200" dirty="0">
                <a:solidFill>
                  <a:srgbClr val="002060"/>
                </a:solidFill>
              </a:rPr>
              <a:t>po svojom povolaní (a obrátení) zvoláva Matúš svojich priateľov na hostinu s Ježišom. Chce, aby sa s ním aj oni stretli a spoznali ho. Nečaká, až bude Ježiša viacej poznať. Neodkladá svoje svedectvo až na neskôr, keď sa lepšie oboznámi s Ježišovým posolstvom. Svedčí tak, ako momentálne vie.  Osvoj si tohto misionárskeho ducha! poobzeraj sa po svojej farnosti, po dedine, po svojom pracovisku atď., a porozmýšľaj, kto ešte naliehavo potrebuje stretnúť a spoznať Krista. Nečakaj, kým budeš dokonalejší, a v príhodnej chvíli mu odovzdaj svoju skúsenosť</a:t>
            </a:r>
            <a:r>
              <a:rPr lang="sk-SK" sz="1200" dirty="0" smtClean="0">
                <a:solidFill>
                  <a:srgbClr val="002060"/>
                </a:solidFill>
              </a:rPr>
              <a:t>!</a:t>
            </a:r>
          </a:p>
          <a:p>
            <a:pPr lvl="0" algn="just"/>
            <a:endParaRPr lang="sk-SK" sz="1200" dirty="0">
              <a:solidFill>
                <a:srgbClr val="002060"/>
              </a:solidFill>
            </a:endParaRPr>
          </a:p>
          <a:p>
            <a:pPr algn="just"/>
            <a:r>
              <a:rPr lang="sk-SK" sz="1200" dirty="0" smtClean="0">
                <a:solidFill>
                  <a:srgbClr val="002060"/>
                </a:solidFill>
              </a:rPr>
              <a:t>Všimni </a:t>
            </a:r>
            <a:r>
              <a:rPr lang="sk-SK" sz="1200" dirty="0">
                <a:solidFill>
                  <a:srgbClr val="002060"/>
                </a:solidFill>
              </a:rPr>
              <a:t>si zvyklosti farizejov! Málokedy vytýkajú niečo Ježišovi priamo, čo si myslia. Skôr o ňom hovoria medzi sebou alebo pred inými. Ježiš k nim hovorí priamo. Podobá sa tvoje správanie Ježišovmu, alebo je to skôr správanie farizejov? Si v kontakte s ľuďmi priamy, alebo sa priamej konfrontácie bojíš, a preto hovoríš o nich len pred inými ľuďmi alebo sám so sebou vo svojom srdci? </a:t>
            </a:r>
          </a:p>
          <a:p>
            <a:pPr algn="just"/>
            <a:endParaRPr lang="sk-SK" sz="1200" dirty="0">
              <a:solidFill>
                <a:srgbClr val="002060"/>
              </a:solidFill>
            </a:endParaRPr>
          </a:p>
        </p:txBody>
      </p:sp>
      <p:sp>
        <p:nvSpPr>
          <p:cNvPr id="12" name="BlokTextu 11"/>
          <p:cNvSpPr txBox="1"/>
          <p:nvPr/>
        </p:nvSpPr>
        <p:spPr>
          <a:xfrm>
            <a:off x="684270" y="1936112"/>
            <a:ext cx="2723772" cy="1015663"/>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Znova vyšiel k moru. Celé zástupy prichádzali k nemu a o ich učil. Ako šiel okolo, videl na mýtnici sedieť  </a:t>
            </a:r>
            <a:r>
              <a:rPr lang="sk-SK" sz="1200" i="1" dirty="0" err="1" smtClean="0">
                <a:solidFill>
                  <a:srgbClr val="8A4500"/>
                </a:solidFill>
                <a:latin typeface="Franklin Gothic Medium Cond" panose="020B0606030402020204" pitchFamily="34" charset="0"/>
              </a:rPr>
              <a:t>Alfejovho</a:t>
            </a:r>
            <a:r>
              <a:rPr lang="sk-SK" sz="1200" i="1" dirty="0" smtClean="0">
                <a:solidFill>
                  <a:srgbClr val="8A4500"/>
                </a:solidFill>
                <a:latin typeface="Franklin Gothic Medium Cond" panose="020B0606030402020204" pitchFamily="34" charset="0"/>
              </a:rPr>
              <a:t> syna </a:t>
            </a:r>
            <a:r>
              <a:rPr lang="sk-SK" sz="1200" i="1" dirty="0" err="1" smtClean="0">
                <a:solidFill>
                  <a:srgbClr val="8A4500"/>
                </a:solidFill>
                <a:latin typeface="Franklin Gothic Medium Cond" panose="020B0606030402020204" pitchFamily="34" charset="0"/>
              </a:rPr>
              <a:t>Léviho</a:t>
            </a:r>
            <a:r>
              <a:rPr lang="sk-SK" sz="1200" i="1" dirty="0" smtClean="0">
                <a:solidFill>
                  <a:srgbClr val="8A4500"/>
                </a:solidFill>
                <a:latin typeface="Franklin Gothic Medium Cond" panose="020B0606030402020204" pitchFamily="34" charset="0"/>
              </a:rPr>
              <a:t> a povedal mu „Poď za mnou.“ On vstal a išiel za ním.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2,13-14</a:t>
            </a:r>
            <a:endParaRPr lang="sk-SK" sz="1200" i="1" dirty="0">
              <a:solidFill>
                <a:srgbClr val="8A4500"/>
              </a:solidFill>
              <a:latin typeface="Franklin Gothic Medium Cond" panose="020B0606030402020204" pitchFamily="34" charset="0"/>
            </a:endParaRPr>
          </a:p>
        </p:txBody>
      </p:sp>
      <p:sp>
        <p:nvSpPr>
          <p:cNvPr id="13" name="BlokTextu 12"/>
          <p:cNvSpPr txBox="1"/>
          <p:nvPr/>
        </p:nvSpPr>
        <p:spPr>
          <a:xfrm>
            <a:off x="814155" y="5408357"/>
            <a:ext cx="2506610"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„Keď ho </a:t>
            </a:r>
            <a:r>
              <a:rPr lang="sk-SK" sz="1200" i="1" dirty="0" err="1" smtClean="0">
                <a:solidFill>
                  <a:srgbClr val="8A4500"/>
                </a:solidFill>
                <a:latin typeface="Franklin Gothic Medium Cond" panose="020B0606030402020204" pitchFamily="34" charset="0"/>
              </a:rPr>
              <a:t>zákonníci</a:t>
            </a:r>
            <a:r>
              <a:rPr lang="sk-SK" sz="1200" i="1" dirty="0" smtClean="0">
                <a:solidFill>
                  <a:srgbClr val="8A4500"/>
                </a:solidFill>
                <a:latin typeface="Franklin Gothic Medium Cond" panose="020B0606030402020204" pitchFamily="34" charset="0"/>
              </a:rPr>
              <a:t> zo skupiny farizejov videli jesť  s hriešnikmi a mýtnikmi, hovorili  jeho učeníkom: „Prečo </a:t>
            </a:r>
            <a:r>
              <a:rPr lang="sk-SK" sz="1200" i="1" dirty="0" err="1" smtClean="0">
                <a:solidFill>
                  <a:srgbClr val="8A4500"/>
                </a:solidFill>
                <a:latin typeface="Franklin Gothic Medium Cond" panose="020B0606030402020204" pitchFamily="34" charset="0"/>
              </a:rPr>
              <a:t>jednáva</a:t>
            </a:r>
            <a:r>
              <a:rPr lang="sk-SK" sz="1200" i="1" dirty="0" smtClean="0">
                <a:solidFill>
                  <a:srgbClr val="8A4500"/>
                </a:solidFill>
                <a:latin typeface="Franklin Gothic Medium Cond" panose="020B0606030402020204" pitchFamily="34" charset="0"/>
              </a:rPr>
              <a:t> s mýtnikmi a hriešnikmi?“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2,16</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84270" y="3419088"/>
            <a:ext cx="2723772" cy="1384995"/>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Ako </a:t>
            </a:r>
            <a:r>
              <a:rPr lang="sk-SK" sz="1200" i="1" dirty="0">
                <a:solidFill>
                  <a:srgbClr val="8A4500"/>
                </a:solidFill>
                <a:latin typeface="Franklin Gothic Medium Cond" panose="020B0606030402020204" pitchFamily="34" charset="0"/>
              </a:rPr>
              <a:t>šiel okolo, videl na mýtnici sedieť  </a:t>
            </a:r>
            <a:r>
              <a:rPr lang="sk-SK" sz="1200" i="1" dirty="0" err="1">
                <a:solidFill>
                  <a:srgbClr val="8A4500"/>
                </a:solidFill>
                <a:latin typeface="Franklin Gothic Medium Cond" panose="020B0606030402020204" pitchFamily="34" charset="0"/>
              </a:rPr>
              <a:t>Alfejovho</a:t>
            </a:r>
            <a:r>
              <a:rPr lang="sk-SK" sz="1200" i="1" dirty="0">
                <a:solidFill>
                  <a:srgbClr val="8A4500"/>
                </a:solidFill>
                <a:latin typeface="Franklin Gothic Medium Cond" panose="020B0606030402020204" pitchFamily="34" charset="0"/>
              </a:rPr>
              <a:t> syna </a:t>
            </a:r>
            <a:r>
              <a:rPr lang="sk-SK" sz="1200" i="1" dirty="0" err="1">
                <a:solidFill>
                  <a:srgbClr val="8A4500"/>
                </a:solidFill>
                <a:latin typeface="Franklin Gothic Medium Cond" panose="020B0606030402020204" pitchFamily="34" charset="0"/>
              </a:rPr>
              <a:t>Léviho</a:t>
            </a:r>
            <a:r>
              <a:rPr lang="sk-SK" sz="1200" i="1" dirty="0">
                <a:solidFill>
                  <a:srgbClr val="8A4500"/>
                </a:solidFill>
                <a:latin typeface="Franklin Gothic Medium Cond" panose="020B0606030402020204" pitchFamily="34" charset="0"/>
              </a:rPr>
              <a:t> a povedal mu „Poď za mnou.“ On vstal a išiel za ním. </a:t>
            </a:r>
            <a:r>
              <a:rPr lang="sk-SK" sz="1200" i="1" dirty="0" smtClean="0">
                <a:solidFill>
                  <a:srgbClr val="8A4500"/>
                </a:solidFill>
                <a:latin typeface="Franklin Gothic Medium Cond" panose="020B0606030402020204" pitchFamily="34" charset="0"/>
              </a:rPr>
              <a:t> Keď potom Ježiš sedel </a:t>
            </a:r>
            <a:r>
              <a:rPr lang="sk-SK" sz="1200" i="1" dirty="0">
                <a:solidFill>
                  <a:srgbClr val="8A4500"/>
                </a:solidFill>
                <a:latin typeface="Franklin Gothic Medium Cond" panose="020B0606030402020204" pitchFamily="34" charset="0"/>
              </a:rPr>
              <a:t> </a:t>
            </a:r>
            <a:r>
              <a:rPr lang="sk-SK" sz="1200" i="1" dirty="0" smtClean="0">
                <a:solidFill>
                  <a:srgbClr val="8A4500"/>
                </a:solidFill>
                <a:latin typeface="Franklin Gothic Medium Cond" panose="020B0606030402020204" pitchFamily="34" charset="0"/>
              </a:rPr>
              <a:t>v jeho dome </a:t>
            </a:r>
            <a:r>
              <a:rPr lang="sk-SK" sz="1200" i="1" dirty="0" err="1" smtClean="0">
                <a:solidFill>
                  <a:srgbClr val="8A4500"/>
                </a:solidFill>
                <a:latin typeface="Franklin Gothic Medium Cond" panose="020B0606030402020204" pitchFamily="34" charset="0"/>
              </a:rPr>
              <a:t>zastolom</a:t>
            </a:r>
            <a:r>
              <a:rPr lang="sk-SK" sz="1200" i="1" dirty="0" smtClean="0">
                <a:solidFill>
                  <a:srgbClr val="8A4500"/>
                </a:solidFill>
                <a:latin typeface="Franklin Gothic Medium Cond" panose="020B0606030402020204" pitchFamily="34" charset="0"/>
              </a:rPr>
              <a:t>, stolovali s ním a s jeho učeníkmi aj mnohí mýtnici a hriešnici, lebo ich bolo mnoho a nasledovali ho.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2,14-15</a:t>
            </a:r>
            <a:endParaRPr lang="sk-SK" sz="1200" i="1" dirty="0">
              <a:solidFill>
                <a:srgbClr val="8A4500"/>
              </a:solidFill>
              <a:latin typeface="Franklin Gothic Medium Cond" panose="020B0606030402020204" pitchFamily="34" charset="0"/>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56956"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5482" y="3535756"/>
            <a:ext cx="1981589" cy="280510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05548" y="3201542"/>
            <a:ext cx="239642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36802" y="538177"/>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2938851" y="2436692"/>
            <a:ext cx="5269334" cy="3785652"/>
          </a:xfrm>
          <a:prstGeom prst="rect">
            <a:avLst/>
          </a:prstGeom>
        </p:spPr>
        <p:txBody>
          <a:bodyPr wrap="square">
            <a:spAutoFit/>
          </a:bodyPr>
          <a:lstStyle/>
          <a:p>
            <a:pPr lvl="0" algn="just"/>
            <a:r>
              <a:rPr lang="sk-SK" sz="1200" dirty="0" smtClean="0">
                <a:solidFill>
                  <a:srgbClr val="002060"/>
                </a:solidFill>
              </a:rPr>
              <a:t>Prečo </a:t>
            </a:r>
            <a:r>
              <a:rPr lang="sk-SK" sz="1200" dirty="0">
                <a:solidFill>
                  <a:srgbClr val="002060"/>
                </a:solidFill>
              </a:rPr>
              <a:t>sa nepostia? Nielen farizeji takto zazerali na Ježišových učeníkov, ale aj dnes niektorí posudzujú svojich bratov a sestry vo viere, keď ich vidia v piatok jesť mäso. Pôst, ktorý mal týchto ľudí priviesť bližšie k Bohu, ich miesto toho priviedol k posudzovaniu blížneho. On si možno vybral iný skutok kajúcnosti na piatkový deň. Vieme, aké iné skutky kajúcnosti môžeme v piatok okrem pôstu vykonať? Skús si ich vyhľadať, znova si ich prečítaj a namiesto posudzovania radšej porozmýšľaj, či si len tvoj blížny nevybral inú možnosť, ako zachovať deň </a:t>
            </a:r>
            <a:r>
              <a:rPr lang="sk-SK" sz="1200" dirty="0" smtClean="0">
                <a:solidFill>
                  <a:srgbClr val="002060"/>
                </a:solidFill>
              </a:rPr>
              <a:t>pokánia.</a:t>
            </a:r>
          </a:p>
          <a:p>
            <a:pPr lvl="0" algn="just"/>
            <a:endParaRPr lang="sk-SK" sz="1200" dirty="0">
              <a:solidFill>
                <a:srgbClr val="002060"/>
              </a:solidFill>
            </a:endParaRPr>
          </a:p>
          <a:p>
            <a:pPr lvl="0" algn="just"/>
            <a:endParaRPr lang="sk-SK" sz="1200" dirty="0">
              <a:solidFill>
                <a:srgbClr val="002060"/>
              </a:solidFill>
            </a:endParaRPr>
          </a:p>
          <a:p>
            <a:pPr algn="just"/>
            <a:r>
              <a:rPr lang="sk-SK" sz="1200" dirty="0">
                <a:solidFill>
                  <a:srgbClr val="002060"/>
                </a:solidFill>
              </a:rPr>
              <a:t> </a:t>
            </a:r>
          </a:p>
          <a:p>
            <a:pPr lvl="0" algn="just"/>
            <a:r>
              <a:rPr lang="sk-SK" sz="1200" dirty="0" smtClean="0">
                <a:solidFill>
                  <a:srgbClr val="002060"/>
                </a:solidFill>
              </a:rPr>
              <a:t>Prečo </a:t>
            </a:r>
            <a:r>
              <a:rPr lang="sk-SK" sz="1200" dirty="0">
                <a:solidFill>
                  <a:srgbClr val="002060"/>
                </a:solidFill>
              </a:rPr>
              <a:t>robia v sobotu, čo neslobodno? Opakované farizejské „prečo“, ktoré sa neustále vŕta v svedomí blížneho... Hneď prvým pohľadom zhodnotím, čo ten druhý nerobí správne, čo by robiť mal, že sa previnil... miesto toho, aby som porozmýšľal, aké boli dôvody jeho správania, či náhodou nemá pre svoj skutok nejaké ospravedlnenie. Posúdiť a odsúdiť je ľahšie. V takých chvíľach sa skús pozrieť do svojho vnútra a porozmýšľaj, čo by mohol ten druhý vidieť na tebe – a možno aj vidí. Druhého nezmeníme, ale seba by sme mohli. Čo dnes urobíš preto, aby si sa stal lepším?</a:t>
            </a:r>
          </a:p>
          <a:p>
            <a:pPr lvl="0" algn="just"/>
            <a:endParaRPr lang="sk-SK" sz="1200" dirty="0" smtClean="0">
              <a:solidFill>
                <a:srgbClr val="002060"/>
              </a:solidFill>
            </a:endParaRPr>
          </a:p>
          <a:p>
            <a:pPr algn="just"/>
            <a:r>
              <a:rPr lang="sk-SK" sz="1200" dirty="0">
                <a:solidFill>
                  <a:srgbClr val="002060"/>
                </a:solidFill>
              </a:rPr>
              <a:t> </a:t>
            </a:r>
          </a:p>
        </p:txBody>
      </p:sp>
      <p:sp>
        <p:nvSpPr>
          <p:cNvPr id="12" name="BlokTextu 11"/>
          <p:cNvSpPr txBox="1"/>
          <p:nvPr/>
        </p:nvSpPr>
        <p:spPr>
          <a:xfrm>
            <a:off x="578105" y="2511179"/>
            <a:ext cx="2374669" cy="1015663"/>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Jánovi učeníci a farizeji sa postili. Prišli k nemu a pýtali sa: „Prečo sa Jánovi učeníci a učeníci farizejov postia a tvoji učeníci sa nepostia?</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2,18</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563851" y="4369643"/>
            <a:ext cx="2374669" cy="646331"/>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Farizeji mu povedali: „Pozri, prečo robia v sobotu, čo neslobodno?“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2,24</a:t>
            </a:r>
            <a:endParaRPr lang="sk-SK" sz="1200" i="1" dirty="0">
              <a:solidFill>
                <a:srgbClr val="8A4500"/>
              </a:solidFill>
              <a:latin typeface="Franklin Gothic Medium Cond" panose="020B0606030402020204" pitchFamily="34" charset="0"/>
            </a:endParaRPr>
          </a:p>
        </p:txBody>
      </p:sp>
      <p:sp>
        <p:nvSpPr>
          <p:cNvPr id="16" name="BlokTextu 15"/>
          <p:cNvSpPr txBox="1"/>
          <p:nvPr/>
        </p:nvSpPr>
        <p:spPr>
          <a:xfrm>
            <a:off x="2285279" y="68824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Tree>
    <p:extLst>
      <p:ext uri="{BB962C8B-B14F-4D97-AF65-F5344CB8AC3E}">
        <p14:creationId xmlns:p14="http://schemas.microsoft.com/office/powerpoint/2010/main" val="15725780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a:solidFill>
                  <a:srgbClr val="F3540D"/>
                </a:solidFill>
                <a:latin typeface="Bodoni MT Condensed" panose="02070606080606020203" pitchFamily="18" charset="0"/>
              </a:rPr>
              <a:t>2</a:t>
            </a:r>
            <a:r>
              <a:rPr lang="sk-SK" b="1" dirty="0" smtClean="0">
                <a:solidFill>
                  <a:srgbClr val="F3540D"/>
                </a:solidFill>
                <a:latin typeface="Bodoni MT Condensed" panose="02070606080606020203" pitchFamily="18" charset="0"/>
              </a:rPr>
              <a:t>.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2296275" y="1645873"/>
            <a:ext cx="5336168" cy="2369880"/>
          </a:xfrm>
          <a:prstGeom prst="rect">
            <a:avLst/>
          </a:prstGeom>
          <a:noFill/>
        </p:spPr>
        <p:txBody>
          <a:bodyPr wrap="square" rtlCol="0">
            <a:spAutoFit/>
          </a:bodyPr>
          <a:lstStyle/>
          <a:p>
            <a:pPr algn="ctr"/>
            <a:r>
              <a:rPr lang="sk-SK" sz="2400" b="1"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endParaRPr lang="sk-SK" sz="1400" b="1" u="sng" dirty="0" smtClean="0"/>
          </a:p>
          <a:p>
            <a:pPr lvl="0"/>
            <a:endParaRPr lang="sk-SK" sz="1400" b="1" u="sng" dirty="0"/>
          </a:p>
          <a:p>
            <a:pPr algn="just">
              <a:lnSpc>
                <a:spcPct val="150000"/>
              </a:lnSpc>
            </a:pPr>
            <a:r>
              <a:rPr lang="sk-SK" sz="1200" dirty="0" err="1">
                <a:solidFill>
                  <a:srgbClr val="F3540D"/>
                </a:solidFill>
                <a:latin typeface="Bernard MT Condensed" panose="02050806060905020404" pitchFamily="18" charset="0"/>
              </a:rPr>
              <a:t>Béda</a:t>
            </a:r>
            <a:r>
              <a:rPr lang="sk-SK" sz="1200" dirty="0">
                <a:solidFill>
                  <a:srgbClr val="F3540D"/>
                </a:solidFill>
                <a:latin typeface="Bernard MT Condensed" panose="02050806060905020404" pitchFamily="18" charset="0"/>
              </a:rPr>
              <a:t> </a:t>
            </a:r>
            <a:r>
              <a:rPr lang="sk-SK" sz="1200" dirty="0" smtClean="0">
                <a:solidFill>
                  <a:srgbClr val="F3540D"/>
                </a:solidFill>
                <a:latin typeface="Bernard MT Condensed" panose="02050806060905020404" pitchFamily="18" charset="0"/>
              </a:rPr>
              <a:t>Ctihodný </a:t>
            </a:r>
            <a:r>
              <a:rPr lang="sk-SK" sz="1200" dirty="0" smtClean="0">
                <a:solidFill>
                  <a:srgbClr val="002060"/>
                </a:solidFill>
              </a:rPr>
              <a:t>- Ochrnutej </a:t>
            </a:r>
            <a:r>
              <a:rPr lang="sk-SK" sz="1200" dirty="0">
                <a:solidFill>
                  <a:srgbClr val="002060"/>
                </a:solidFill>
              </a:rPr>
              <a:t>duši bráni pristúpiť ku Kristovi zástup  starých zvyklostí. Podobne ako v evanjeliu, aj dušu je potrebné </a:t>
            </a:r>
            <a:r>
              <a:rPr lang="sk-SK" sz="1200" dirty="0" smtClean="0">
                <a:solidFill>
                  <a:srgbClr val="002060"/>
                </a:solidFill>
              </a:rPr>
              <a:t>pozdvihnúť</a:t>
            </a:r>
            <a:r>
              <a:rPr lang="sk-SK" sz="1200" dirty="0">
                <a:solidFill>
                  <a:srgbClr val="002060"/>
                </a:solidFill>
              </a:rPr>
              <a:t>, vystúpiť na strechu, kde Kristus učí, pokúsiť sa </a:t>
            </a:r>
            <a:r>
              <a:rPr lang="sk-SK" sz="1200" dirty="0" smtClean="0">
                <a:solidFill>
                  <a:srgbClr val="002060"/>
                </a:solidFill>
              </a:rPr>
              <a:t>dosiahnuť </a:t>
            </a:r>
            <a:r>
              <a:rPr lang="sk-SK" sz="1200" dirty="0">
                <a:solidFill>
                  <a:srgbClr val="002060"/>
                </a:solidFill>
              </a:rPr>
              <a:t>výšky Svätého písma a rozjímať dňom i nocou nad Pánovým </a:t>
            </a:r>
            <a:r>
              <a:rPr lang="sk-SK" sz="1200" dirty="0" smtClean="0">
                <a:solidFill>
                  <a:srgbClr val="002060"/>
                </a:solidFill>
              </a:rPr>
              <a:t>zákonom</a:t>
            </a:r>
            <a:r>
              <a:rPr lang="sk-SK" sz="1400" dirty="0"/>
              <a:t> </a:t>
            </a:r>
          </a:p>
          <a:p>
            <a:pPr algn="just">
              <a:lnSpc>
                <a:spcPct val="150000"/>
              </a:lnSpc>
            </a:pPr>
            <a:endParaRPr lang="sk-SK" sz="1400" b="1" dirty="0" smtClean="0">
              <a:solidFill>
                <a:srgbClr val="002060"/>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1382</TotalTime>
  <Words>834</Words>
  <Application>Microsoft Office PowerPoint</Application>
  <PresentationFormat>Prezentácia na obrazovke (4:3)</PresentationFormat>
  <Paragraphs>304</Paragraphs>
  <Slides>10</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10</vt:i4>
      </vt:variant>
    </vt:vector>
  </HeadingPairs>
  <TitlesOfParts>
    <vt:vector size="18"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75</cp:revision>
  <dcterms:created xsi:type="dcterms:W3CDTF">2017-11-24T08:58:06Z</dcterms:created>
  <dcterms:modified xsi:type="dcterms:W3CDTF">2018-03-05T09:28:11Z</dcterms:modified>
</cp:coreProperties>
</file>