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1" r:id="rId6"/>
    <p:sldId id="262" r:id="rId7"/>
    <p:sldId id="278" r:id="rId8"/>
    <p:sldId id="267" r:id="rId9"/>
    <p:sldId id="279" r:id="rId10"/>
    <p:sldId id="271" r:id="rId11"/>
    <p:sldId id="282"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3540D"/>
    <a:srgbClr val="8A4500"/>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74" d="100"/>
          <a:sy n="74" d="100"/>
        </p:scale>
        <p:origin x="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8"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061216" y="1382430"/>
            <a:ext cx="5756789" cy="5032147"/>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solidFill>
                  <a:srgbClr val="8A4500"/>
                </a:solidFill>
              </a:rPr>
              <a:t>Koho postihne prísnejší súd?</a:t>
            </a:r>
          </a:p>
          <a:p>
            <a:r>
              <a:rPr lang="sk-SK" sz="1400" dirty="0">
                <a:solidFill>
                  <a:srgbClr val="8A4500"/>
                </a:solidFill>
              </a:rPr>
              <a:t>A/ tých, čo vyjedajú domy vdov</a:t>
            </a:r>
          </a:p>
          <a:p>
            <a:r>
              <a:rPr lang="sk-SK" sz="1400" dirty="0">
                <a:solidFill>
                  <a:srgbClr val="8A4500"/>
                </a:solidFill>
              </a:rPr>
              <a:t>B/ tých, čo sa naoko dlho modlia</a:t>
            </a:r>
          </a:p>
          <a:p>
            <a:r>
              <a:rPr lang="sk-SK" sz="1400" dirty="0">
                <a:solidFill>
                  <a:srgbClr val="8A4500"/>
                </a:solidFill>
              </a:rPr>
              <a:t>C/ tých, čo túžia po popredných miestach na hostinách </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prišiel za Ježišom v spore o dani cisárovi, aby ho podchytili v reči?</a:t>
            </a:r>
          </a:p>
          <a:p>
            <a:r>
              <a:rPr lang="sk-SK" sz="1400" dirty="0">
                <a:solidFill>
                  <a:srgbClr val="8A4500"/>
                </a:solidFill>
              </a:rPr>
              <a:t>A/ </a:t>
            </a:r>
            <a:r>
              <a:rPr lang="sk-SK" sz="1400" dirty="0" err="1">
                <a:solidFill>
                  <a:srgbClr val="8A4500"/>
                </a:solidFill>
              </a:rPr>
              <a:t>saduceji</a:t>
            </a:r>
            <a:endParaRPr lang="sk-SK" sz="1400" dirty="0">
              <a:solidFill>
                <a:srgbClr val="8A4500"/>
              </a:solidFill>
            </a:endParaRPr>
          </a:p>
          <a:p>
            <a:r>
              <a:rPr lang="sk-SK" sz="1400" dirty="0">
                <a:solidFill>
                  <a:srgbClr val="8A4500"/>
                </a:solidFill>
              </a:rPr>
              <a:t>B/ farizeji</a:t>
            </a:r>
          </a:p>
          <a:p>
            <a:r>
              <a:rPr lang="sk-SK" sz="1400" dirty="0">
                <a:solidFill>
                  <a:srgbClr val="8A4500"/>
                </a:solidFill>
              </a:rPr>
              <a:t>C/ </a:t>
            </a:r>
            <a:r>
              <a:rPr lang="sk-SK" sz="1400" dirty="0" err="1">
                <a:solidFill>
                  <a:srgbClr val="8A4500"/>
                </a:solidFill>
              </a:rPr>
              <a:t>herodiáni</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V spore o vzkriesení sa Ježiš odvoláva na Mojžišovu knihu v stati o kríku, </a:t>
            </a:r>
            <a:endParaRPr lang="sk-SK" sz="1400" b="1" dirty="0" smtClean="0">
              <a:solidFill>
                <a:srgbClr val="8A4500"/>
              </a:solidFill>
            </a:endParaRPr>
          </a:p>
          <a:p>
            <a:r>
              <a:rPr lang="sk-SK" sz="1400" b="1" dirty="0">
                <a:solidFill>
                  <a:srgbClr val="8A4500"/>
                </a:solidFill>
              </a:rPr>
              <a:t> </a:t>
            </a:r>
            <a:r>
              <a:rPr lang="sk-SK" sz="1400" b="1" dirty="0" smtClean="0">
                <a:solidFill>
                  <a:srgbClr val="8A4500"/>
                </a:solidFill>
              </a:rPr>
              <a:t>že </a:t>
            </a:r>
            <a:r>
              <a:rPr lang="sk-SK" sz="1400" b="1" dirty="0">
                <a:solidFill>
                  <a:srgbClr val="8A4500"/>
                </a:solidFill>
              </a:rPr>
              <a:t>Boh je Bohom</a:t>
            </a:r>
          </a:p>
          <a:p>
            <a:r>
              <a:rPr lang="sk-SK" sz="1400" dirty="0">
                <a:solidFill>
                  <a:srgbClr val="8A4500"/>
                </a:solidFill>
              </a:rPr>
              <a:t>A/ Abraháma, Mojžiša, Jakuba</a:t>
            </a:r>
          </a:p>
          <a:p>
            <a:r>
              <a:rPr lang="sk-SK" sz="1400" dirty="0">
                <a:solidFill>
                  <a:srgbClr val="8A4500"/>
                </a:solidFill>
              </a:rPr>
              <a:t>B/ Abraháma, Izáka, Mojžiša</a:t>
            </a:r>
          </a:p>
          <a:p>
            <a:r>
              <a:rPr lang="sk-SK" sz="1400" dirty="0">
                <a:solidFill>
                  <a:srgbClr val="8A4500"/>
                </a:solidFill>
              </a:rPr>
              <a:t>C/ Abraháma, Izáka, Jakuba</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tvrdí, že niet zmŕtvychvstania?</a:t>
            </a:r>
          </a:p>
          <a:p>
            <a:r>
              <a:rPr lang="sk-SK" sz="1400" dirty="0">
                <a:solidFill>
                  <a:srgbClr val="8A4500"/>
                </a:solidFill>
              </a:rPr>
              <a:t>A/ </a:t>
            </a:r>
            <a:r>
              <a:rPr lang="sk-SK" sz="1400" dirty="0" err="1">
                <a:solidFill>
                  <a:srgbClr val="8A4500"/>
                </a:solidFill>
              </a:rPr>
              <a:t>saduceji</a:t>
            </a:r>
            <a:endParaRPr lang="sk-SK" sz="1400" dirty="0">
              <a:solidFill>
                <a:srgbClr val="8A4500"/>
              </a:solidFill>
            </a:endParaRPr>
          </a:p>
          <a:p>
            <a:r>
              <a:rPr lang="sk-SK" sz="1400" dirty="0">
                <a:solidFill>
                  <a:srgbClr val="8A4500"/>
                </a:solidFill>
              </a:rPr>
              <a:t>B/ farizeji</a:t>
            </a:r>
          </a:p>
          <a:p>
            <a:r>
              <a:rPr lang="sk-SK" sz="1400" dirty="0">
                <a:solidFill>
                  <a:srgbClr val="8A4500"/>
                </a:solidFill>
              </a:rPr>
              <a:t>C/ </a:t>
            </a:r>
            <a:r>
              <a:rPr lang="sk-SK" sz="1400" dirty="0" err="1">
                <a:solidFill>
                  <a:srgbClr val="8A4500"/>
                </a:solidFill>
              </a:rPr>
              <a:t>herodiáni</a:t>
            </a:r>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524315"/>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Irenej z </a:t>
            </a:r>
            <a:r>
              <a:rPr lang="sk-SK" sz="1200" dirty="0" err="1" smtClean="0">
                <a:solidFill>
                  <a:srgbClr val="F3540D"/>
                </a:solidFill>
                <a:latin typeface="Bernard MT Condensed" panose="02050806060905020404" pitchFamily="18" charset="0"/>
              </a:rPr>
              <a:t>Lyonu</a:t>
            </a:r>
            <a:r>
              <a:rPr lang="sk-SK" sz="1200" dirty="0" smtClean="0">
                <a:solidFill>
                  <a:srgbClr val="F3540D"/>
                </a:solidFill>
                <a:latin typeface="Bernard MT Condensed" panose="02050806060905020404" pitchFamily="18" charset="0"/>
              </a:rPr>
              <a:t> - </a:t>
            </a:r>
            <a:r>
              <a:rPr lang="sk-SK" sz="1200" dirty="0" smtClean="0">
                <a:solidFill>
                  <a:srgbClr val="002060"/>
                </a:solidFill>
              </a:rPr>
              <a:t>Boh </a:t>
            </a:r>
            <a:r>
              <a:rPr lang="sk-SK" sz="1200" dirty="0">
                <a:solidFill>
                  <a:srgbClr val="002060"/>
                </a:solidFill>
              </a:rPr>
              <a:t>vysadil vinicu ľudského pokolenia najskôr tým, že vytvoril Adama a vyvolil si patriarchov, potom ju odovzdal nájomcom prostredníctvom Mojžišovho zákona. Neskôr ju obkolesil plotom a urobil hranice pre obrábanie poľa. Postavil vežu, čo znamená, že si vyvolil Jeruzalem, vykopal lis, ktorý označuje prípravu na prijatie prorockého Ducha. Tak poslal prorokov pred babylonským zajatím, aby hlásali a prosili o ovocie spravodlivosti. Keďže im neuverili, nakoniec im poslal svojho Syna, Ježiša Krista, ktorého nájomcovia zavraždili a hodili za vinicu. Preto Pán odovzdal vinicu, už nie ohraničenú, ale rozšírenú na celý svet, iným nájomcom, aby odovzdali ovocie vo svojom čase, a pozdvihol vežu, vyvolenú a krásnu. Je totiž jasné, že kde je Cirkev a kde je vykopaný lis, tam všade sú tí, ktorí prijímajú Ducha. Pretože odmietli Božieho Syna, Boh spravodlivo odňal vinicu Hebrejom a dal ju obrábať pohanom, ktorí boli mimo nej. Jeden a ten istý je Boh Otec, ktorý vysadil vinicu, oslobodil ľud, poslal prorokov, vyslal svojho Syna a dal vinicu iným nájomcom, aby mu odovzdali ovocie vo svojom čase</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Ján Zlatoústy - </a:t>
            </a:r>
            <a:r>
              <a:rPr lang="sk-SK" sz="1200" dirty="0" smtClean="0">
                <a:solidFill>
                  <a:srgbClr val="002060"/>
                </a:solidFill>
              </a:rPr>
              <a:t>Boh </a:t>
            </a:r>
            <a:r>
              <a:rPr lang="sk-SK" sz="1200" dirty="0">
                <a:solidFill>
                  <a:srgbClr val="002060"/>
                </a:solidFill>
              </a:rPr>
              <a:t>nie je Bohom tých, ktorí nie sú, ktorí sú v tme a nevstanú z mŕtvych. Nepovedal: „Ja som bol,“ ale „Ja som“. On je teda Bohom tých, ktorí sú, ktorí žijú</a:t>
            </a:r>
            <a:r>
              <a:rPr lang="sk-SK" sz="1200" dirty="0" smtClean="0">
                <a:solidFill>
                  <a:srgbClr val="002060"/>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rgbClr val="002060"/>
                </a:solidFill>
              </a:rPr>
              <a:t>Moja nádej v Kristovo meno nie je márna, pretože nielen verím, Bože môj, že na dvoch prikázaniach spočíva celý Zákon a Proroci, ale skúsil som a pociťujem to každý deň, že nijaké tajomstvo či temné slovo Písma sa neujasní, ak sa nespojím s týmito dvoma prikázaniami. Cieľom nášho vyučovania je láska, ktorá pochádza z čistého srdca, z dobrého svedomia a z úprimnej </a:t>
            </a:r>
            <a:r>
              <a:rPr lang="sk-SK" sz="1200" dirty="0" err="1">
                <a:solidFill>
                  <a:srgbClr val="002060"/>
                </a:solidFill>
              </a:rPr>
              <a:t>viey</a:t>
            </a:r>
            <a:r>
              <a:rPr lang="sk-SK" sz="1200" dirty="0">
                <a:solidFill>
                  <a:srgbClr val="002060"/>
                </a:solidFill>
              </a:rPr>
              <a:t>, a láska je naplnením Zákona</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15498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a:solidFill>
                  <a:srgbClr val="F3540D"/>
                </a:solidFill>
                <a:latin typeface="Bernard MT Condensed" panose="02050806060905020404" pitchFamily="18" charset="0"/>
              </a:rPr>
              <a:t>Augustín </a:t>
            </a:r>
            <a:r>
              <a:rPr lang="sk-SK" sz="1200" dirty="0">
                <a:solidFill>
                  <a:srgbClr val="002060"/>
                </a:solidFill>
                <a:latin typeface="Bernard MT Condensed" panose="02050806060905020404" pitchFamily="18" charset="0"/>
              </a:rPr>
              <a:t>- </a:t>
            </a:r>
            <a:r>
              <a:rPr lang="sk-SK" sz="1200" dirty="0" smtClean="0">
                <a:solidFill>
                  <a:srgbClr val="002060"/>
                </a:solidFill>
              </a:rPr>
              <a:t>Všetci </a:t>
            </a:r>
            <a:r>
              <a:rPr lang="sk-SK" sz="1200" dirty="0">
                <a:solidFill>
                  <a:srgbClr val="002060"/>
                </a:solidFill>
              </a:rPr>
              <a:t>sa môžu značiť znamením Kristovho kríža, všetci môžu odpovedať „Amen“, všetci môžu spievať „Aleluja“, všetci môžu byť pokrstení, všetci môžu prísť do kostola. Nič nemôže odlíšiť </a:t>
            </a:r>
            <a:r>
              <a:rPr lang="sk-SK" sz="1200" dirty="0" smtClean="0">
                <a:solidFill>
                  <a:srgbClr val="002060"/>
                </a:solidFill>
              </a:rPr>
              <a:t>Božie </a:t>
            </a:r>
            <a:r>
              <a:rPr lang="sk-SK" sz="1200" dirty="0">
                <a:solidFill>
                  <a:srgbClr val="002060"/>
                </a:solidFill>
              </a:rPr>
              <a:t>deti od detí diabla, len štedrá láska. Ak toto nemáš, všetko ostatné je nanič. Ak ti chýba všetko ostatné, vezmi si toto a vzal si si Zákon vo svojej plnosti</a:t>
            </a:r>
            <a:r>
              <a:rPr lang="sk-SK" sz="1200" dirty="0" smtClean="0">
                <a:solidFill>
                  <a:srgbClr val="002060"/>
                </a:solidFill>
              </a:rPr>
              <a:t>.</a:t>
            </a:r>
            <a:endParaRPr lang="sk-SK" sz="1200" dirty="0">
              <a:solidFill>
                <a:srgbClr val="002060"/>
              </a:solidFill>
            </a:endParaRP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Ján Zlatoústy - </a:t>
            </a:r>
            <a:r>
              <a:rPr lang="sk-SK" sz="1200" dirty="0">
                <a:solidFill>
                  <a:srgbClr val="002060"/>
                </a:solidFill>
              </a:rPr>
              <a:t>Božie kráľovstvo sa nekúpi za peniaze, ale dobrým úmyslom a vôľou, ktorá sa môže prejaviť aj obetovaním peňazí. Nie sú potrebné bohatstvá, ale pevná vôľa. Ak máš toto presvedčenie, budeš si môcť kúpiť kráľovstvo dvoma drobnými mincami. Naopak, ak o tom nie si presvedčený, nebudeš si môcť kúpiť Božie kráľovstvo ani za obrovskú sumu peňazí, zatiaľ čo dva drobné to môžu urobiť</a:t>
            </a:r>
            <a:r>
              <a:rPr lang="sk-SK" sz="1200" dirty="0" smtClean="0">
                <a:solidFill>
                  <a:srgbClr val="002060"/>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rgbClr val="002060"/>
                </a:solidFill>
              </a:rPr>
              <a:t>O týchto dvoch prikázaniach sa musí vždy rozjímať, je potrebné ich zvážiť, človek sa k nim musí pripojiť a konať v zhode s nimi. Láska k blížnemu je prvá v poradí činnosti. Skrze lásku k blížnemu a tým, že sa mu zaväzuješ, postupuješ vpred. A kam ideš? Len smerom k Bohu</a:t>
            </a:r>
            <a:r>
              <a:rPr lang="sk-SK" sz="1200" dirty="0" smtClean="0">
                <a:solidFill>
                  <a:srgbClr val="002060"/>
                </a:solidFill>
              </a:rPr>
              <a:t>.</a:t>
            </a:r>
          </a:p>
          <a:p>
            <a:pPr lvl="0" algn="just"/>
            <a:endParaRPr lang="sk-SK" sz="1200" dirty="0" smtClean="0">
              <a:solidFill>
                <a:srgbClr val="002060"/>
              </a:solidFill>
            </a:endParaRPr>
          </a:p>
          <a:p>
            <a:pPr lvl="0" algn="just"/>
            <a:r>
              <a:rPr lang="sk-SK" sz="1200" dirty="0" smtClean="0">
                <a:solidFill>
                  <a:srgbClr val="F3540D"/>
                </a:solidFill>
                <a:latin typeface="Bernard MT Condensed" panose="02050806060905020404" pitchFamily="18" charset="0"/>
              </a:rPr>
              <a:t>Hieronym – </a:t>
            </a:r>
            <a:r>
              <a:rPr lang="sk-SK" sz="1200" dirty="0" smtClean="0">
                <a:solidFill>
                  <a:srgbClr val="002060"/>
                </a:solidFill>
              </a:rPr>
              <a:t>Vdova </a:t>
            </a:r>
            <a:r>
              <a:rPr lang="sk-SK" sz="1200" dirty="0">
                <a:solidFill>
                  <a:srgbClr val="002060"/>
                </a:solidFill>
              </a:rPr>
              <a:t>bola veľmi chudobná, no bola bohatšia ako celý izraelský ľud. Dala dve drobné mince do pokladnice a to bol celý obnos jej vlastníctva. Dvoma drobnými však vydala svedectvo o dvoch Zmluvách. Dva drobné sú ukryté v poklade Cirkvi a odtiaľ sa berie z dvoch pľúc dvoch Zmlúv horiaci uhlík, ktorý očisťuje pery hriešnikov</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863228" y="2228799"/>
            <a:ext cx="5779880" cy="2462213"/>
          </a:xfrm>
          <a:prstGeom prst="rect">
            <a:avLst/>
          </a:prstGeom>
        </p:spPr>
        <p:txBody>
          <a:bodyPr wrap="square">
            <a:spAutoFit/>
          </a:bodyPr>
          <a:lstStyle/>
          <a:p>
            <a:pPr lvl="0"/>
            <a:r>
              <a:rPr lang="sk-SK" sz="1400" b="1" dirty="0">
                <a:solidFill>
                  <a:srgbClr val="002060"/>
                </a:solidFill>
              </a:rPr>
              <a:t>Podobenstvo o zlých vinohradníkoch: </a:t>
            </a:r>
            <a:r>
              <a:rPr lang="sk-SK" sz="1400" dirty="0">
                <a:solidFill>
                  <a:srgbClr val="002060"/>
                </a:solidFill>
              </a:rPr>
              <a:t>KKC 443, </a:t>
            </a:r>
            <a:r>
              <a:rPr lang="sk-SK" sz="1400" dirty="0" smtClean="0">
                <a:solidFill>
                  <a:srgbClr val="002060"/>
                </a:solidFill>
              </a:rPr>
              <a:t>755</a:t>
            </a:r>
          </a:p>
          <a:p>
            <a:pPr lvl="0"/>
            <a:endParaRPr lang="sk-SK" sz="1400" dirty="0">
              <a:solidFill>
                <a:srgbClr val="002060"/>
              </a:solidFill>
            </a:endParaRPr>
          </a:p>
          <a:p>
            <a:pPr lvl="0"/>
            <a:r>
              <a:rPr lang="sk-SK" sz="1400" b="1" dirty="0">
                <a:solidFill>
                  <a:srgbClr val="002060"/>
                </a:solidFill>
              </a:rPr>
              <a:t>Spor o dani cisárovi: </a:t>
            </a:r>
            <a:r>
              <a:rPr lang="sk-SK" sz="1400" dirty="0">
                <a:solidFill>
                  <a:srgbClr val="002060"/>
                </a:solidFill>
              </a:rPr>
              <a:t>KKC 450, 1897-1917, </a:t>
            </a:r>
            <a:r>
              <a:rPr lang="sk-SK" sz="1400" dirty="0" smtClean="0">
                <a:solidFill>
                  <a:srgbClr val="002060"/>
                </a:solidFill>
              </a:rPr>
              <a:t>2238-2244</a:t>
            </a:r>
          </a:p>
          <a:p>
            <a:pPr lvl="0"/>
            <a:endParaRPr lang="sk-SK" sz="1400" dirty="0">
              <a:solidFill>
                <a:srgbClr val="002060"/>
              </a:solidFill>
            </a:endParaRPr>
          </a:p>
          <a:p>
            <a:pPr lvl="0"/>
            <a:r>
              <a:rPr lang="sk-SK" sz="1400" b="1" dirty="0">
                <a:solidFill>
                  <a:srgbClr val="002060"/>
                </a:solidFill>
              </a:rPr>
              <a:t>Spor o vzkriesení: </a:t>
            </a:r>
            <a:r>
              <a:rPr lang="sk-SK" sz="1400" dirty="0">
                <a:solidFill>
                  <a:srgbClr val="002060"/>
                </a:solidFill>
              </a:rPr>
              <a:t>KKC 992-1004, 1023-1029, </a:t>
            </a:r>
            <a:r>
              <a:rPr lang="sk-SK" sz="1400" dirty="0" smtClean="0">
                <a:solidFill>
                  <a:srgbClr val="002060"/>
                </a:solidFill>
              </a:rPr>
              <a:t>1619</a:t>
            </a:r>
          </a:p>
          <a:p>
            <a:pPr lvl="0"/>
            <a:endParaRPr lang="sk-SK" sz="1400" dirty="0">
              <a:solidFill>
                <a:srgbClr val="002060"/>
              </a:solidFill>
            </a:endParaRPr>
          </a:p>
          <a:p>
            <a:pPr lvl="0"/>
            <a:r>
              <a:rPr lang="sk-SK" sz="1400" b="1" dirty="0">
                <a:solidFill>
                  <a:srgbClr val="002060"/>
                </a:solidFill>
              </a:rPr>
              <a:t>Najväčšie prikázanie: </a:t>
            </a:r>
            <a:r>
              <a:rPr lang="sk-SK" sz="1400" dirty="0">
                <a:solidFill>
                  <a:srgbClr val="002060"/>
                </a:solidFill>
              </a:rPr>
              <a:t>KKC 129, 202, 228, 575, 2052, 2083, 2093-2094, </a:t>
            </a:r>
            <a:r>
              <a:rPr lang="sk-SK" sz="1400" dirty="0" smtClean="0">
                <a:solidFill>
                  <a:srgbClr val="002060"/>
                </a:solidFill>
              </a:rPr>
              <a:t>2196</a:t>
            </a:r>
          </a:p>
          <a:p>
            <a:pPr lvl="0"/>
            <a:endParaRPr lang="sk-SK" sz="1400" dirty="0">
              <a:solidFill>
                <a:srgbClr val="002060"/>
              </a:solidFill>
            </a:endParaRPr>
          </a:p>
          <a:p>
            <a:pPr lvl="0"/>
            <a:r>
              <a:rPr lang="sk-SK" sz="1400" b="1" dirty="0" smtClean="0">
                <a:solidFill>
                  <a:srgbClr val="002060"/>
                </a:solidFill>
              </a:rPr>
              <a:t>Kristus</a:t>
            </a:r>
            <a:r>
              <a:rPr lang="sk-SK" sz="1400" b="1" dirty="0">
                <a:solidFill>
                  <a:srgbClr val="002060"/>
                </a:solidFill>
              </a:rPr>
              <a:t>, Dávidov syn a Pán: </a:t>
            </a:r>
            <a:r>
              <a:rPr lang="sk-SK" sz="1400" dirty="0">
                <a:solidFill>
                  <a:srgbClr val="002060"/>
                </a:solidFill>
              </a:rPr>
              <a:t>KKC </a:t>
            </a:r>
            <a:r>
              <a:rPr lang="sk-SK" sz="1400" dirty="0" smtClean="0">
                <a:solidFill>
                  <a:srgbClr val="002060"/>
                </a:solidFill>
              </a:rPr>
              <a:t>202</a:t>
            </a:r>
          </a:p>
          <a:p>
            <a:pPr lvl="0"/>
            <a:endParaRPr lang="sk-SK" sz="1400" dirty="0">
              <a:solidFill>
                <a:srgbClr val="002060"/>
              </a:solidFill>
            </a:endParaRPr>
          </a:p>
          <a:p>
            <a:pPr lvl="0"/>
            <a:r>
              <a:rPr lang="sk-SK" sz="1400" b="1" dirty="0">
                <a:solidFill>
                  <a:srgbClr val="002060"/>
                </a:solidFill>
              </a:rPr>
              <a:t>Obeť vdovy: </a:t>
            </a:r>
            <a:r>
              <a:rPr lang="sk-SK" sz="1400" dirty="0">
                <a:solidFill>
                  <a:srgbClr val="002060"/>
                </a:solidFill>
              </a:rPr>
              <a:t>KKC 590, 678, 1434, 1438, 1753, 1969, 2444, 2544-1547</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41577" y="1820026"/>
            <a:ext cx="5360479" cy="4031873"/>
          </a:xfrm>
          <a:prstGeom prst="rect">
            <a:avLst/>
          </a:prstGeom>
        </p:spPr>
        <p:txBody>
          <a:bodyPr wrap="square">
            <a:spAutoFit/>
          </a:bodyPr>
          <a:lstStyle/>
          <a:p>
            <a:r>
              <a:rPr lang="sk-SK" sz="1400" b="1" dirty="0">
                <a:solidFill>
                  <a:srgbClr val="8A4500"/>
                </a:solidFill>
              </a:rPr>
              <a:t>Akú starostlivosť venoval istý človek z Ježišovho podobenstva svojej novej vinici?</a:t>
            </a:r>
          </a:p>
          <a:p>
            <a:r>
              <a:rPr lang="sk-SK" sz="1400" dirty="0">
                <a:solidFill>
                  <a:srgbClr val="8A4500"/>
                </a:solidFill>
              </a:rPr>
              <a:t>A/ obohnal ju plotom</a:t>
            </a:r>
          </a:p>
          <a:p>
            <a:r>
              <a:rPr lang="sk-SK" sz="1400" dirty="0">
                <a:solidFill>
                  <a:srgbClr val="8A4500"/>
                </a:solidFill>
              </a:rPr>
              <a:t>B/ vykopal jamu</a:t>
            </a:r>
          </a:p>
          <a:p>
            <a:r>
              <a:rPr lang="sk-SK" sz="1400" dirty="0">
                <a:solidFill>
                  <a:srgbClr val="8A4500"/>
                </a:solidFill>
              </a:rPr>
              <a:t>C/ postavil vežu</a:t>
            </a:r>
          </a:p>
          <a:p>
            <a:r>
              <a:rPr lang="sk-SK" sz="1400" b="1" dirty="0">
                <a:solidFill>
                  <a:srgbClr val="8A4500"/>
                </a:solidFill>
              </a:rPr>
              <a:t> </a:t>
            </a:r>
            <a:endParaRPr lang="sk-SK" sz="1400" dirty="0">
              <a:solidFill>
                <a:srgbClr val="8A4500"/>
              </a:solidFill>
            </a:endParaRPr>
          </a:p>
          <a:p>
            <a:r>
              <a:rPr lang="sk-SK" sz="1400" b="1" dirty="0" err="1">
                <a:solidFill>
                  <a:srgbClr val="8A4500"/>
                </a:solidFill>
              </a:rPr>
              <a:t>Kvadrans</a:t>
            </a:r>
            <a:r>
              <a:rPr lang="sk-SK" sz="1400" b="1" dirty="0">
                <a:solidFill>
                  <a:srgbClr val="8A4500"/>
                </a:solidFill>
              </a:rPr>
              <a:t> je:</a:t>
            </a:r>
          </a:p>
          <a:p>
            <a:r>
              <a:rPr lang="sk-SK" sz="1400" dirty="0">
                <a:solidFill>
                  <a:srgbClr val="8A4500"/>
                </a:solidFill>
              </a:rPr>
              <a:t>A/ malá bronzová rímska minca</a:t>
            </a:r>
          </a:p>
          <a:p>
            <a:r>
              <a:rPr lang="sk-SK" sz="1400" dirty="0">
                <a:solidFill>
                  <a:srgbClr val="8A4500"/>
                </a:solidFill>
              </a:rPr>
              <a:t>B/ štvrtina </a:t>
            </a:r>
            <a:r>
              <a:rPr lang="sk-SK" sz="1400" dirty="0" err="1">
                <a:solidFill>
                  <a:srgbClr val="8A4500"/>
                </a:solidFill>
              </a:rPr>
              <a:t>asu</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Koľko obetovala chudobná vdova do chrámovej pokladnice?</a:t>
            </a:r>
          </a:p>
          <a:p>
            <a:r>
              <a:rPr lang="sk-SK" sz="1400" dirty="0">
                <a:solidFill>
                  <a:srgbClr val="8A4500"/>
                </a:solidFill>
              </a:rPr>
              <a:t>A/ dve drobné mince</a:t>
            </a:r>
          </a:p>
          <a:p>
            <a:r>
              <a:rPr lang="sk-SK" sz="1400" dirty="0" smtClean="0">
                <a:solidFill>
                  <a:srgbClr val="8A4500"/>
                </a:solidFill>
              </a:rPr>
              <a:t>B</a:t>
            </a:r>
            <a:r>
              <a:rPr lang="sk-SK" sz="1400" dirty="0"/>
              <a:t>/ </a:t>
            </a:r>
            <a:r>
              <a:rPr lang="sk-SK" sz="1400" dirty="0">
                <a:solidFill>
                  <a:srgbClr val="663300"/>
                </a:solidFill>
              </a:rPr>
              <a:t>hodnotu jedného </a:t>
            </a:r>
            <a:r>
              <a:rPr lang="sk-SK" sz="1400" dirty="0" err="1">
                <a:solidFill>
                  <a:srgbClr val="663300"/>
                </a:solidFill>
              </a:rPr>
              <a:t>kvadransu</a:t>
            </a:r>
            <a:endParaRPr lang="sk-SK" sz="1400" dirty="0">
              <a:solidFill>
                <a:srgbClr val="663300"/>
              </a:solidFill>
            </a:endParaRPr>
          </a:p>
          <a:p>
            <a:r>
              <a:rPr lang="sk-SK" sz="1400" dirty="0" smtClean="0">
                <a:solidFill>
                  <a:srgbClr val="8A4500"/>
                </a:solidFill>
              </a:rPr>
              <a:t>C</a:t>
            </a:r>
            <a:r>
              <a:rPr lang="sk-SK" sz="1400" dirty="0">
                <a:solidFill>
                  <a:srgbClr val="8A4500"/>
                </a:solidFill>
              </a:rPr>
              <a:t>/ celé </a:t>
            </a:r>
            <a:r>
              <a:rPr lang="sk-SK" sz="1400" dirty="0" err="1">
                <a:solidFill>
                  <a:srgbClr val="8A4500"/>
                </a:solidFill>
              </a:rPr>
              <a:t>živobitie</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Dávid nazýva Mesiáša Pánom, ako môže byť jeho synom?</a:t>
            </a:r>
          </a:p>
          <a:p>
            <a:r>
              <a:rPr lang="sk-SK" sz="1400" b="1" dirty="0">
                <a:solidFill>
                  <a:srgbClr val="8A4500"/>
                </a:solidFill>
              </a:rPr>
              <a:t> </a:t>
            </a:r>
            <a:endParaRPr lang="sk-SK" sz="1400" dirty="0">
              <a:solidFill>
                <a:srgbClr val="8A4500"/>
              </a:solidFill>
            </a:endParaRPr>
          </a:p>
          <a:p>
            <a:r>
              <a:rPr lang="sk-SK" sz="1400" b="1" dirty="0" smtClean="0">
                <a:solidFill>
                  <a:srgbClr val="8A4500"/>
                </a:solidFill>
              </a:rPr>
              <a:t>Koho </a:t>
            </a:r>
            <a:r>
              <a:rPr lang="sk-SK" sz="1400" b="1" dirty="0">
                <a:solidFill>
                  <a:srgbClr val="8A4500"/>
                </a:solidFill>
              </a:rPr>
              <a:t>v Ježišovom podobenstve predstavuje vinica?</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759426" y="1756526"/>
            <a:ext cx="5829043" cy="4401205"/>
          </a:xfrm>
          <a:prstGeom prst="rect">
            <a:avLst/>
          </a:prstGeom>
        </p:spPr>
        <p:txBody>
          <a:bodyPr wrap="square">
            <a:spAutoFit/>
          </a:bodyPr>
          <a:lstStyle/>
          <a:p>
            <a:r>
              <a:rPr lang="sk-SK" sz="1400" b="1" dirty="0">
                <a:solidFill>
                  <a:srgbClr val="8A4500"/>
                </a:solidFill>
              </a:rPr>
              <a:t>2. Súčasťou rozhovorov s Pánom Ježišom bývali často citáty zo Starého zákona. Urči, z ktorej starozákonnej knihy sú nasledujúce citáty (pomôcka: Ž, </a:t>
            </a:r>
            <a:r>
              <a:rPr lang="sk-SK" sz="1400" b="1" dirty="0" err="1">
                <a:solidFill>
                  <a:srgbClr val="8A4500"/>
                </a:solidFill>
              </a:rPr>
              <a:t>Dt</a:t>
            </a:r>
            <a:r>
              <a:rPr lang="sk-SK" sz="1400" b="1" dirty="0">
                <a:solidFill>
                  <a:srgbClr val="8A4500"/>
                </a:solidFill>
              </a:rPr>
              <a:t>, Ex, </a:t>
            </a:r>
            <a:r>
              <a:rPr lang="sk-SK" sz="1400" b="1" dirty="0" err="1">
                <a:solidFill>
                  <a:srgbClr val="8A4500"/>
                </a:solidFill>
              </a:rPr>
              <a:t>Lv</a:t>
            </a:r>
            <a:r>
              <a:rPr lang="sk-SK" sz="1400" b="1" dirty="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„Kameň, čo stavitelia zavrhli, stal sa kameňom uholným. To sa stalo na pokyn Pána; vec v našich očiach obdivuhodná.“</a:t>
            </a:r>
          </a:p>
          <a:p>
            <a:r>
              <a:rPr lang="sk-SK" sz="1400" dirty="0">
                <a:solidFill>
                  <a:srgbClr val="8A4500"/>
                </a:solidFill>
              </a:rPr>
              <a:t> </a:t>
            </a:r>
          </a:p>
          <a:p>
            <a:r>
              <a:rPr lang="sk-SK" sz="1400" dirty="0">
                <a:solidFill>
                  <a:srgbClr val="8A4500"/>
                </a:solidFill>
              </a:rPr>
              <a:t>„Ak niekomu zomrie brat a zanechá manželku bez detí, brat si má vziať jeho manželku a splodiť svojmu bratovi potomka.“</a:t>
            </a:r>
          </a:p>
          <a:p>
            <a:r>
              <a:rPr lang="sk-SK" sz="1400" dirty="0">
                <a:solidFill>
                  <a:srgbClr val="8A4500"/>
                </a:solidFill>
              </a:rPr>
              <a:t> </a:t>
            </a:r>
          </a:p>
          <a:p>
            <a:r>
              <a:rPr lang="sk-SK" sz="1400" dirty="0">
                <a:solidFill>
                  <a:srgbClr val="8A4500"/>
                </a:solidFill>
              </a:rPr>
              <a:t>„Ja som Boh Abraháma, Boh Izáka a Boh Jakuba.“</a:t>
            </a:r>
          </a:p>
          <a:p>
            <a:r>
              <a:rPr lang="sk-SK" sz="1400" dirty="0">
                <a:solidFill>
                  <a:srgbClr val="8A4500"/>
                </a:solidFill>
              </a:rPr>
              <a:t> </a:t>
            </a:r>
          </a:p>
          <a:p>
            <a:r>
              <a:rPr lang="sk-SK" sz="1400" dirty="0">
                <a:solidFill>
                  <a:srgbClr val="8A4500"/>
                </a:solidFill>
              </a:rPr>
              <a:t>„Počúvaj Izrael, Pán náš Boh, je jediný Pán. Milovať budeš Pána, svojho Boha z celého svojho srdca, z celej svojej duše, z celej svojej mysle a z celej svojej sily!“</a:t>
            </a:r>
          </a:p>
          <a:p>
            <a:r>
              <a:rPr lang="sk-SK" sz="1400" dirty="0">
                <a:solidFill>
                  <a:srgbClr val="8A4500"/>
                </a:solidFill>
              </a:rPr>
              <a:t> </a:t>
            </a:r>
          </a:p>
          <a:p>
            <a:r>
              <a:rPr lang="sk-SK" sz="1400" dirty="0">
                <a:solidFill>
                  <a:srgbClr val="8A4500"/>
                </a:solidFill>
              </a:rPr>
              <a:t>„Milovať budeš svojho blížneho ako seba samého.“</a:t>
            </a:r>
          </a:p>
          <a:p>
            <a:r>
              <a:rPr lang="sk-SK" sz="1400" dirty="0">
                <a:solidFill>
                  <a:srgbClr val="8A4500"/>
                </a:solidFill>
              </a:rPr>
              <a:t> </a:t>
            </a:r>
          </a:p>
          <a:p>
            <a:r>
              <a:rPr lang="sk-SK" sz="1400" dirty="0">
                <a:solidFill>
                  <a:srgbClr val="8A4500"/>
                </a:solidFill>
              </a:rPr>
              <a:t>„Pán povedal môjmu Pánovi: Seď po mojej pravici, kým ti nepoložím tvojich nepriateľov pod nohy.“</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539430"/>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3. Kto som?</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Sme skupinka ľudí a stojíme si za svojimi tvrdeniami. Napríklad také zmŕtvychvstanie vôbec neuznávame. </a:t>
            </a:r>
          </a:p>
          <a:p>
            <a:r>
              <a:rPr lang="sk-SK" sz="1400" dirty="0">
                <a:solidFill>
                  <a:srgbClr val="8A4500"/>
                </a:solidFill>
              </a:rPr>
              <a:t> </a:t>
            </a:r>
          </a:p>
          <a:p>
            <a:r>
              <a:rPr lang="sk-SK" sz="1400" dirty="0">
                <a:solidFill>
                  <a:srgbClr val="8A4500"/>
                </a:solidFill>
              </a:rPr>
              <a:t>Moje úmysly hovoria za mňa. Preto nie je vôbec dôležité, koľko som dala, ale to, že som dala Bohu všetko, On sa o mňa postará. </a:t>
            </a:r>
          </a:p>
          <a:p>
            <a:r>
              <a:rPr lang="sk-SK" sz="1400" dirty="0">
                <a:solidFill>
                  <a:srgbClr val="8A4500"/>
                </a:solidFill>
              </a:rPr>
              <a:t> </a:t>
            </a:r>
          </a:p>
          <a:p>
            <a:r>
              <a:rPr lang="sk-SK" sz="1400" dirty="0">
                <a:solidFill>
                  <a:srgbClr val="8A4500"/>
                </a:solidFill>
              </a:rPr>
              <a:t>Viem jasne určiť priority: čo je dôležité, čo nie a čo je najdôležitejšie. Som majster dialógu. Moje argumenty sú pravdivé a neberú na nikoho ohľad.</a:t>
            </a:r>
          </a:p>
          <a:p>
            <a:r>
              <a:rPr lang="sk-SK" sz="1400" dirty="0">
                <a:solidFill>
                  <a:srgbClr val="8A4500"/>
                </a:solidFill>
              </a:rPr>
              <a:t> </a:t>
            </a:r>
          </a:p>
          <a:p>
            <a:r>
              <a:rPr lang="sk-SK" sz="1400" dirty="0">
                <a:solidFill>
                  <a:srgbClr val="8A4500"/>
                </a:solidFill>
              </a:rPr>
              <a:t>Každý vie ako vyzerám. Za celodennú prácu dostaneš ako odmenu môj obraz.</a:t>
            </a:r>
          </a:p>
          <a:p>
            <a:r>
              <a:rPr lang="sk-SK" sz="1400" dirty="0">
                <a:solidFill>
                  <a:srgbClr val="8A4500"/>
                </a:solidFill>
              </a:rPr>
              <a:t> </a:t>
            </a:r>
          </a:p>
          <a:p>
            <a:r>
              <a:rPr lang="sk-SK" sz="1400" dirty="0">
                <a:solidFill>
                  <a:srgbClr val="8A4500"/>
                </a:solidFill>
              </a:rPr>
              <a:t>Vraždy. Bitky. V tomto máme prax – dlhoročnú. Postarali sme sa aj o jediného syna </a:t>
            </a:r>
            <a:r>
              <a:rPr lang="sk-SK" sz="1400" dirty="0" smtClean="0">
                <a:solidFill>
                  <a:srgbClr val="8A4500"/>
                </a:solidFill>
              </a:rPr>
              <a:t>nášho pána vinice. </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12.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89940"/>
            <a:ext cx="5855970" cy="5262979"/>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4. K výrokom priraď udalosti</a:t>
            </a:r>
            <a:endParaRPr lang="sk-SK" sz="1400" dirty="0">
              <a:solidFill>
                <a:srgbClr val="8A4500"/>
              </a:solidFill>
            </a:endParaRPr>
          </a:p>
          <a:p>
            <a:r>
              <a:rPr lang="sk-SK" sz="800" dirty="0">
                <a:solidFill>
                  <a:srgbClr val="8A4500"/>
                </a:solidFill>
              </a:rPr>
              <a:t> </a:t>
            </a:r>
          </a:p>
          <a:p>
            <a:r>
              <a:rPr lang="sk-SK" sz="1400" dirty="0">
                <a:solidFill>
                  <a:srgbClr val="8A4500"/>
                </a:solidFill>
              </a:rPr>
              <a:t>A, vysadil, obohnal plotom, vykopal jamu, postavil vežu</a:t>
            </a:r>
          </a:p>
          <a:p>
            <a:r>
              <a:rPr lang="sk-SK" sz="1400" dirty="0">
                <a:solidFill>
                  <a:srgbClr val="8A4500"/>
                </a:solidFill>
              </a:rPr>
              <a:t>B, neženia sa, nevydávajú sa, sú ako anjeli v nebi</a:t>
            </a:r>
          </a:p>
          <a:p>
            <a:r>
              <a:rPr lang="sk-SK" sz="1400" dirty="0">
                <a:solidFill>
                  <a:srgbClr val="8A4500"/>
                </a:solidFill>
              </a:rPr>
              <a:t>C, pozdravy, prvé stolice, popredné miesta</a:t>
            </a:r>
          </a:p>
          <a:p>
            <a:r>
              <a:rPr lang="sk-SK" sz="800" dirty="0">
                <a:solidFill>
                  <a:srgbClr val="8A4500"/>
                </a:solidFill>
              </a:rPr>
              <a:t> </a:t>
            </a:r>
          </a:p>
          <a:p>
            <a:r>
              <a:rPr lang="sk-SK" sz="1400" dirty="0">
                <a:solidFill>
                  <a:srgbClr val="8A4500"/>
                </a:solidFill>
              </a:rPr>
              <a:t>1, varovanie pred zákonníkmi</a:t>
            </a:r>
          </a:p>
          <a:p>
            <a:r>
              <a:rPr lang="sk-SK" sz="1400" dirty="0">
                <a:solidFill>
                  <a:srgbClr val="8A4500"/>
                </a:solidFill>
              </a:rPr>
              <a:t>2, podobenstvo o zlých vinohradníkoch</a:t>
            </a:r>
          </a:p>
          <a:p>
            <a:r>
              <a:rPr lang="sk-SK" sz="1400" dirty="0">
                <a:solidFill>
                  <a:srgbClr val="8A4500"/>
                </a:solidFill>
              </a:rPr>
              <a:t>3, spor o vzkriesení</a:t>
            </a:r>
          </a:p>
          <a:p>
            <a:endParaRPr lang="sk-SK" sz="1400" dirty="0" smtClean="0">
              <a:solidFill>
                <a:srgbClr val="8A4500"/>
              </a:solidFill>
            </a:endParaRPr>
          </a:p>
          <a:p>
            <a:endParaRPr lang="sk-SK" sz="1400" dirty="0" smtClean="0">
              <a:solidFill>
                <a:srgbClr val="8A4500"/>
              </a:solidFill>
            </a:endParaRPr>
          </a:p>
          <a:p>
            <a:r>
              <a:rPr lang="sk-SK" sz="1400" b="1" dirty="0">
                <a:solidFill>
                  <a:srgbClr val="8A4500"/>
                </a:solidFill>
              </a:rPr>
              <a:t>5. Kto povedal komu?</a:t>
            </a:r>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„K môjmu synovi budú mať úctu.“</a:t>
            </a:r>
          </a:p>
          <a:p>
            <a:r>
              <a:rPr lang="sk-SK" sz="800" b="1" dirty="0">
                <a:solidFill>
                  <a:srgbClr val="8A4500"/>
                </a:solidFill>
              </a:rPr>
              <a:t> </a:t>
            </a:r>
            <a:endParaRPr lang="sk-SK" sz="800" dirty="0">
              <a:solidFill>
                <a:srgbClr val="8A4500"/>
              </a:solidFill>
            </a:endParaRPr>
          </a:p>
          <a:p>
            <a:r>
              <a:rPr lang="sk-SK" sz="1400" dirty="0">
                <a:solidFill>
                  <a:srgbClr val="8A4500"/>
                </a:solidFill>
              </a:rPr>
              <a:t>„To je dedič.“</a:t>
            </a:r>
          </a:p>
          <a:p>
            <a:r>
              <a:rPr lang="sk-SK" sz="800" b="1" dirty="0">
                <a:solidFill>
                  <a:srgbClr val="8A4500"/>
                </a:solidFill>
              </a:rPr>
              <a:t> </a:t>
            </a:r>
            <a:endParaRPr lang="sk-SK" sz="800" dirty="0">
              <a:solidFill>
                <a:srgbClr val="8A4500"/>
              </a:solidFill>
            </a:endParaRPr>
          </a:p>
          <a:p>
            <a:r>
              <a:rPr lang="sk-SK" sz="1400" dirty="0">
                <a:solidFill>
                  <a:srgbClr val="8A4500"/>
                </a:solidFill>
              </a:rPr>
              <a:t>„Slobodno platiť cisárovi daň, či nie?“</a:t>
            </a:r>
          </a:p>
          <a:p>
            <a:r>
              <a:rPr lang="sk-SK" sz="800" b="1" dirty="0">
                <a:solidFill>
                  <a:srgbClr val="8A4500"/>
                </a:solidFill>
              </a:rPr>
              <a:t> </a:t>
            </a:r>
            <a:endParaRPr lang="sk-SK" sz="800" dirty="0">
              <a:solidFill>
                <a:srgbClr val="8A4500"/>
              </a:solidFill>
            </a:endParaRPr>
          </a:p>
          <a:p>
            <a:r>
              <a:rPr lang="sk-SK" sz="1400" dirty="0">
                <a:solidFill>
                  <a:srgbClr val="8A4500"/>
                </a:solidFill>
              </a:rPr>
              <a:t>„Čo je cisárovo, dávajte cisárovi, a čo je Božie, Bohu.“</a:t>
            </a:r>
          </a:p>
          <a:p>
            <a:r>
              <a:rPr lang="sk-SK" sz="800" b="1" dirty="0">
                <a:solidFill>
                  <a:srgbClr val="8A4500"/>
                </a:solidFill>
              </a:rPr>
              <a:t> </a:t>
            </a:r>
            <a:endParaRPr lang="sk-SK" sz="800" dirty="0">
              <a:solidFill>
                <a:srgbClr val="8A4500"/>
              </a:solidFill>
            </a:endParaRPr>
          </a:p>
          <a:p>
            <a:r>
              <a:rPr lang="sk-SK" sz="1400" dirty="0">
                <a:solidFill>
                  <a:srgbClr val="8A4500"/>
                </a:solidFill>
              </a:rPr>
              <a:t>„Nemýlite sa preto, že nepoznáte Písmo ani Božiu moc?“</a:t>
            </a:r>
          </a:p>
          <a:p>
            <a:r>
              <a:rPr lang="sk-SK" sz="800" b="1" dirty="0">
                <a:solidFill>
                  <a:srgbClr val="8A4500"/>
                </a:solidFill>
              </a:rPr>
              <a:t> </a:t>
            </a:r>
            <a:endParaRPr lang="sk-SK" sz="800" dirty="0">
              <a:solidFill>
                <a:srgbClr val="8A4500"/>
              </a:solidFill>
            </a:endParaRPr>
          </a:p>
          <a:p>
            <a:r>
              <a:rPr lang="sk-SK" sz="1400" dirty="0">
                <a:solidFill>
                  <a:srgbClr val="8A4500"/>
                </a:solidFill>
              </a:rPr>
              <a:t>„Ktoré prikázanie je prvé zo všetkých?“</a:t>
            </a:r>
          </a:p>
          <a:p>
            <a:r>
              <a:rPr lang="sk-SK" sz="800" b="1" dirty="0">
                <a:solidFill>
                  <a:srgbClr val="8A4500"/>
                </a:solidFill>
              </a:rPr>
              <a:t> </a:t>
            </a:r>
            <a:endParaRPr lang="sk-SK" sz="800" dirty="0">
              <a:solidFill>
                <a:srgbClr val="8A4500"/>
              </a:solidFill>
            </a:endParaRPr>
          </a:p>
          <a:p>
            <a:r>
              <a:rPr lang="sk-SK" sz="1400" dirty="0">
                <a:solidFill>
                  <a:srgbClr val="8A4500"/>
                </a:solidFill>
              </a:rPr>
              <a:t>„ ... táto chudobná vdova vhodila viac ako všetci, ...“</a:t>
            </a:r>
          </a:p>
          <a:p>
            <a:endParaRPr lang="sk-SK" sz="1400" dirty="0">
              <a:solidFill>
                <a:srgbClr val="8A4500"/>
              </a:solidFill>
            </a:endParaRPr>
          </a:p>
        </p:txBody>
      </p:sp>
    </p:spTree>
    <p:extLst>
      <p:ext uri="{BB962C8B-B14F-4D97-AF65-F5344CB8AC3E}">
        <p14:creationId xmlns:p14="http://schemas.microsoft.com/office/powerpoint/2010/main" val="2788255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96491" y="1758474"/>
            <a:ext cx="5141249" cy="4493538"/>
          </a:xfrm>
          <a:prstGeom prst="rect">
            <a:avLst/>
          </a:prstGeom>
        </p:spPr>
        <p:txBody>
          <a:bodyPr wrap="square">
            <a:spAutoFit/>
          </a:bodyPr>
          <a:lstStyle/>
          <a:p>
            <a:pPr lvl="0" algn="just"/>
            <a:r>
              <a:rPr lang="sk-SK" sz="1300" i="1" dirty="0" smtClean="0">
                <a:solidFill>
                  <a:srgbClr val="002060"/>
                </a:solidFill>
              </a:rPr>
              <a:t>„</a:t>
            </a:r>
            <a:r>
              <a:rPr lang="sk-SK" sz="1300" i="1" dirty="0">
                <a:solidFill>
                  <a:srgbClr val="002060"/>
                </a:solidFill>
              </a:rPr>
              <a:t>Dedičstvo bude naše.“</a:t>
            </a:r>
            <a:r>
              <a:rPr lang="sk-SK" sz="1300" dirty="0">
                <a:solidFill>
                  <a:srgbClr val="002060"/>
                </a:solidFill>
              </a:rPr>
              <a:t> Na veľké prekvapenie, a je to obdivuhodné Božie dielo, sa tento výrok stane pravdou. Boh nie je ten, ktorý by nás chcel o niečo obrať, ktorý by nám niečo nedoprial. On len jasne vidí, že bez neho to nemôžeme dosiahnuť. Akonáhle sa pustíme do získavania Božích prisľúbení podľa svojich predstáv, svojimi silami, skončíme oklamaní diablom a v jeho zajatí. Ten už od počiatku klamal ľudí a snažil sa vzbudiť v nich nedôveru v Boha: </a:t>
            </a:r>
            <a:r>
              <a:rPr lang="sk-SK" sz="1300" i="1" dirty="0">
                <a:solidFill>
                  <a:srgbClr val="002060"/>
                </a:solidFill>
              </a:rPr>
              <a:t>„Budete ako Boh!“</a:t>
            </a:r>
            <a:r>
              <a:rPr lang="sk-SK" sz="1300" dirty="0">
                <a:solidFill>
                  <a:srgbClr val="002060"/>
                </a:solidFill>
              </a:rPr>
              <a:t> (por. Gn3,4). Ale aj vtedy Boh chcel to, čo diabol „sľuboval“. Boh chcel, aby sme boli ako on. Len čakal, kým pochopíme, že všetko musíme prijať od neho ako dar. Preto k nám dal </a:t>
            </a:r>
            <a:r>
              <a:rPr lang="sk-SK" sz="1300" i="1" dirty="0">
                <a:solidFill>
                  <a:srgbClr val="002060"/>
                </a:solidFill>
              </a:rPr>
              <a:t>„jedného, milovaného Syna“</a:t>
            </a:r>
            <a:r>
              <a:rPr lang="sk-SK" sz="1300" dirty="0">
                <a:solidFill>
                  <a:srgbClr val="002060"/>
                </a:solidFill>
              </a:rPr>
              <a:t>. Toho k nám poslal. Prijmem dar spásy, ktorý nám Ježiš prináša? Alebo si budem všetko zariaďovať po svojom?</a:t>
            </a:r>
          </a:p>
          <a:p>
            <a:pPr algn="just"/>
            <a:r>
              <a:rPr lang="sk-SK" sz="1400" dirty="0">
                <a:solidFill>
                  <a:srgbClr val="002060"/>
                </a:solidFill>
              </a:rPr>
              <a:t> </a:t>
            </a:r>
          </a:p>
          <a:p>
            <a:pPr algn="just"/>
            <a:r>
              <a:rPr lang="sk-SK" sz="1300" dirty="0" smtClean="0">
                <a:solidFill>
                  <a:srgbClr val="002060"/>
                </a:solidFill>
              </a:rPr>
              <a:t>Je </a:t>
            </a:r>
            <a:r>
              <a:rPr lang="sk-SK" sz="1300" dirty="0">
                <a:solidFill>
                  <a:srgbClr val="002060"/>
                </a:solidFill>
              </a:rPr>
              <a:t>len samozrejmé, že kde sa používajú cisárove peniaze, tam sa uznáva jeho vladárska moc. Ježiš peniaz s cisárovým obrazom pri sebe nemal, jeho nepriatelia áno. Mali by teda rešpektovať cisárovu moc, aj právo, ktoré mu z nej vyplývalo – vyberanie daní. Len treba naplniť aj druhú časť Ježišovho výroku – dať Bohu to, čo je Božie. Ako je na minci portrét cisára, a preto patrí cisárovi, tak je v našej duši obraz Boží, a preto mu patríme. Daň, ktorú mu máme platiť, je úplná odovzdanosť celej našej bytosti do jeho rúk. Dovoľ Bohu, aby mohol uplatniť svoje vlastnícke právo. Nechaj sa mu viesť v každej situácii. Vlož sa do jeho rúk, veď mu patríš.</a:t>
            </a:r>
          </a:p>
          <a:p>
            <a:pPr algn="just"/>
            <a:r>
              <a:rPr lang="sk-SK" sz="1200" dirty="0">
                <a:solidFill>
                  <a:srgbClr val="002060"/>
                </a:solidFill>
              </a:rPr>
              <a:t> </a:t>
            </a:r>
          </a:p>
        </p:txBody>
      </p:sp>
      <p:sp>
        <p:nvSpPr>
          <p:cNvPr id="12" name="BlokTextu 11"/>
          <p:cNvSpPr txBox="1"/>
          <p:nvPr/>
        </p:nvSpPr>
        <p:spPr>
          <a:xfrm>
            <a:off x="838265" y="2199024"/>
            <a:ext cx="2133535"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Ale vinohradníci si povedali: „To je dedič. Poďme, zabime ho  a dedičstvo bude naše!“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12,7</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4454724"/>
            <a:ext cx="2133535"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oni priniesli. Spýtal sa ich: „Čí je tento obraz a nápis?“ Oni mu odpovedali: „Cisárov.“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12,16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493538"/>
          </a:xfrm>
          <a:prstGeom prst="rect">
            <a:avLst/>
          </a:prstGeom>
        </p:spPr>
        <p:txBody>
          <a:bodyPr wrap="square">
            <a:spAutoFit/>
          </a:bodyPr>
          <a:lstStyle/>
          <a:p>
            <a:pPr lvl="0" algn="just"/>
            <a:r>
              <a:rPr lang="sk-SK" sz="1300" dirty="0" smtClean="0">
                <a:solidFill>
                  <a:srgbClr val="002060"/>
                </a:solidFill>
              </a:rPr>
              <a:t>Keď </a:t>
            </a:r>
            <a:r>
              <a:rPr lang="sk-SK" sz="1300" dirty="0">
                <a:solidFill>
                  <a:srgbClr val="002060"/>
                </a:solidFill>
              </a:rPr>
              <a:t>nedokázali Ježiša na ničom nachytať, pokúsili sa </a:t>
            </a:r>
            <a:r>
              <a:rPr lang="sk-SK" sz="1300" dirty="0" err="1" smtClean="0">
                <a:solidFill>
                  <a:srgbClr val="002060"/>
                </a:solidFill>
              </a:rPr>
              <a:t>saduceji</a:t>
            </a:r>
            <a:r>
              <a:rPr lang="sk-SK" sz="1300" dirty="0" smtClean="0">
                <a:solidFill>
                  <a:srgbClr val="002060"/>
                </a:solidFill>
              </a:rPr>
              <a:t> </a:t>
            </a:r>
            <a:r>
              <a:rPr lang="sk-SK" sz="1300" dirty="0">
                <a:solidFill>
                  <a:srgbClr val="002060"/>
                </a:solidFill>
              </a:rPr>
              <a:t>aspoň ho zosmiešniť absurdným príkladom, aký sa iste nikdy nestal. Ježiš neopláca rovnakou mincou. On miluje aj svojich odporcov, a keď vidí, že ich omyl pochádza z nesprávneho výkladu, trpezlivo im vysvetľuje, kde robia chybu. Aj my bývame pre svoje presvedčenie vystavení útokom, posmechom, argumentom, ktoré vlastne argumentami nie sú. Môžeme upadnúť do pokušenia odpovedať rovnako povýšenecky a s posmechom, ako tí, čo na nás útočia. Ale aj nás musí viesť láska ako Pána Ježiša. Ak pochopíme, že ľudia svojimi výpadmi len maskujú svoju neistotu, budeme im odpovedať pokojne a trpezlivo. Prosme o veľkú lásku a veľké pochopenie pre ľudí, ktorí napriek tomu, že sa tvária sebavedomo, sú plní pochybností a neistoty.</a:t>
            </a:r>
          </a:p>
          <a:p>
            <a:pPr algn="just"/>
            <a:r>
              <a:rPr lang="sk-SK" sz="1400" dirty="0">
                <a:solidFill>
                  <a:srgbClr val="002060"/>
                </a:solidFill>
              </a:rPr>
              <a:t> </a:t>
            </a:r>
          </a:p>
          <a:p>
            <a:pPr algn="just"/>
            <a:r>
              <a:rPr lang="sk-SK" sz="1300" dirty="0" smtClean="0">
                <a:solidFill>
                  <a:srgbClr val="002060"/>
                </a:solidFill>
              </a:rPr>
              <a:t>Láska </a:t>
            </a:r>
            <a:r>
              <a:rPr lang="sk-SK" sz="1300" dirty="0">
                <a:solidFill>
                  <a:srgbClr val="002060"/>
                </a:solidFill>
              </a:rPr>
              <a:t>si buď hľadá podobných alebo ich takými robí. Božia láska k nám ho urobila človekom a moja láska k Bohu ma robí Bohom. Samozrejme, nie prirodzenosťou, ale účasťou: môžem v stúpiť do vnútorného života Najsvätejšej Trojice a žiť životom Boha, životom lásky. Čo je skutočná láska, sa môžeme učiť priamo od Boha, ktorý sa dal nám do služby. Toto prikázanie je pozvánkou, aby sme viac spoznávali svojho Boha: je niekým, koho je potrebné milovať, lebo On je skutočná láska.</a:t>
            </a:r>
          </a:p>
          <a:p>
            <a:pPr algn="just"/>
            <a:r>
              <a:rPr lang="sk-SK" sz="1200" dirty="0">
                <a:solidFill>
                  <a:srgbClr val="8A4500"/>
                </a:solidFill>
              </a:rPr>
              <a:t> </a:t>
            </a:r>
          </a:p>
        </p:txBody>
      </p:sp>
      <p:sp>
        <p:nvSpPr>
          <p:cNvPr id="13" name="BlokTextu 12"/>
          <p:cNvSpPr txBox="1"/>
          <p:nvPr/>
        </p:nvSpPr>
        <p:spPr>
          <a:xfrm>
            <a:off x="777766" y="2041297"/>
            <a:ext cx="2609142" cy="2677656"/>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Tu prišli k nemu </a:t>
            </a:r>
            <a:r>
              <a:rPr lang="sk-SK" sz="1200" i="1" dirty="0" err="1" smtClean="0">
                <a:solidFill>
                  <a:srgbClr val="8A4500"/>
                </a:solidFill>
                <a:latin typeface="Franklin Gothic Medium Cond" panose="020B0606030402020204" pitchFamily="34" charset="0"/>
              </a:rPr>
              <a:t>saduceji</a:t>
            </a:r>
            <a:r>
              <a:rPr lang="sk-SK" sz="1200" i="1" dirty="0" smtClean="0">
                <a:solidFill>
                  <a:srgbClr val="8A4500"/>
                </a:solidFill>
                <a:latin typeface="Franklin Gothic Medium Cond" panose="020B0606030402020204" pitchFamily="34" charset="0"/>
              </a:rPr>
              <a:t>, ktorí tvrdia, že </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niet zmŕtvychvstania, a pýtali sa ho: „Učiteľ, Mojžiš nám napísal, že ak niekomu zomrie brat a zanechá manželku bez detí, brat si má vziať jeho manželku  a splodiť  svojmu bratovi potomka.  Bolo sedem bratov. Prvý sa oženil, ale umrel a nezanechal potomka. Vzal si ju druhý, ale aj on umrel a nezanechal potomka. Takisto aj tretí. A ani jeden zo siedmich nezanechal potomka. Napokon po všetkých zomrela aj žena. Ktorému z nich bude manželkou pri vzkriesení, keď vstanú z mŕtvych? Veď ju mali siedmi za manželku.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12,18-23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77766" y="5067360"/>
            <a:ext cx="2609142"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Milovať budeš Pána, svojho Boha, z celého svojho srdca, z celej svojej duše, z celej svojej mysle a z celej svojej sily!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05406" y="1883736"/>
            <a:ext cx="4816538" cy="4308872"/>
          </a:xfrm>
          <a:prstGeom prst="rect">
            <a:avLst/>
          </a:prstGeom>
        </p:spPr>
        <p:txBody>
          <a:bodyPr wrap="square">
            <a:spAutoFit/>
          </a:bodyPr>
          <a:lstStyle/>
          <a:p>
            <a:pPr lvl="0" algn="just"/>
            <a:endParaRPr lang="sk-SK" sz="1200" dirty="0" smtClean="0">
              <a:solidFill>
                <a:schemeClr val="accent5">
                  <a:lumMod val="75000"/>
                </a:schemeClr>
              </a:solidFill>
            </a:endParaRPr>
          </a:p>
          <a:p>
            <a:pPr lvl="0" algn="just"/>
            <a:r>
              <a:rPr lang="sk-SK" sz="1300" dirty="0" smtClean="0">
                <a:solidFill>
                  <a:srgbClr val="002060"/>
                </a:solidFill>
              </a:rPr>
              <a:t>Je </a:t>
            </a:r>
            <a:r>
              <a:rPr lang="sk-SK" sz="1300" dirty="0">
                <a:solidFill>
                  <a:srgbClr val="002060"/>
                </a:solidFill>
              </a:rPr>
              <a:t>tu ďalší muž, ktorý nie je ďaleko od Božieho kráľovstva. Učiteľ zákona nebol ďaleko, ale aby mohol doň vojsť, musí si uvedomiť, že mu ešte </a:t>
            </a:r>
            <a:r>
              <a:rPr lang="sk-SK" sz="1300" i="1" dirty="0">
                <a:solidFill>
                  <a:srgbClr val="002060"/>
                </a:solidFill>
              </a:rPr>
              <a:t>„jedno chýba“</a:t>
            </a:r>
            <a:r>
              <a:rPr lang="sk-SK" sz="1300" dirty="0">
                <a:solidFill>
                  <a:srgbClr val="002060"/>
                </a:solidFill>
              </a:rPr>
              <a:t>: milovať Ježiša, Boha, ktorý sa pre neho stal blížnym. Poznal Božie prikázania, chápal, ktoré je najväčšie, len nedokázal pochopiť, že objekt jeho lásky, lásky nadovšetko, stojí pred ním. </a:t>
            </a:r>
            <a:r>
              <a:rPr lang="sk-SK" sz="1300" i="1" dirty="0">
                <a:solidFill>
                  <a:srgbClr val="002060"/>
                </a:solidFill>
              </a:rPr>
              <a:t>„Niet pod nebom iného mena, daného ľuďom, v </a:t>
            </a:r>
            <a:r>
              <a:rPr lang="sk-SK" sz="1300" i="1" dirty="0" smtClean="0">
                <a:solidFill>
                  <a:srgbClr val="002060"/>
                </a:solidFill>
              </a:rPr>
              <a:t>ktorom </a:t>
            </a:r>
            <a:r>
              <a:rPr lang="sk-SK" sz="1300" i="1" dirty="0">
                <a:solidFill>
                  <a:srgbClr val="002060"/>
                </a:solidFill>
              </a:rPr>
              <a:t>by sme mali byť spasení“</a:t>
            </a:r>
            <a:r>
              <a:rPr lang="sk-SK" sz="1300" dirty="0">
                <a:solidFill>
                  <a:srgbClr val="002060"/>
                </a:solidFill>
              </a:rPr>
              <a:t> (Sk 4,12). Preto je dôležité spoznávať Ježiša v evanjeliu, rozjímať o ňom, tráviť čas s ním v modlitbe, v adorácii, prijímať ho do svojho srdca čím častejšie, aby sme rástli v láske. Aby sme boli nielen blízko Božiemu kráľovstvu, ale aby sme doň vstúpili.</a:t>
            </a:r>
          </a:p>
          <a:p>
            <a:pPr algn="just"/>
            <a:r>
              <a:rPr lang="en-US" sz="1200" dirty="0">
                <a:solidFill>
                  <a:srgbClr val="002060"/>
                </a:solidFill>
              </a:rPr>
              <a:t> </a:t>
            </a:r>
            <a:endParaRPr lang="sk-SK" sz="1200" dirty="0">
              <a:solidFill>
                <a:srgbClr val="002060"/>
              </a:solidFill>
            </a:endParaRPr>
          </a:p>
          <a:p>
            <a:pPr lvl="0" algn="just"/>
            <a:r>
              <a:rPr lang="sk-SK" sz="1200" dirty="0" smtClean="0">
                <a:solidFill>
                  <a:srgbClr val="002060"/>
                </a:solidFill>
              </a:rPr>
              <a:t>Ľudia </a:t>
            </a:r>
            <a:r>
              <a:rPr lang="sk-SK" sz="1200" dirty="0">
                <a:solidFill>
                  <a:srgbClr val="002060"/>
                </a:solidFill>
              </a:rPr>
              <a:t>radi počúvali Ježiša. Aj Herodes rád počúval Jána Krstiteľa, ale napokon namiesto toho, aby ho počúvol, mu nechal sťať hlavu. Bolo to pohodlnejšie. Počúvať je totiž začiatok, ale nie je to všetko. Ak by sme zostali len pri tom, mohli by sme skončiť krikom: </a:t>
            </a:r>
            <a:r>
              <a:rPr lang="sk-SK" sz="1200" i="1" dirty="0">
                <a:solidFill>
                  <a:srgbClr val="002060"/>
                </a:solidFill>
              </a:rPr>
              <a:t>„Ukrižuj ho!“</a:t>
            </a:r>
            <a:r>
              <a:rPr lang="sk-SK" sz="1200" dirty="0">
                <a:solidFill>
                  <a:srgbClr val="002060"/>
                </a:solidFill>
              </a:rPr>
              <a:t> Vzbúrili by sme sa proti Bohu, ak by neplnil a nenapĺňal naše predstavy. Ak vyznám, že Ježiš je Dávidovým Synom podľa tela a Synom Božím podľa Ducha, potom musím z jeho počúvania vyvodiť určité závery. To znamená, že nebudeme nasledovať svoje predstavy, ale budeme v sile Ducha uznávať, milovať a nasledovať svojho Pána.</a:t>
            </a:r>
          </a:p>
          <a:p>
            <a:pPr lvl="0" algn="just"/>
            <a:endParaRPr lang="sk-SK" sz="12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34151" y="4368441"/>
            <a:ext cx="2921201"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Sám Dávid ho nazýva Pánom; ako potom môže byť jeho synom?“ A veľký zástup ho počúval s radosťou.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53815" y="2160346"/>
            <a:ext cx="2851591" cy="95410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Ježiš videl, že odpovedal rozumne, povedal mu: „Nie si ďaleko od Božieho kráľovstva.“ A už sa ho nik neodvážil vypytovať.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4093428"/>
          </a:xfrm>
          <a:prstGeom prst="rect">
            <a:avLst/>
          </a:prstGeom>
        </p:spPr>
        <p:txBody>
          <a:bodyPr wrap="square">
            <a:spAutoFit/>
          </a:bodyPr>
          <a:lstStyle/>
          <a:p>
            <a:pPr lvl="0" algn="just"/>
            <a:r>
              <a:rPr lang="sk-SK" sz="1300" dirty="0" smtClean="0">
                <a:solidFill>
                  <a:srgbClr val="002060"/>
                </a:solidFill>
              </a:rPr>
              <a:t>Varujte </a:t>
            </a:r>
            <a:r>
              <a:rPr lang="sk-SK" sz="1300" dirty="0">
                <a:solidFill>
                  <a:srgbClr val="002060"/>
                </a:solidFill>
              </a:rPr>
              <a:t>sa ich zmýšľania a príkladu, lebo ich príklad je nákazlivý. Otázkou je, či sa netreba varovať aj mňa, či aj ja nie som nákazlivý. Veď aj ja mám rád, ak si ma uctia, keď si ma vážia, keď o mne hovoria. Možno to nerobím až tak okato ako </a:t>
            </a:r>
            <a:r>
              <a:rPr lang="sk-SK" sz="1300" dirty="0" err="1">
                <a:solidFill>
                  <a:srgbClr val="002060"/>
                </a:solidFill>
              </a:rPr>
              <a:t>zákonníci</a:t>
            </a:r>
            <a:r>
              <a:rPr lang="sk-SK" sz="1300" dirty="0">
                <a:solidFill>
                  <a:srgbClr val="002060"/>
                </a:solidFill>
              </a:rPr>
              <a:t> v Ježišovej dobe, ale predsa to zmýšľanie, tá túžba je tu. Je to vnútorný podklad, ktorý treba včas identifikovať a ktorého sa s Božou pomocou treba zbavovať ako niečoho, čo je prekážkou šírenia evanjelia.</a:t>
            </a:r>
          </a:p>
          <a:p>
            <a:pPr algn="just"/>
            <a:r>
              <a:rPr lang="sk-SK" sz="1300" dirty="0">
                <a:solidFill>
                  <a:srgbClr val="002060"/>
                </a:solidFill>
              </a:rPr>
              <a:t> </a:t>
            </a:r>
            <a:endParaRPr lang="sk-SK" sz="1300" dirty="0" smtClean="0">
              <a:solidFill>
                <a:srgbClr val="002060"/>
              </a:solidFill>
            </a:endParaRPr>
          </a:p>
          <a:p>
            <a:pPr algn="just"/>
            <a:endParaRPr lang="sk-SK" sz="1300" dirty="0">
              <a:solidFill>
                <a:srgbClr val="002060"/>
              </a:solidFill>
            </a:endParaRPr>
          </a:p>
          <a:p>
            <a:pPr lvl="0" algn="just"/>
            <a:r>
              <a:rPr lang="sk-SK" sz="1300" dirty="0" smtClean="0">
                <a:solidFill>
                  <a:srgbClr val="002060"/>
                </a:solidFill>
              </a:rPr>
              <a:t>Slovo </a:t>
            </a:r>
            <a:r>
              <a:rPr lang="sk-SK" sz="1300" i="1" dirty="0">
                <a:solidFill>
                  <a:srgbClr val="002060"/>
                </a:solidFill>
              </a:rPr>
              <a:t>„chudobná“</a:t>
            </a:r>
            <a:r>
              <a:rPr lang="sk-SK" sz="1300" dirty="0">
                <a:solidFill>
                  <a:srgbClr val="002060"/>
                </a:solidFill>
              </a:rPr>
              <a:t>, ktoré používa grécky text, označuje ľudí tak núdznych, že sú v postavení žobrákov. Táto vdova teda bola taká chudobná, že musela na svoje prežitie žobrať. Aj slepec z Jericha bol žobrák a prosil o almužnu. Táto žena neprosí, naopak, vo svojej chudobe bola schopná dávať. To podnetné na jej konaní je to, že v podstate dáva seba. Tým, že sa zrieka všetkého, čo dostala, sa vkladá do rúk Prozreteľnosti, lebo vie, že je láskou (por. </a:t>
            </a:r>
            <a:r>
              <a:rPr lang="sk-SK" sz="1300" dirty="0" err="1">
                <a:solidFill>
                  <a:srgbClr val="002060"/>
                </a:solidFill>
              </a:rPr>
              <a:t>Mt</a:t>
            </a:r>
            <a:r>
              <a:rPr lang="sk-SK" sz="1300" dirty="0">
                <a:solidFill>
                  <a:srgbClr val="002060"/>
                </a:solidFill>
              </a:rPr>
              <a:t> 6,25-34!). Pri pohľade na túto vdovu ponúkni Bohu seba samého, svoj život, a tak vyznaj, že on je skutočný Pán tvojho života!</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629043" y="4132028"/>
            <a:ext cx="3092634"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Prišla aj istá chudobná vdova a vhodila dve drobné mince, čo je </a:t>
            </a:r>
            <a:r>
              <a:rPr lang="sk-SK" sz="1400" i="1" dirty="0" err="1" smtClean="0">
                <a:solidFill>
                  <a:srgbClr val="8A4500"/>
                </a:solidFill>
                <a:latin typeface="Franklin Gothic Medium Cond" panose="020B0606030402020204" pitchFamily="34" charset="0"/>
              </a:rPr>
              <a:t>kvadrans</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12,42</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63266" y="2134480"/>
            <a:ext cx="3092634"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Ako učil, hovoril: „Varujte sa zákonníkov, ktorí radi chodia v dlhých rúchach, túžia po pozdravoch na uliciach, po prvých stoliciach v synagógach a popredných miestach na hostinách. Vyjedajú domy vdov a naoko sa dlho modlia. Takých postihne prísnejší súd.“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 38-40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2618</TotalTime>
  <Words>739</Words>
  <Application>Microsoft Office PowerPoint</Application>
  <PresentationFormat>Prezentácia na obrazovke (4:3)</PresentationFormat>
  <Paragraphs>310</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169</cp:revision>
  <dcterms:created xsi:type="dcterms:W3CDTF">2017-11-24T08:58:06Z</dcterms:created>
  <dcterms:modified xsi:type="dcterms:W3CDTF">2018-03-13T13:23:41Z</dcterms:modified>
</cp:coreProperties>
</file>