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81" r:id="rId6"/>
    <p:sldId id="262" r:id="rId7"/>
    <p:sldId id="278" r:id="rId8"/>
    <p:sldId id="267" r:id="rId9"/>
    <p:sldId id="279" r:id="rId10"/>
    <p:sldId id="282" r:id="rId11"/>
    <p:sldId id="271" r:id="rId12"/>
    <p:sldId id="272"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000000"/>
    <a:srgbClr val="F3540D"/>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74" d="100"/>
          <a:sy n="74" d="100"/>
        </p:scale>
        <p:origin x="72"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13. 3. 2018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13. 3. 2018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13. 3. 2018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13. 3. 2018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4601260"/>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dirty="0" smtClean="0">
                <a:solidFill>
                  <a:srgbClr val="8A4500"/>
                </a:solidFill>
              </a:rPr>
              <a:t>Čo </a:t>
            </a:r>
            <a:r>
              <a:rPr lang="sk-SK" sz="1400" b="1" dirty="0">
                <a:solidFill>
                  <a:srgbClr val="8A4500"/>
                </a:solidFill>
              </a:rPr>
              <a:t>Ježiš povedal figovníku?</a:t>
            </a:r>
          </a:p>
          <a:p>
            <a:r>
              <a:rPr lang="sk-SK" sz="1400" dirty="0">
                <a:solidFill>
                  <a:srgbClr val="8A4500"/>
                </a:solidFill>
              </a:rPr>
              <a:t>A/ „Nech sa na tebe už nikdy neurodí ovocie.“</a:t>
            </a:r>
          </a:p>
          <a:p>
            <a:r>
              <a:rPr lang="sk-SK" sz="1400" dirty="0">
                <a:solidFill>
                  <a:srgbClr val="8A4500"/>
                </a:solidFill>
              </a:rPr>
              <a:t>B/ „Nech z teba už nikto neoberá ovocie.“</a:t>
            </a:r>
          </a:p>
          <a:p>
            <a:r>
              <a:rPr lang="sk-SK" sz="1400" dirty="0">
                <a:solidFill>
                  <a:srgbClr val="8A4500"/>
                </a:solidFill>
              </a:rPr>
              <a:t>C/ „Nech z teba už nikdy nik neje ovocie.“</a:t>
            </a:r>
          </a:p>
          <a:p>
            <a:r>
              <a:rPr lang="sk-SK" sz="1400" b="1" dirty="0">
                <a:solidFill>
                  <a:srgbClr val="8A4500"/>
                </a:solidFill>
              </a:rPr>
              <a:t> </a:t>
            </a:r>
            <a:endParaRPr lang="sk-SK" sz="1400" dirty="0">
              <a:solidFill>
                <a:srgbClr val="8A4500"/>
              </a:solidFill>
            </a:endParaRPr>
          </a:p>
          <a:p>
            <a:r>
              <a:rPr lang="sk-SK" sz="1400" b="1" dirty="0">
                <a:solidFill>
                  <a:srgbClr val="8A4500"/>
                </a:solidFill>
              </a:rPr>
              <a:t>Za koho pokladajú ľudia Jána Krstiteľa podľa </a:t>
            </a:r>
            <a:r>
              <a:rPr lang="sk-SK" sz="1400" b="1" dirty="0" err="1">
                <a:solidFill>
                  <a:srgbClr val="8A4500"/>
                </a:solidFill>
              </a:rPr>
              <a:t>Mk</a:t>
            </a:r>
            <a:r>
              <a:rPr lang="sk-SK" sz="1400" b="1" dirty="0">
                <a:solidFill>
                  <a:srgbClr val="8A4500"/>
                </a:solidFill>
              </a:rPr>
              <a:t> 11?</a:t>
            </a:r>
          </a:p>
          <a:p>
            <a:r>
              <a:rPr lang="sk-SK" sz="1400" dirty="0">
                <a:solidFill>
                  <a:srgbClr val="8A4500"/>
                </a:solidFill>
              </a:rPr>
              <a:t>A/ za proroka</a:t>
            </a:r>
          </a:p>
          <a:p>
            <a:r>
              <a:rPr lang="sk-SK" sz="1400" dirty="0">
                <a:solidFill>
                  <a:srgbClr val="8A4500"/>
                </a:solidFill>
              </a:rPr>
              <a:t>B/ za ozajstného proroka</a:t>
            </a:r>
          </a:p>
          <a:p>
            <a:r>
              <a:rPr lang="sk-SK" sz="1400" dirty="0">
                <a:solidFill>
                  <a:srgbClr val="8A4500"/>
                </a:solidFill>
              </a:rPr>
              <a:t>C/ za jedného z prorokov</a:t>
            </a:r>
          </a:p>
          <a:p>
            <a:r>
              <a:rPr lang="sk-SK" sz="1400" b="1" dirty="0">
                <a:solidFill>
                  <a:srgbClr val="8A4500"/>
                </a:solidFill>
              </a:rPr>
              <a:t> </a:t>
            </a:r>
            <a:endParaRPr lang="sk-SK" sz="1400" dirty="0">
              <a:solidFill>
                <a:srgbClr val="8A4500"/>
              </a:solidFill>
            </a:endParaRPr>
          </a:p>
          <a:p>
            <a:r>
              <a:rPr lang="sk-SK" sz="1400" b="1" dirty="0">
                <a:solidFill>
                  <a:srgbClr val="8A4500"/>
                </a:solidFill>
              </a:rPr>
              <a:t>Čo urobili predavači a kupujúci z chrámu?</a:t>
            </a:r>
          </a:p>
          <a:p>
            <a:r>
              <a:rPr lang="sk-SK" sz="1400" dirty="0">
                <a:solidFill>
                  <a:srgbClr val="8A4500"/>
                </a:solidFill>
              </a:rPr>
              <a:t>A/ tržnicu</a:t>
            </a:r>
          </a:p>
          <a:p>
            <a:r>
              <a:rPr lang="sk-SK" sz="1400" dirty="0">
                <a:solidFill>
                  <a:srgbClr val="8A4500"/>
                </a:solidFill>
              </a:rPr>
              <a:t>B/ lotrovský pelech</a:t>
            </a:r>
          </a:p>
          <a:p>
            <a:r>
              <a:rPr lang="sk-SK" sz="1400" dirty="0">
                <a:solidFill>
                  <a:srgbClr val="8A4500"/>
                </a:solidFill>
              </a:rPr>
              <a:t>C/ obchod so zvieratami</a:t>
            </a:r>
          </a:p>
          <a:p>
            <a:r>
              <a:rPr lang="sk-SK" sz="1400" b="1" dirty="0">
                <a:solidFill>
                  <a:srgbClr val="8A4500"/>
                </a:solidFill>
              </a:rPr>
              <a:t> </a:t>
            </a:r>
            <a:endParaRPr lang="sk-SK" sz="1400" dirty="0">
              <a:solidFill>
                <a:srgbClr val="8A4500"/>
              </a:solidFill>
            </a:endParaRPr>
          </a:p>
          <a:p>
            <a:r>
              <a:rPr lang="sk-SK" sz="1400" b="1" dirty="0">
                <a:solidFill>
                  <a:srgbClr val="8A4500"/>
                </a:solidFill>
              </a:rPr>
              <a:t>Čo povedal Ježiš učeníkom, keď figovník vyschol?</a:t>
            </a:r>
          </a:p>
          <a:p>
            <a:r>
              <a:rPr lang="sk-SK" sz="1400" dirty="0">
                <a:solidFill>
                  <a:srgbClr val="8A4500"/>
                </a:solidFill>
              </a:rPr>
              <a:t>A/ „Stačí mať iba vieru v Boha.“</a:t>
            </a:r>
          </a:p>
          <a:p>
            <a:r>
              <a:rPr lang="sk-SK" sz="1400" dirty="0">
                <a:solidFill>
                  <a:srgbClr val="8A4500"/>
                </a:solidFill>
              </a:rPr>
              <a:t>B/ „Majte vieru v Boha.“</a:t>
            </a:r>
          </a:p>
          <a:p>
            <a:r>
              <a:rPr lang="sk-SK" sz="1400" dirty="0">
                <a:solidFill>
                  <a:srgbClr val="8A4500"/>
                </a:solidFill>
              </a:rPr>
              <a:t>C/ „Zdvihnite ho a hoďte do mora.“</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1287" y="1962203"/>
            <a:ext cx="4471095" cy="1938992"/>
          </a:xfrm>
          <a:prstGeom prst="rect">
            <a:avLst/>
          </a:prstGeom>
        </p:spPr>
        <p:txBody>
          <a:bodyPr wrap="square">
            <a:spAutoFit/>
          </a:bodyPr>
          <a:lstStyle/>
          <a:p>
            <a:pPr lvl="0" algn="just"/>
            <a:r>
              <a:rPr lang="sk-SK" sz="1200" dirty="0" smtClean="0">
                <a:solidFill>
                  <a:srgbClr val="002060"/>
                </a:solidFill>
              </a:rPr>
              <a:t>Ježiš </a:t>
            </a:r>
            <a:r>
              <a:rPr lang="sk-SK" sz="1200" dirty="0">
                <a:solidFill>
                  <a:srgbClr val="002060"/>
                </a:solidFill>
              </a:rPr>
              <a:t>nemôže odpovedať tomu, kto nemá ochotu sa obrátiť. Preto bude mlčať aj pri procese a jeho sudcovia sa tomu budú čudovať (</a:t>
            </a:r>
            <a:r>
              <a:rPr lang="sk-SK" sz="1200" dirty="0" err="1">
                <a:solidFill>
                  <a:srgbClr val="002060"/>
                </a:solidFill>
              </a:rPr>
              <a:t>Mk</a:t>
            </a:r>
            <a:r>
              <a:rPr lang="sk-SK" sz="1200" dirty="0">
                <a:solidFill>
                  <a:srgbClr val="002060"/>
                </a:solidFill>
              </a:rPr>
              <a:t> 14, 60-61a; 15,4-5). Toto mlčanie je však prejavom milosrdenstva: namiesto toho, aby sa Ježiš bránil tým, že nás obviní, namiesto toho, aby sa ospravedlňoval tým, že nás odsúdi, radšej mlčí. Božie mlčanie je jeho </a:t>
            </a:r>
            <a:r>
              <a:rPr lang="sk-SK" sz="1200" dirty="0" smtClean="0">
                <a:solidFill>
                  <a:srgbClr val="002060"/>
                </a:solidFill>
              </a:rPr>
              <a:t>najvýrečnejším </a:t>
            </a:r>
            <a:r>
              <a:rPr lang="sk-SK" sz="1200" dirty="0">
                <a:solidFill>
                  <a:srgbClr val="002060"/>
                </a:solidFill>
              </a:rPr>
              <a:t>slovom: hovorí o nekonečnej láske, ktorá sa nám ponúka a očakáva našu odpoveď.  Kedykoľvek Boh mlčí na tvoje prosby a otázky, nehnevaj sa na neho, neobviňuj ho z tvrdosti a nezáujmu. Radšej pozri do svojho vnútra a rozmýšľaj, pred čím ťa svojím mlčaním zachraňuje.</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4" name="BlokTextu 13"/>
          <p:cNvSpPr txBox="1"/>
          <p:nvPr/>
        </p:nvSpPr>
        <p:spPr>
          <a:xfrm>
            <a:off x="962030" y="2342713"/>
            <a:ext cx="2713247" cy="92333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Odpovedali teda Ježišovi: „Nevieme.“ A Ježiš im odvetil: “Ani ja vám nepoviem, akou mocou to robím.“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11, 33</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1092814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955203"/>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dirty="0" smtClean="0">
                <a:solidFill>
                  <a:srgbClr val="F3540D"/>
                </a:solidFill>
                <a:latin typeface="Bernard MT Condensed" panose="02050806060905020404" pitchFamily="18" charset="0"/>
              </a:rPr>
              <a:t>Ján </a:t>
            </a:r>
            <a:r>
              <a:rPr lang="sk-SK" sz="1200" dirty="0" err="1" smtClean="0">
                <a:solidFill>
                  <a:srgbClr val="F3540D"/>
                </a:solidFill>
                <a:latin typeface="Bernard MT Condensed" panose="02050806060905020404" pitchFamily="18" charset="0"/>
              </a:rPr>
              <a:t>Kasián</a:t>
            </a:r>
            <a:r>
              <a:rPr lang="sk-SK" sz="1200" dirty="0" smtClean="0">
                <a:solidFill>
                  <a:srgbClr val="F3540D"/>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a:solidFill>
                  <a:srgbClr val="002060"/>
                </a:solidFill>
              </a:rPr>
              <a:t>Ak nás pri modlitbe nezasiahla nijaká váhavosť a nevzala nám dôveru, ktorú sme vložili do modlitby, naša modlitba určite prišla k Bohu. Nenechávajme už miesto pochybnostiam! Veď každý dostane pri vyslyšaní svojej prosby toľko, nakoľko veril, že Boh mu môže dať všetko to, o čo prosil. </a:t>
            </a:r>
            <a:endParaRPr lang="sk-SK" sz="1200" dirty="0" smtClean="0">
              <a:solidFill>
                <a:srgbClr val="002060"/>
              </a:solidFill>
            </a:endParaRPr>
          </a:p>
          <a:p>
            <a:pPr lvl="0"/>
            <a:endParaRPr lang="sk-SK" sz="1200" dirty="0"/>
          </a:p>
          <a:p>
            <a:pPr lvl="0" algn="just"/>
            <a:r>
              <a:rPr lang="sk-SK" sz="1200" dirty="0" smtClean="0">
                <a:solidFill>
                  <a:srgbClr val="F3540D"/>
                </a:solidFill>
                <a:latin typeface="Bernard MT Condensed" panose="02050806060905020404" pitchFamily="18" charset="0"/>
              </a:rPr>
              <a:t>Sv. Ján Zlatoústy - </a:t>
            </a:r>
            <a:r>
              <a:rPr lang="sk-SK" sz="1200" dirty="0" smtClean="0">
                <a:solidFill>
                  <a:srgbClr val="002060"/>
                </a:solidFill>
              </a:rPr>
              <a:t>Modlitba </a:t>
            </a:r>
            <a:r>
              <a:rPr lang="sk-SK" sz="1200" dirty="0">
                <a:solidFill>
                  <a:srgbClr val="002060"/>
                </a:solidFill>
              </a:rPr>
              <a:t>je silnou zbraňou, nesmrteľným pokladom, nevyčerpateľným bohatstvom. Modlitba je koreňom, prameňom a matkou nekonečných dobier a má väčšiu silu ako kráľovstvo. Nehovoríme však o priemernej modlitbe, ale o silnej modlitbe, ktorá sa spája so skrúšenou dušou a pozorným duchom. Taká modlitba vystupuje do neba. Modlitba, ako vieme, prekonala silu ohňa, dravosť levov, upokojila more, uzdravila choroby a ukončila všetko zlo. Nehovoríme však o modlitbe, ktorá sa recituje len perami, ale o modlitbe, ktorá vychádza z vnútra srdca</a:t>
            </a:r>
            <a:r>
              <a:rPr lang="sk-SK" sz="1200" dirty="0" smtClean="0">
                <a:solidFill>
                  <a:schemeClr val="accent5">
                    <a:lumMod val="75000"/>
                  </a:schemeClr>
                </a:solidFill>
              </a:rPr>
              <a:t>.</a:t>
            </a:r>
            <a:endParaRPr lang="sk-SK" sz="1200" dirty="0">
              <a:solidFill>
                <a:schemeClr val="accent5">
                  <a:lumMod val="75000"/>
                </a:schemeClr>
              </a:solidFill>
            </a:endParaRPr>
          </a:p>
          <a:p>
            <a:pPr lvl="0" algn="just"/>
            <a:endParaRPr lang="sk-SK" sz="800" dirty="0" smtClean="0">
              <a:solidFill>
                <a:srgbClr val="002060"/>
              </a:solidFill>
            </a:endParaRPr>
          </a:p>
          <a:p>
            <a:pPr lvl="0" algn="just"/>
            <a:r>
              <a:rPr lang="sk-SK" sz="1200" dirty="0" err="1" smtClean="0">
                <a:solidFill>
                  <a:srgbClr val="F3540D"/>
                </a:solidFill>
                <a:latin typeface="Bernard MT Condensed" panose="02050806060905020404" pitchFamily="18" charset="0"/>
              </a:rPr>
              <a:t>Teón</a:t>
            </a:r>
            <a:r>
              <a:rPr lang="sk-SK" sz="1200" dirty="0" smtClean="0">
                <a:solidFill>
                  <a:srgbClr val="F3540D"/>
                </a:solidFill>
                <a:latin typeface="Bernard MT Condensed" panose="02050806060905020404" pitchFamily="18" charset="0"/>
              </a:rPr>
              <a:t> z Alexandrie - </a:t>
            </a:r>
            <a:r>
              <a:rPr lang="sk-SK" sz="1200" dirty="0" smtClean="0">
                <a:solidFill>
                  <a:srgbClr val="002060"/>
                </a:solidFill>
              </a:rPr>
              <a:t>Ak </a:t>
            </a:r>
            <a:r>
              <a:rPr lang="sk-SK" sz="1200" dirty="0">
                <a:solidFill>
                  <a:srgbClr val="002060"/>
                </a:solidFill>
              </a:rPr>
              <a:t>znášame nejakú krivdu, je potrebné obrátiť srdce k Ježišovi Kristovi. Tak, ako túžime, aby on odpustil nám, aj my sme pozvaní ponúknuť iným svoje odpustenie. Vtedy zvíťazíme nad každým pocitom závisti a zlomíme hlavu starému hadovi, ktorý ľstivo sleduje dobré skutky a úspechy človeka. Kde máme získať takúto schopnosť? Kresťan nemá nechať prejsť ani jeden deň bez štúdia Svätého písma a bez rozjímania nad posvätnými textami. Nijaká potrava nemôže nasýtiť našu myseľ a dušu tak, ako to urobí čítanie Svätého písma. Vďaka tomu budeme mať stále silu konať mocou Ježiša Krista. </a:t>
            </a:r>
            <a:endParaRPr lang="sk-SK" sz="1200" dirty="0" smtClean="0">
              <a:solidFill>
                <a:srgbClr val="002060"/>
              </a:solidFill>
            </a:endParaRPr>
          </a:p>
          <a:p>
            <a:pPr lvl="0" algn="just"/>
            <a:endParaRPr lang="sk-SK" sz="1200" dirty="0" smtClean="0">
              <a:solidFill>
                <a:srgbClr val="002060"/>
              </a:solidFill>
            </a:endParaRPr>
          </a:p>
          <a:p>
            <a:pPr lvl="0" algn="just"/>
            <a:r>
              <a:rPr lang="sk-SK" sz="1200" dirty="0" err="1" smtClean="0">
                <a:solidFill>
                  <a:srgbClr val="F3540D"/>
                </a:solidFill>
                <a:latin typeface="Bernard MT Condensed" panose="02050806060905020404" pitchFamily="18" charset="0"/>
              </a:rPr>
              <a:t>Béda</a:t>
            </a:r>
            <a:r>
              <a:rPr lang="sk-SK" sz="1200" dirty="0" smtClean="0">
                <a:solidFill>
                  <a:srgbClr val="F3540D"/>
                </a:solidFill>
                <a:latin typeface="Bernard MT Condensed" panose="02050806060905020404" pitchFamily="18" charset="0"/>
              </a:rPr>
              <a:t> </a:t>
            </a:r>
            <a:r>
              <a:rPr lang="sk-SK" sz="1200" dirty="0">
                <a:solidFill>
                  <a:srgbClr val="F3540D"/>
                </a:solidFill>
                <a:latin typeface="Bernard MT Condensed" panose="02050806060905020404" pitchFamily="18" charset="0"/>
              </a:rPr>
              <a:t>Ctihodný </a:t>
            </a:r>
            <a:r>
              <a:rPr lang="sk-SK" sz="1200" dirty="0" smtClean="0">
                <a:solidFill>
                  <a:srgbClr val="F3540D"/>
                </a:solidFill>
                <a:latin typeface="Bernard MT Condensed" panose="02050806060905020404" pitchFamily="18" charset="0"/>
              </a:rPr>
              <a:t>- </a:t>
            </a:r>
            <a:r>
              <a:rPr lang="sk-SK" sz="1200" dirty="0">
                <a:solidFill>
                  <a:srgbClr val="002060"/>
                </a:solidFill>
              </a:rPr>
              <a:t>V dvoch prípadoch je nutné skryť poznanie pravdy tomu, kto o ňu prosí. Keď ten, ktorý sa pýta, nie je schopný pochopiť to, o čo prosí, alebo keď je nehodný poznať to, o čo prosí, pretože nenávidí pravdu alebo ňou pohŕda. V prvom prípade sám Pán hovorí: </a:t>
            </a:r>
            <a:r>
              <a:rPr lang="sk-SK" sz="1200" i="1" dirty="0">
                <a:solidFill>
                  <a:srgbClr val="002060"/>
                </a:solidFill>
              </a:rPr>
              <a:t>„Ešte veľa vám mám toho povedať, ale teraz by ste to nezniesli“</a:t>
            </a:r>
            <a:r>
              <a:rPr lang="sk-SK" sz="1200" dirty="0">
                <a:solidFill>
                  <a:srgbClr val="002060"/>
                </a:solidFill>
              </a:rPr>
              <a:t> (</a:t>
            </a:r>
            <a:r>
              <a:rPr lang="sk-SK" sz="1200" dirty="0" err="1">
                <a:solidFill>
                  <a:srgbClr val="002060"/>
                </a:solidFill>
              </a:rPr>
              <a:t>Jn</a:t>
            </a:r>
            <a:r>
              <a:rPr lang="sk-SK" sz="1200" dirty="0">
                <a:solidFill>
                  <a:srgbClr val="002060"/>
                </a:solidFill>
              </a:rPr>
              <a:t> 16,12). V druhom prípade je dôležité zachovať to, čo nariaďuje apoštolom: </a:t>
            </a:r>
            <a:r>
              <a:rPr lang="sk-SK" sz="1200" i="1" dirty="0">
                <a:solidFill>
                  <a:srgbClr val="002060"/>
                </a:solidFill>
              </a:rPr>
              <a:t>„Nedávajte, čo je sväté psom, a nehádžte svoje perly pred svine“</a:t>
            </a:r>
            <a:r>
              <a:rPr lang="sk-SK" sz="1200" dirty="0">
                <a:solidFill>
                  <a:srgbClr val="002060"/>
                </a:solidFill>
              </a:rPr>
              <a:t> (</a:t>
            </a:r>
            <a:r>
              <a:rPr lang="sk-SK" sz="1200" dirty="0" err="1">
                <a:solidFill>
                  <a:srgbClr val="002060"/>
                </a:solidFill>
              </a:rPr>
              <a:t>Mt</a:t>
            </a:r>
            <a:r>
              <a:rPr lang="sk-SK" sz="1200" dirty="0">
                <a:solidFill>
                  <a:srgbClr val="002060"/>
                </a:solidFill>
              </a:rPr>
              <a:t> 7,6). </a:t>
            </a:r>
            <a:endParaRPr lang="sk-SK" sz="800" dirty="0" smtClean="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2807457" y="2227310"/>
            <a:ext cx="5779880" cy="1169551"/>
          </a:xfrm>
          <a:prstGeom prst="rect">
            <a:avLst/>
          </a:prstGeom>
        </p:spPr>
        <p:txBody>
          <a:bodyPr wrap="square">
            <a:spAutoFit/>
          </a:bodyPr>
          <a:lstStyle/>
          <a:p>
            <a:pPr lvl="0"/>
            <a:r>
              <a:rPr lang="sk-SK" sz="1400" b="1" dirty="0">
                <a:solidFill>
                  <a:srgbClr val="002060"/>
                </a:solidFill>
              </a:rPr>
              <a:t>Slávnostný vstup do Jeruzalema:</a:t>
            </a:r>
            <a:r>
              <a:rPr lang="sk-SK" sz="1400" dirty="0">
                <a:solidFill>
                  <a:srgbClr val="002060"/>
                </a:solidFill>
              </a:rPr>
              <a:t> KKC </a:t>
            </a:r>
            <a:r>
              <a:rPr lang="sk-SK" sz="1400" dirty="0" smtClean="0">
                <a:solidFill>
                  <a:srgbClr val="002060"/>
                </a:solidFill>
              </a:rPr>
              <a:t>557-560</a:t>
            </a:r>
          </a:p>
          <a:p>
            <a:pPr lvl="0"/>
            <a:endParaRPr lang="sk-SK" sz="1400" dirty="0">
              <a:solidFill>
                <a:srgbClr val="002060"/>
              </a:solidFill>
            </a:endParaRPr>
          </a:p>
          <a:p>
            <a:pPr lvl="0"/>
            <a:r>
              <a:rPr lang="sk-SK" sz="1400" b="1" dirty="0">
                <a:solidFill>
                  <a:srgbClr val="002060"/>
                </a:solidFill>
              </a:rPr>
              <a:t>Ježiš vyháňa kupcov z chrámu: </a:t>
            </a:r>
            <a:r>
              <a:rPr lang="sk-SK" sz="1400" dirty="0">
                <a:solidFill>
                  <a:srgbClr val="002060"/>
                </a:solidFill>
              </a:rPr>
              <a:t>KKC 576, </a:t>
            </a:r>
            <a:r>
              <a:rPr lang="sk-SK" sz="1400" dirty="0" smtClean="0">
                <a:solidFill>
                  <a:srgbClr val="002060"/>
                </a:solidFill>
              </a:rPr>
              <a:t>583-586</a:t>
            </a:r>
          </a:p>
          <a:p>
            <a:pPr lvl="0"/>
            <a:endParaRPr lang="sk-SK" sz="1400" dirty="0">
              <a:solidFill>
                <a:srgbClr val="002060"/>
              </a:solidFill>
            </a:endParaRPr>
          </a:p>
          <a:p>
            <a:r>
              <a:rPr lang="sk-SK" sz="1400" b="1" dirty="0">
                <a:solidFill>
                  <a:srgbClr val="002060"/>
                </a:solidFill>
              </a:rPr>
              <a:t>Viera a modlitba: </a:t>
            </a:r>
            <a:r>
              <a:rPr lang="sk-SK" sz="1400" dirty="0">
                <a:solidFill>
                  <a:srgbClr val="002060"/>
                </a:solidFill>
              </a:rPr>
              <a:t>KKC 2610, 2841</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41577" y="1820026"/>
            <a:ext cx="5360479" cy="4185761"/>
          </a:xfrm>
          <a:prstGeom prst="rect">
            <a:avLst/>
          </a:prstGeom>
        </p:spPr>
        <p:txBody>
          <a:bodyPr wrap="square">
            <a:spAutoFit/>
          </a:bodyPr>
          <a:lstStyle/>
          <a:p>
            <a:r>
              <a:rPr lang="sk-SK" sz="1400" b="1" dirty="0" smtClean="0">
                <a:solidFill>
                  <a:srgbClr val="8A4500"/>
                </a:solidFill>
              </a:rPr>
              <a:t>Kedy </a:t>
            </a:r>
            <a:r>
              <a:rPr lang="sk-SK" sz="1400" b="1" dirty="0">
                <a:solidFill>
                  <a:srgbClr val="8A4500"/>
                </a:solidFill>
              </a:rPr>
              <a:t>sa odohrala udalosť s neúrodným figovníkom?</a:t>
            </a:r>
          </a:p>
          <a:p>
            <a:r>
              <a:rPr lang="sk-SK" sz="1400" dirty="0">
                <a:solidFill>
                  <a:srgbClr val="8A4500"/>
                </a:solidFill>
              </a:rPr>
              <a:t>A/ v pondelok</a:t>
            </a:r>
          </a:p>
          <a:p>
            <a:r>
              <a:rPr lang="sk-SK" sz="1400" dirty="0">
                <a:solidFill>
                  <a:srgbClr val="8A4500"/>
                </a:solidFill>
              </a:rPr>
              <a:t>B/ v utorok</a:t>
            </a:r>
          </a:p>
          <a:p>
            <a:r>
              <a:rPr lang="sk-SK" sz="1400" dirty="0">
                <a:solidFill>
                  <a:srgbClr val="8A4500"/>
                </a:solidFill>
              </a:rPr>
              <a:t>C/ na Zelený štvrtok</a:t>
            </a:r>
          </a:p>
          <a:p>
            <a:r>
              <a:rPr lang="sk-SK" sz="1400" b="1" dirty="0">
                <a:solidFill>
                  <a:srgbClr val="8A4500"/>
                </a:solidFill>
              </a:rPr>
              <a:t> </a:t>
            </a:r>
            <a:endParaRPr lang="sk-SK" sz="1400" dirty="0">
              <a:solidFill>
                <a:srgbClr val="8A4500"/>
              </a:solidFill>
            </a:endParaRPr>
          </a:p>
          <a:p>
            <a:r>
              <a:rPr lang="sk-SK" sz="1400" b="1" dirty="0">
                <a:solidFill>
                  <a:srgbClr val="8A4500"/>
                </a:solidFill>
              </a:rPr>
              <a:t>Koho vyhnal Ježiš z chrámu?</a:t>
            </a:r>
          </a:p>
          <a:p>
            <a:r>
              <a:rPr lang="sk-SK" sz="1400" dirty="0">
                <a:solidFill>
                  <a:srgbClr val="8A4500"/>
                </a:solidFill>
              </a:rPr>
              <a:t>A/ predavačov</a:t>
            </a:r>
          </a:p>
          <a:p>
            <a:r>
              <a:rPr lang="sk-SK" sz="1400" dirty="0">
                <a:solidFill>
                  <a:srgbClr val="8A4500"/>
                </a:solidFill>
              </a:rPr>
              <a:t>B/ kupujúcich</a:t>
            </a:r>
          </a:p>
          <a:p>
            <a:r>
              <a:rPr lang="sk-SK" sz="1400" dirty="0">
                <a:solidFill>
                  <a:srgbClr val="8A4500"/>
                </a:solidFill>
              </a:rPr>
              <a:t>C/ zlého ducha</a:t>
            </a:r>
          </a:p>
          <a:p>
            <a:r>
              <a:rPr lang="sk-SK" sz="1400" dirty="0">
                <a:solidFill>
                  <a:srgbClr val="8A4500"/>
                </a:solidFill>
              </a:rPr>
              <a:t> </a:t>
            </a:r>
          </a:p>
          <a:p>
            <a:r>
              <a:rPr lang="sk-SK" sz="1400" b="1" dirty="0">
                <a:solidFill>
                  <a:srgbClr val="8A4500"/>
                </a:solidFill>
              </a:rPr>
              <a:t>Zástupy, čo vchádzali s Ježišom do Jeruzalema, volali: </a:t>
            </a:r>
            <a:endParaRPr lang="sk-SK" sz="1400" b="1" dirty="0" smtClean="0">
              <a:solidFill>
                <a:srgbClr val="8A4500"/>
              </a:solidFill>
            </a:endParaRPr>
          </a:p>
          <a:p>
            <a:r>
              <a:rPr lang="sk-SK" sz="1400" b="1" dirty="0" smtClean="0">
                <a:solidFill>
                  <a:srgbClr val="8A4500"/>
                </a:solidFill>
              </a:rPr>
              <a:t>„</a:t>
            </a:r>
            <a:r>
              <a:rPr lang="sk-SK" sz="1400" b="1" dirty="0">
                <a:solidFill>
                  <a:srgbClr val="8A4500"/>
                </a:solidFill>
              </a:rPr>
              <a:t>Požehnané kráľovstvo nášho otca ...“</a:t>
            </a:r>
          </a:p>
          <a:p>
            <a:r>
              <a:rPr lang="sk-SK" sz="1400" dirty="0">
                <a:solidFill>
                  <a:srgbClr val="8A4500"/>
                </a:solidFill>
              </a:rPr>
              <a:t>A/ na nebesiach</a:t>
            </a:r>
          </a:p>
          <a:p>
            <a:r>
              <a:rPr lang="sk-SK" sz="1400" dirty="0">
                <a:solidFill>
                  <a:srgbClr val="8A4500"/>
                </a:solidFill>
              </a:rPr>
              <a:t>B/ Dávida</a:t>
            </a:r>
          </a:p>
          <a:p>
            <a:r>
              <a:rPr lang="sk-SK" sz="1400" dirty="0">
                <a:solidFill>
                  <a:srgbClr val="8A4500"/>
                </a:solidFill>
              </a:rPr>
              <a:t>C/ ktoré </a:t>
            </a:r>
            <a:r>
              <a:rPr lang="sk-SK" sz="1400" dirty="0" smtClean="0">
                <a:solidFill>
                  <a:srgbClr val="8A4500"/>
                </a:solidFill>
              </a:rPr>
              <a:t>prichádza</a:t>
            </a:r>
          </a:p>
          <a:p>
            <a:endParaRPr lang="sk-SK" sz="1400" dirty="0">
              <a:solidFill>
                <a:srgbClr val="8A4500"/>
              </a:solidFill>
            </a:endParaRPr>
          </a:p>
          <a:p>
            <a:r>
              <a:rPr lang="sk-SK" sz="1400" b="1" dirty="0">
                <a:solidFill>
                  <a:srgbClr val="8A4500"/>
                </a:solidFill>
              </a:rPr>
              <a:t>Čoho symbolom je neúrodný figovník?</a:t>
            </a:r>
          </a:p>
          <a:p>
            <a:r>
              <a:rPr lang="sk-SK" sz="1400" dirty="0">
                <a:solidFill>
                  <a:srgbClr val="8A4500"/>
                </a:solidFill>
              </a:rPr>
              <a:t> </a:t>
            </a:r>
          </a:p>
          <a:p>
            <a:r>
              <a:rPr lang="sk-SK" sz="1400" b="1" dirty="0" smtClean="0">
                <a:solidFill>
                  <a:srgbClr val="8A4500"/>
                </a:solidFill>
              </a:rPr>
              <a:t>Čo </a:t>
            </a:r>
            <a:r>
              <a:rPr lang="sk-SK" sz="1400" b="1" dirty="0">
                <a:solidFill>
                  <a:srgbClr val="8A4500"/>
                </a:solidFill>
              </a:rPr>
              <a:t>znamená výraz „hosanna“?</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64833" y="1412060"/>
            <a:ext cx="5829043" cy="1169551"/>
          </a:xfrm>
          <a:prstGeom prst="rect">
            <a:avLst/>
          </a:prstGeom>
        </p:spPr>
        <p:txBody>
          <a:bodyPr wrap="square">
            <a:spAutoFit/>
          </a:bodyPr>
          <a:lstStyle/>
          <a:p>
            <a:r>
              <a:rPr lang="sk-SK" sz="1400" b="1" dirty="0" smtClean="0">
                <a:solidFill>
                  <a:srgbClr val="8A4500"/>
                </a:solidFill>
              </a:rPr>
              <a:t>                                                        </a:t>
            </a:r>
            <a:r>
              <a:rPr lang="sk-SK" sz="1400" b="1" dirty="0">
                <a:solidFill>
                  <a:srgbClr val="8A4500"/>
                </a:solidFill>
              </a:rPr>
              <a:t>2. Tajnička</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Keď Ježiš vyčistil jeruzalemský chrám od všetkého, čo tam nepatrí, poukázal na pravý význam jestvovania chrámu. Pritom sa odvolal na výrok proroka Izaiáša: „Môj dom sa bude volať ............................................... pre všetky národy.“</a:t>
            </a:r>
          </a:p>
        </p:txBody>
      </p:sp>
      <p:graphicFrame>
        <p:nvGraphicFramePr>
          <p:cNvPr id="11" name="Tabuľka 10"/>
          <p:cNvGraphicFramePr>
            <a:graphicFrameLocks noGrp="1"/>
          </p:cNvGraphicFramePr>
          <p:nvPr>
            <p:extLst>
              <p:ext uri="{D42A27DB-BD31-4B8C-83A1-F6EECF244321}">
                <p14:modId xmlns:p14="http://schemas.microsoft.com/office/powerpoint/2010/main" val="1110356871"/>
              </p:ext>
            </p:extLst>
          </p:nvPr>
        </p:nvGraphicFramePr>
        <p:xfrm>
          <a:off x="2518599" y="2747488"/>
          <a:ext cx="3739515" cy="2935806"/>
        </p:xfrm>
        <a:graphic>
          <a:graphicData uri="http://schemas.openxmlformats.org/drawingml/2006/table">
            <a:tbl>
              <a:tblPr firstRow="1" firstCol="1" bandRow="1" bandCol="1">
                <a:tableStyleId>{2D5ABB26-0587-4C30-8999-92F81FD0307C}</a:tableStyleId>
              </a:tblPr>
              <a:tblGrid>
                <a:gridCol w="361235"/>
                <a:gridCol w="210207"/>
                <a:gridCol w="238183"/>
                <a:gridCol w="260350"/>
                <a:gridCol w="313690"/>
                <a:gridCol w="260350"/>
                <a:gridCol w="260350"/>
                <a:gridCol w="273050"/>
                <a:gridCol w="260350"/>
                <a:gridCol w="260350"/>
                <a:gridCol w="260350"/>
                <a:gridCol w="260350"/>
                <a:gridCol w="260350"/>
                <a:gridCol w="260350"/>
              </a:tblGrid>
              <a:tr h="226060">
                <a:tc>
                  <a:txBody>
                    <a:bodyPr/>
                    <a:lstStyle/>
                    <a:p>
                      <a:pPr algn="ctr">
                        <a:lnSpc>
                          <a:spcPct val="115000"/>
                        </a:lnSpc>
                        <a:spcAft>
                          <a:spcPts val="0"/>
                        </a:spcAft>
                      </a:pPr>
                      <a:r>
                        <a:rPr lang="sk-SK" sz="1200" dirty="0">
                          <a:solidFill>
                            <a:srgbClr val="8A4500"/>
                          </a:solidFill>
                          <a:effectLst/>
                        </a:rPr>
                        <a:t>1</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dirty="0">
                          <a:solidFill>
                            <a:srgbClr val="8A4500"/>
                          </a:solidFill>
                          <a:effectLst/>
                        </a:rPr>
                        <a:t>2</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3</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4</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5</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6</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7</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8</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9</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273886">
                <a:tc>
                  <a:txBody>
                    <a:bodyPr/>
                    <a:lstStyle/>
                    <a:p>
                      <a:pPr algn="ctr">
                        <a:lnSpc>
                          <a:spcPct val="115000"/>
                        </a:lnSpc>
                        <a:spcAft>
                          <a:spcPts val="0"/>
                        </a:spcAft>
                      </a:pPr>
                      <a:r>
                        <a:rPr lang="sk-SK" sz="1200">
                          <a:solidFill>
                            <a:srgbClr val="8A4500"/>
                          </a:solidFill>
                          <a:effectLst/>
                        </a:rPr>
                        <a:t>10</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11</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12</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8760">
                <a:tc>
                  <a:txBody>
                    <a:bodyPr/>
                    <a:lstStyle/>
                    <a:p>
                      <a:pPr algn="ctr">
                        <a:lnSpc>
                          <a:spcPct val="115000"/>
                        </a:lnSpc>
                        <a:spcAft>
                          <a:spcPts val="0"/>
                        </a:spcAft>
                      </a:pPr>
                      <a:r>
                        <a:rPr lang="sk-SK" sz="1200">
                          <a:solidFill>
                            <a:srgbClr val="8A4500"/>
                          </a:solidFill>
                          <a:effectLst/>
                        </a:rPr>
                        <a:t>13</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662541"/>
          </a:xfrm>
          <a:prstGeom prst="rect">
            <a:avLst/>
          </a:prstGeom>
        </p:spPr>
        <p:txBody>
          <a:bodyPr wrap="square">
            <a:spAutoFit/>
          </a:bodyPr>
          <a:lstStyle/>
          <a:p>
            <a:endParaRPr lang="sk-SK" sz="1400" dirty="0"/>
          </a:p>
          <a:p>
            <a:r>
              <a:rPr lang="sk-SK" sz="1400" dirty="0" smtClean="0">
                <a:solidFill>
                  <a:srgbClr val="8A4500"/>
                </a:solidFill>
              </a:rPr>
              <a:t>  1</a:t>
            </a:r>
            <a:r>
              <a:rPr lang="sk-SK" sz="1400" dirty="0">
                <a:solidFill>
                  <a:srgbClr val="8A4500"/>
                </a:solidFill>
              </a:rPr>
              <a:t>, Ježišovo učenie obdivoval všetok ..................</a:t>
            </a:r>
          </a:p>
          <a:p>
            <a:r>
              <a:rPr lang="sk-SK" sz="1400" dirty="0" smtClean="0">
                <a:solidFill>
                  <a:srgbClr val="8A4500"/>
                </a:solidFill>
              </a:rPr>
              <a:t>  2</a:t>
            </a:r>
            <a:r>
              <a:rPr lang="sk-SK" sz="1400" dirty="0">
                <a:solidFill>
                  <a:srgbClr val="8A4500"/>
                </a:solidFill>
              </a:rPr>
              <a:t>, Na cestu prestierali zelené ...................</a:t>
            </a:r>
          </a:p>
          <a:p>
            <a:r>
              <a:rPr lang="sk-SK" sz="1400" dirty="0" smtClean="0">
                <a:solidFill>
                  <a:srgbClr val="8A4500"/>
                </a:solidFill>
              </a:rPr>
              <a:t>  3</a:t>
            </a:r>
            <a:r>
              <a:rPr lang="sk-SK" sz="1400" dirty="0">
                <a:solidFill>
                  <a:srgbClr val="8A4500"/>
                </a:solidFill>
              </a:rPr>
              <a:t>, Ježiš im poprevracal stoly</a:t>
            </a:r>
          </a:p>
          <a:p>
            <a:r>
              <a:rPr lang="sk-SK" sz="1400" dirty="0" smtClean="0">
                <a:solidFill>
                  <a:srgbClr val="8A4500"/>
                </a:solidFill>
              </a:rPr>
              <a:t>  4</a:t>
            </a:r>
            <a:r>
              <a:rPr lang="sk-SK" sz="1400" dirty="0">
                <a:solidFill>
                  <a:srgbClr val="8A4500"/>
                </a:solidFill>
              </a:rPr>
              <a:t>, Zvolania zástupu pri vstupe Ježiša do Jeruzalema</a:t>
            </a:r>
          </a:p>
          <a:p>
            <a:r>
              <a:rPr lang="sk-SK" sz="1400" dirty="0" smtClean="0">
                <a:solidFill>
                  <a:srgbClr val="8A4500"/>
                </a:solidFill>
              </a:rPr>
              <a:t>  5</a:t>
            </a:r>
            <a:r>
              <a:rPr lang="sk-SK" sz="1400" dirty="0">
                <a:solidFill>
                  <a:srgbClr val="8A4500"/>
                </a:solidFill>
              </a:rPr>
              <a:t>, Duchovné centrum Jeruzalema</a:t>
            </a:r>
          </a:p>
          <a:p>
            <a:r>
              <a:rPr lang="sk-SK" sz="1400" dirty="0" smtClean="0">
                <a:solidFill>
                  <a:srgbClr val="8A4500"/>
                </a:solidFill>
              </a:rPr>
              <a:t>  6</a:t>
            </a:r>
            <a:r>
              <a:rPr lang="sk-SK" sz="1400" dirty="0">
                <a:solidFill>
                  <a:srgbClr val="8A4500"/>
                </a:solidFill>
              </a:rPr>
              <a:t>, Veľkňazi, </a:t>
            </a:r>
            <a:r>
              <a:rPr lang="sk-SK" sz="1400" dirty="0" err="1">
                <a:solidFill>
                  <a:srgbClr val="8A4500"/>
                </a:solidFill>
              </a:rPr>
              <a:t>zákonníci</a:t>
            </a:r>
            <a:r>
              <a:rPr lang="sk-SK" sz="1400" dirty="0">
                <a:solidFill>
                  <a:srgbClr val="8A4500"/>
                </a:solidFill>
              </a:rPr>
              <a:t> a starší sa pýtali Ježiša: „Kto ti dal ..............., a by si </a:t>
            </a:r>
            <a:r>
              <a:rPr lang="sk-SK" sz="1400" dirty="0" smtClean="0">
                <a:solidFill>
                  <a:srgbClr val="8A4500"/>
                </a:solidFill>
              </a:rPr>
              <a:t>to</a:t>
            </a:r>
          </a:p>
          <a:p>
            <a:r>
              <a:rPr lang="sk-SK" sz="1400" dirty="0">
                <a:solidFill>
                  <a:srgbClr val="8A4500"/>
                </a:solidFill>
              </a:rPr>
              <a:t> </a:t>
            </a:r>
            <a:r>
              <a:rPr lang="sk-SK" sz="1400" dirty="0" smtClean="0">
                <a:solidFill>
                  <a:srgbClr val="8A4500"/>
                </a:solidFill>
              </a:rPr>
              <a:t>      robil</a:t>
            </a:r>
            <a:r>
              <a:rPr lang="sk-SK" sz="1400" dirty="0">
                <a:solidFill>
                  <a:srgbClr val="8A4500"/>
                </a:solidFill>
              </a:rPr>
              <a:t>?“ </a:t>
            </a:r>
          </a:p>
          <a:p>
            <a:r>
              <a:rPr lang="sk-SK" sz="1400" dirty="0" smtClean="0">
                <a:solidFill>
                  <a:srgbClr val="8A4500"/>
                </a:solidFill>
              </a:rPr>
              <a:t>  7</a:t>
            </a:r>
            <a:r>
              <a:rPr lang="sk-SK" sz="1400" dirty="0">
                <a:solidFill>
                  <a:srgbClr val="8A4500"/>
                </a:solidFill>
              </a:rPr>
              <a:t>, Strom, ktorý Ježiš preklial</a:t>
            </a:r>
          </a:p>
          <a:p>
            <a:r>
              <a:rPr lang="sk-SK" sz="1400" dirty="0" smtClean="0">
                <a:solidFill>
                  <a:srgbClr val="8A4500"/>
                </a:solidFill>
              </a:rPr>
              <a:t>  8</a:t>
            </a:r>
            <a:r>
              <a:rPr lang="sk-SK" sz="1400" dirty="0">
                <a:solidFill>
                  <a:srgbClr val="8A4500"/>
                </a:solidFill>
              </a:rPr>
              <a:t>, Ježiš nás učí, že na začiatku modlitby máme ...................</a:t>
            </a:r>
          </a:p>
          <a:p>
            <a:r>
              <a:rPr lang="sk-SK" sz="1400" dirty="0" smtClean="0">
                <a:solidFill>
                  <a:srgbClr val="8A4500"/>
                </a:solidFill>
              </a:rPr>
              <a:t>  9</a:t>
            </a:r>
            <a:r>
              <a:rPr lang="sk-SK" sz="1400" dirty="0">
                <a:solidFill>
                  <a:srgbClr val="8A4500"/>
                </a:solidFill>
              </a:rPr>
              <a:t>, Ježiš našiel na neúrodnom figovníku iba ................</a:t>
            </a:r>
          </a:p>
          <a:p>
            <a:r>
              <a:rPr lang="sk-SK" sz="1400" dirty="0">
                <a:solidFill>
                  <a:srgbClr val="8A4500"/>
                </a:solidFill>
              </a:rPr>
              <a:t>10, Ako sa volá zviera, na ktorom vstúpil Ježiš do Jeruzalema?</a:t>
            </a:r>
          </a:p>
          <a:p>
            <a:r>
              <a:rPr lang="sk-SK" sz="1400" dirty="0">
                <a:solidFill>
                  <a:srgbClr val="8A4500"/>
                </a:solidFill>
              </a:rPr>
              <a:t>11, Na otázku: „Akou mocou toto robíš?“ Ježiš odpovedá otázkou na </a:t>
            </a:r>
            <a:r>
              <a:rPr lang="sk-SK" sz="1400" dirty="0" smtClean="0">
                <a:solidFill>
                  <a:srgbClr val="8A4500"/>
                </a:solidFill>
              </a:rPr>
              <a:t>Jánov</a:t>
            </a:r>
          </a:p>
          <a:p>
            <a:r>
              <a:rPr lang="sk-SK" sz="1400" dirty="0">
                <a:solidFill>
                  <a:srgbClr val="8A4500"/>
                </a:solidFill>
              </a:rPr>
              <a:t> </a:t>
            </a:r>
            <a:r>
              <a:rPr lang="sk-SK" sz="1400" dirty="0" smtClean="0">
                <a:solidFill>
                  <a:srgbClr val="8A4500"/>
                </a:solidFill>
              </a:rPr>
              <a:t>      ..............</a:t>
            </a:r>
            <a:endParaRPr lang="sk-SK" sz="1400" dirty="0">
              <a:solidFill>
                <a:srgbClr val="8A4500"/>
              </a:solidFill>
            </a:endParaRPr>
          </a:p>
          <a:p>
            <a:r>
              <a:rPr lang="sk-SK" sz="1400" dirty="0">
                <a:solidFill>
                  <a:srgbClr val="8A4500"/>
                </a:solidFill>
              </a:rPr>
              <a:t>12, Dedina pri </a:t>
            </a:r>
            <a:r>
              <a:rPr lang="sk-SK" sz="1400" dirty="0" err="1">
                <a:solidFill>
                  <a:srgbClr val="8A4500"/>
                </a:solidFill>
              </a:rPr>
              <a:t>Betánii</a:t>
            </a:r>
            <a:r>
              <a:rPr lang="sk-SK" sz="1400" dirty="0">
                <a:solidFill>
                  <a:srgbClr val="8A4500"/>
                </a:solidFill>
              </a:rPr>
              <a:t> pri Olivovej hore</a:t>
            </a:r>
          </a:p>
          <a:p>
            <a:r>
              <a:rPr lang="sk-SK" sz="1400" dirty="0">
                <a:solidFill>
                  <a:srgbClr val="8A4500"/>
                </a:solidFill>
              </a:rPr>
              <a:t>13, Aké vtáky sa predávali v chráme?</a:t>
            </a: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289096" y="1365765"/>
            <a:ext cx="5855970" cy="5139869"/>
          </a:xfrm>
          <a:prstGeom prst="rect">
            <a:avLst/>
          </a:prstGeom>
        </p:spPr>
        <p:txBody>
          <a:bodyPr wrap="square">
            <a:spAutoFit/>
          </a:bodyPr>
          <a:lstStyle/>
          <a:p>
            <a:endParaRPr lang="sk-SK" sz="1400" dirty="0"/>
          </a:p>
          <a:p>
            <a:r>
              <a:rPr lang="sk-SK" sz="1400" dirty="0" smtClean="0">
                <a:solidFill>
                  <a:srgbClr val="8A4500"/>
                </a:solidFill>
              </a:rPr>
              <a:t>  </a:t>
            </a:r>
            <a:r>
              <a:rPr lang="sk-SK" sz="1400" b="1" dirty="0">
                <a:solidFill>
                  <a:srgbClr val="8A4500"/>
                </a:solidFill>
              </a:rPr>
              <a:t>3. Pravda – nepravda</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A len čo do nej vojdete, nájdete priviazané kozliatko ...</a:t>
            </a:r>
          </a:p>
          <a:p>
            <a:r>
              <a:rPr lang="sk-SK" sz="800" b="1" dirty="0">
                <a:solidFill>
                  <a:srgbClr val="8A4500"/>
                </a:solidFill>
              </a:rPr>
              <a:t> </a:t>
            </a:r>
            <a:endParaRPr lang="sk-SK" sz="800" dirty="0">
              <a:solidFill>
                <a:srgbClr val="8A4500"/>
              </a:solidFill>
            </a:endParaRPr>
          </a:p>
          <a:p>
            <a:r>
              <a:rPr lang="sk-SK" sz="1400" dirty="0">
                <a:solidFill>
                  <a:srgbClr val="8A4500"/>
                </a:solidFill>
              </a:rPr>
              <a:t>Všetko si popozeral a odišiel s Dvanástimi do </a:t>
            </a:r>
            <a:r>
              <a:rPr lang="sk-SK" sz="1400" dirty="0" err="1">
                <a:solidFill>
                  <a:srgbClr val="8A4500"/>
                </a:solidFill>
              </a:rPr>
              <a:t>Betfage</a:t>
            </a:r>
            <a:r>
              <a:rPr lang="sk-SK" sz="1400" dirty="0">
                <a:solidFill>
                  <a:srgbClr val="8A4500"/>
                </a:solidFill>
              </a:rPr>
              <a:t>, lebo už bol večer.</a:t>
            </a:r>
          </a:p>
          <a:p>
            <a:r>
              <a:rPr lang="sk-SK" sz="800" b="1" dirty="0">
                <a:solidFill>
                  <a:srgbClr val="8A4500"/>
                </a:solidFill>
              </a:rPr>
              <a:t> </a:t>
            </a:r>
            <a:endParaRPr lang="sk-SK" sz="800" dirty="0">
              <a:solidFill>
                <a:srgbClr val="8A4500"/>
              </a:solidFill>
            </a:endParaRPr>
          </a:p>
          <a:p>
            <a:r>
              <a:rPr lang="sk-SK" sz="1400" dirty="0">
                <a:solidFill>
                  <a:srgbClr val="8A4500"/>
                </a:solidFill>
              </a:rPr>
              <a:t>Keď niekto povie tomuto vrchu: „Zdvihni sa a hoď sa do mora,« a vo svojom srdci nezapochybuje, ale uverí, že sa stane, čo povedal, stane sa mu to.“</a:t>
            </a:r>
          </a:p>
          <a:p>
            <a:r>
              <a:rPr lang="sk-SK" sz="800" b="1" dirty="0">
                <a:solidFill>
                  <a:srgbClr val="8A4500"/>
                </a:solidFill>
              </a:rPr>
              <a:t> </a:t>
            </a:r>
            <a:endParaRPr lang="sk-SK" sz="800" dirty="0">
              <a:solidFill>
                <a:srgbClr val="8A4500"/>
              </a:solidFill>
            </a:endParaRPr>
          </a:p>
          <a:p>
            <a:r>
              <a:rPr lang="sk-SK" sz="1400" dirty="0">
                <a:solidFill>
                  <a:srgbClr val="8A4500"/>
                </a:solidFill>
              </a:rPr>
              <a:t>Zďaleka zazrel datľovník s lístím.</a:t>
            </a:r>
          </a:p>
          <a:p>
            <a:r>
              <a:rPr lang="sk-SK" sz="800" dirty="0">
                <a:solidFill>
                  <a:srgbClr val="8A4500"/>
                </a:solidFill>
              </a:rPr>
              <a:t> </a:t>
            </a:r>
          </a:p>
          <a:p>
            <a:r>
              <a:rPr lang="sk-SK" sz="1400" dirty="0">
                <a:solidFill>
                  <a:srgbClr val="8A4500"/>
                </a:solidFill>
              </a:rPr>
              <a:t>Keď to počuli farizeji a </a:t>
            </a:r>
            <a:r>
              <a:rPr lang="sk-SK" sz="1400" dirty="0" err="1">
                <a:solidFill>
                  <a:srgbClr val="8A4500"/>
                </a:solidFill>
              </a:rPr>
              <a:t>zákonníci</a:t>
            </a:r>
            <a:r>
              <a:rPr lang="sk-SK" sz="1400" dirty="0">
                <a:solidFill>
                  <a:srgbClr val="8A4500"/>
                </a:solidFill>
              </a:rPr>
              <a:t>, hľadali spôsob, ako ho zabiť</a:t>
            </a:r>
            <a:r>
              <a:rPr lang="sk-SK" sz="1400" dirty="0" smtClean="0">
                <a:solidFill>
                  <a:srgbClr val="8A4500"/>
                </a:solidFill>
              </a:rPr>
              <a:t>.</a:t>
            </a:r>
          </a:p>
          <a:p>
            <a:endParaRPr lang="sk-SK" sz="1400" dirty="0" smtClean="0">
              <a:solidFill>
                <a:srgbClr val="8A4500"/>
              </a:solidFill>
            </a:endParaRPr>
          </a:p>
          <a:p>
            <a:endParaRPr lang="sk-SK" sz="1400" dirty="0">
              <a:solidFill>
                <a:srgbClr val="8A4500"/>
              </a:solidFill>
            </a:endParaRPr>
          </a:p>
          <a:p>
            <a:r>
              <a:rPr lang="sk-SK" sz="1400" b="1" dirty="0">
                <a:solidFill>
                  <a:srgbClr val="8A4500"/>
                </a:solidFill>
              </a:rPr>
              <a:t>4. Komu povedal Ježiš?</a:t>
            </a:r>
            <a:endParaRPr lang="sk-SK" sz="1400" dirty="0">
              <a:solidFill>
                <a:srgbClr val="8A4500"/>
              </a:solidFill>
            </a:endParaRPr>
          </a:p>
          <a:p>
            <a:r>
              <a:rPr lang="sk-SK" sz="1400" dirty="0">
                <a:solidFill>
                  <a:srgbClr val="8A4500"/>
                </a:solidFill>
              </a:rPr>
              <a:t> </a:t>
            </a:r>
          </a:p>
          <a:p>
            <a:r>
              <a:rPr lang="sk-SK" sz="1400" dirty="0">
                <a:solidFill>
                  <a:srgbClr val="8A4500"/>
                </a:solidFill>
              </a:rPr>
              <a:t>„Nech z teba už nikdy nik neje ovocie!“</a:t>
            </a:r>
          </a:p>
          <a:p>
            <a:r>
              <a:rPr lang="sk-SK" sz="800" dirty="0">
                <a:solidFill>
                  <a:srgbClr val="8A4500"/>
                </a:solidFill>
              </a:rPr>
              <a:t> </a:t>
            </a:r>
          </a:p>
          <a:p>
            <a:r>
              <a:rPr lang="sk-SK" sz="1400" dirty="0">
                <a:solidFill>
                  <a:srgbClr val="8A4500"/>
                </a:solidFill>
              </a:rPr>
              <a:t>„Choďte do dediny, čo je pred vami.“</a:t>
            </a:r>
          </a:p>
          <a:p>
            <a:r>
              <a:rPr lang="sk-SK" sz="800" dirty="0">
                <a:solidFill>
                  <a:srgbClr val="8A4500"/>
                </a:solidFill>
              </a:rPr>
              <a:t> </a:t>
            </a:r>
          </a:p>
          <a:p>
            <a:r>
              <a:rPr lang="sk-SK" sz="1400" dirty="0">
                <a:solidFill>
                  <a:srgbClr val="8A4500"/>
                </a:solidFill>
              </a:rPr>
              <a:t>„A keď vstanete modliť sa ...“</a:t>
            </a:r>
          </a:p>
          <a:p>
            <a:r>
              <a:rPr lang="sk-SK" sz="800" dirty="0">
                <a:solidFill>
                  <a:srgbClr val="8A4500"/>
                </a:solidFill>
              </a:rPr>
              <a:t> </a:t>
            </a:r>
          </a:p>
          <a:p>
            <a:r>
              <a:rPr lang="sk-SK" sz="1400" dirty="0">
                <a:solidFill>
                  <a:srgbClr val="8A4500"/>
                </a:solidFill>
              </a:rPr>
              <a:t>„Jánov krst bol z neba, či od ľudí?“</a:t>
            </a:r>
          </a:p>
          <a:p>
            <a:r>
              <a:rPr lang="sk-SK" sz="800" dirty="0">
                <a:solidFill>
                  <a:srgbClr val="8A4500"/>
                </a:solidFill>
              </a:rPr>
              <a:t> </a:t>
            </a:r>
          </a:p>
          <a:p>
            <a:r>
              <a:rPr lang="sk-SK" sz="1400" dirty="0">
                <a:solidFill>
                  <a:srgbClr val="8A4500"/>
                </a:solidFill>
              </a:rPr>
              <a:t>„Ani ja vám nepoviem, akou mocou toto robím.“</a:t>
            </a:r>
          </a:p>
          <a:p>
            <a:endParaRPr lang="sk-SK" sz="1400" dirty="0">
              <a:solidFill>
                <a:srgbClr val="8A4500"/>
              </a:solidFill>
            </a:endParaRPr>
          </a:p>
        </p:txBody>
      </p:sp>
    </p:spTree>
    <p:extLst>
      <p:ext uri="{BB962C8B-B14F-4D97-AF65-F5344CB8AC3E}">
        <p14:creationId xmlns:p14="http://schemas.microsoft.com/office/powerpoint/2010/main" val="2788255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78924" y="1949904"/>
            <a:ext cx="4758816" cy="4524315"/>
          </a:xfrm>
          <a:prstGeom prst="rect">
            <a:avLst/>
          </a:prstGeom>
        </p:spPr>
        <p:txBody>
          <a:bodyPr wrap="square">
            <a:spAutoFit/>
          </a:bodyPr>
          <a:lstStyle/>
          <a:p>
            <a:pPr lvl="0" algn="just"/>
            <a:r>
              <a:rPr lang="sk-SK" sz="1200" dirty="0" smtClean="0">
                <a:solidFill>
                  <a:srgbClr val="002060"/>
                </a:solidFill>
              </a:rPr>
              <a:t>Na </a:t>
            </a:r>
            <a:r>
              <a:rPr lang="sk-SK" sz="1200" dirty="0">
                <a:solidFill>
                  <a:srgbClr val="002060"/>
                </a:solidFill>
              </a:rPr>
              <a:t>námietky niektorých ľudí, prečo odväzujú osliatko, učeníci odpovedali tak, </a:t>
            </a:r>
            <a:r>
              <a:rPr lang="sk-SK" sz="1200" i="1" dirty="0">
                <a:solidFill>
                  <a:srgbClr val="002060"/>
                </a:solidFill>
              </a:rPr>
              <a:t>„ako im kázal Ježiš“</a:t>
            </a:r>
            <a:r>
              <a:rPr lang="sk-SK" sz="1200" dirty="0">
                <a:solidFill>
                  <a:srgbClr val="002060"/>
                </a:solidFill>
              </a:rPr>
              <a:t>. Aj nám sa stáva, že by sme mali ľuďom odpovedať na ich otázky, námietky výčitky ohľadne viery alebo kresťanského poslania, ktoré sme od Ježiša dostali. A my často mlčíme. Niekedy ani nevieme, čo by sme mali odpovedať, inokedy aj vieme, ale máme obavu. Bojíme sa, či odpovieme primerane, dostatočne presne, či nás za to nevysmejú a pod. Poznávajme Božie slovo, aby sme mohli dať takú odpoveď, akú nám predstavil (</a:t>
            </a:r>
            <a:r>
              <a:rPr lang="sk-SK" sz="1200" i="1" dirty="0">
                <a:solidFill>
                  <a:srgbClr val="002060"/>
                </a:solidFill>
              </a:rPr>
              <a:t>„kázal“</a:t>
            </a:r>
            <a:r>
              <a:rPr lang="sk-SK" sz="1200" dirty="0">
                <a:solidFill>
                  <a:srgbClr val="002060"/>
                </a:solidFill>
              </a:rPr>
              <a:t>) Ježiš. A dôverujme , že Duch Svätý povedie našu reč, aby sme to vyjadrili práve tak, ako to dotyčný potrebuje počuť. Nemusí pochopiť hneď. My len zasievame slovo. Nebojme sa ani výsmechu, keby nás postretol. Veď </a:t>
            </a:r>
            <a:r>
              <a:rPr lang="sk-SK" sz="1200" i="1" dirty="0">
                <a:solidFill>
                  <a:srgbClr val="002060"/>
                </a:solidFill>
              </a:rPr>
              <a:t>„tí, čo sejú v slzách, s jasotom budú žať“</a:t>
            </a:r>
            <a:r>
              <a:rPr lang="sk-SK" sz="1200" dirty="0">
                <a:solidFill>
                  <a:srgbClr val="002060"/>
                </a:solidFill>
              </a:rPr>
              <a:t> (Ž 126,5).</a:t>
            </a:r>
          </a:p>
          <a:p>
            <a:pPr algn="just"/>
            <a:r>
              <a:rPr lang="sk-SK" sz="1200" dirty="0">
                <a:solidFill>
                  <a:srgbClr val="002060"/>
                </a:solidFill>
              </a:rPr>
              <a:t> </a:t>
            </a:r>
          </a:p>
          <a:p>
            <a:pPr algn="just"/>
            <a:r>
              <a:rPr lang="sk-SK" sz="1200" dirty="0" smtClean="0">
                <a:solidFill>
                  <a:srgbClr val="002060"/>
                </a:solidFill>
              </a:rPr>
              <a:t>Ježiš </a:t>
            </a:r>
            <a:r>
              <a:rPr lang="sk-SK" sz="1200" dirty="0">
                <a:solidFill>
                  <a:srgbClr val="002060"/>
                </a:solidFill>
              </a:rPr>
              <a:t>robí toto znamenie zámerne mimo „času fíg“, aby nás priviedol k pochopeniu, že každý čas je príhodný na to, aby sme prinášali primerané ovocie. Odkedy nám umožnil naplno čerpať z Božích milostí, už neplatí výhovorka, že ešte sme nestihli jeho milosti </a:t>
            </a:r>
            <a:r>
              <a:rPr lang="sk-SK" sz="1200" dirty="0" err="1">
                <a:solidFill>
                  <a:srgbClr val="002060"/>
                </a:solidFill>
              </a:rPr>
              <a:t>zúžitkovať</a:t>
            </a:r>
            <a:r>
              <a:rPr lang="sk-SK" sz="1200" dirty="0">
                <a:solidFill>
                  <a:srgbClr val="002060"/>
                </a:solidFill>
              </a:rPr>
              <a:t> a priniesť ovocie. Usvedčujú nás mnohé deti svätého života, ktoré dosiahli vysokú svätosť už v mladom alebo detskom veku – sv. Dominik </a:t>
            </a:r>
            <a:r>
              <a:rPr lang="sk-SK" sz="1200" dirty="0" err="1">
                <a:solidFill>
                  <a:srgbClr val="002060"/>
                </a:solidFill>
              </a:rPr>
              <a:t>Sávio</a:t>
            </a:r>
            <a:r>
              <a:rPr lang="sk-SK" sz="1200" dirty="0">
                <a:solidFill>
                  <a:srgbClr val="002060"/>
                </a:solidFill>
              </a:rPr>
              <a:t>, sv. František a Hyacinta </a:t>
            </a:r>
            <a:r>
              <a:rPr lang="sk-SK" sz="1200" dirty="0" err="1">
                <a:solidFill>
                  <a:srgbClr val="002060"/>
                </a:solidFill>
              </a:rPr>
              <a:t>Martoví</a:t>
            </a:r>
            <a:r>
              <a:rPr lang="sk-SK" sz="1200" dirty="0">
                <a:solidFill>
                  <a:srgbClr val="002060"/>
                </a:solidFill>
              </a:rPr>
              <a:t>, sv. </a:t>
            </a:r>
            <a:r>
              <a:rPr lang="sk-SK" sz="1200" dirty="0" err="1">
                <a:solidFill>
                  <a:srgbClr val="002060"/>
                </a:solidFill>
              </a:rPr>
              <a:t>Tarzícius</a:t>
            </a:r>
            <a:r>
              <a:rPr lang="sk-SK" sz="1200" dirty="0">
                <a:solidFill>
                  <a:srgbClr val="002060"/>
                </a:solidFill>
              </a:rPr>
              <a:t>, </a:t>
            </a:r>
            <a:r>
              <a:rPr lang="sk-SK" sz="1200" dirty="0" err="1">
                <a:solidFill>
                  <a:srgbClr val="002060"/>
                </a:solidFill>
              </a:rPr>
              <a:t>bl</a:t>
            </a:r>
            <a:r>
              <a:rPr lang="sk-SK" sz="1200" dirty="0">
                <a:solidFill>
                  <a:srgbClr val="002060"/>
                </a:solidFill>
              </a:rPr>
              <a:t>. Laura </a:t>
            </a:r>
            <a:r>
              <a:rPr lang="sk-SK" sz="1200" dirty="0" err="1">
                <a:solidFill>
                  <a:srgbClr val="002060"/>
                </a:solidFill>
              </a:rPr>
              <a:t>Vicuňa</a:t>
            </a:r>
            <a:r>
              <a:rPr lang="sk-SK" sz="1200" dirty="0">
                <a:solidFill>
                  <a:srgbClr val="002060"/>
                </a:solidFill>
              </a:rPr>
              <a:t>, José </a:t>
            </a:r>
            <a:r>
              <a:rPr lang="sk-SK" sz="1200" dirty="0" err="1">
                <a:solidFill>
                  <a:srgbClr val="002060"/>
                </a:solidFill>
              </a:rPr>
              <a:t>Sánchez</a:t>
            </a:r>
            <a:r>
              <a:rPr lang="sk-SK" sz="1200" dirty="0">
                <a:solidFill>
                  <a:srgbClr val="002060"/>
                </a:solidFill>
              </a:rPr>
              <a:t> del </a:t>
            </a:r>
            <a:r>
              <a:rPr lang="sk-SK" sz="1200" dirty="0" err="1">
                <a:solidFill>
                  <a:srgbClr val="002060"/>
                </a:solidFill>
              </a:rPr>
              <a:t>Río</a:t>
            </a:r>
            <a:r>
              <a:rPr lang="sk-SK" sz="1200" dirty="0">
                <a:solidFill>
                  <a:srgbClr val="002060"/>
                </a:solidFill>
              </a:rPr>
              <a:t>... A mnohí iní, ktorí za svätých (ešte) vyhlásení neboli. Môžeš sa o nich dočítať napr. v knihách Keď zakvitne rumovisko, Mladý generál, Božie deti I.-V., Jednoduchými očami... Nájdeš si medzi nimi inšpiráciu na voľné chvíle? </a:t>
            </a:r>
          </a:p>
        </p:txBody>
      </p:sp>
      <p:sp>
        <p:nvSpPr>
          <p:cNvPr id="12" name="BlokTextu 11"/>
          <p:cNvSpPr txBox="1"/>
          <p:nvPr/>
        </p:nvSpPr>
        <p:spPr>
          <a:xfrm>
            <a:off x="838265" y="2199024"/>
            <a:ext cx="2640659" cy="46166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Oni im povedali, ako im kázal Ježiš, a nechali ich.  </a:t>
            </a:r>
            <a:r>
              <a:rPr lang="sk-SK" sz="1100" i="1" dirty="0" err="1" smtClean="0">
                <a:solidFill>
                  <a:srgbClr val="8A4500"/>
                </a:solidFill>
                <a:latin typeface="Franklin Gothic Medium Cond" panose="020B0606030402020204" pitchFamily="34" charset="0"/>
              </a:rPr>
              <a:t>Mk</a:t>
            </a:r>
            <a:r>
              <a:rPr lang="sk-SK" sz="1100" i="1" dirty="0" smtClean="0">
                <a:solidFill>
                  <a:srgbClr val="8A4500"/>
                </a:solidFill>
                <a:latin typeface="Franklin Gothic Medium Cond" panose="020B0606030402020204" pitchFamily="34" charset="0"/>
              </a:rPr>
              <a:t> 11,6</a:t>
            </a:r>
            <a:endParaRPr lang="sk-SK" sz="1100" i="1" dirty="0">
              <a:solidFill>
                <a:srgbClr val="8A4500"/>
              </a:solidFill>
              <a:latin typeface="Franklin Gothic Medium Cond" panose="020B0606030402020204" pitchFamily="34" charset="0"/>
            </a:endParaRPr>
          </a:p>
        </p:txBody>
      </p:sp>
      <p:sp>
        <p:nvSpPr>
          <p:cNvPr id="13" name="BlokTextu 12"/>
          <p:cNvSpPr txBox="1"/>
          <p:nvPr/>
        </p:nvSpPr>
        <p:spPr>
          <a:xfrm>
            <a:off x="838265" y="4454724"/>
            <a:ext cx="2640659"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Zďaleka zazrel figovník s lístím. Išiel k nemu, či na ňom niečo nenájde. Ale keď k nemu prišiel, nenašiel nič, len lístie; nebol totiž čas fíg.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11,13</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4361793" y="2287609"/>
            <a:ext cx="3920818" cy="2862322"/>
          </a:xfrm>
          <a:prstGeom prst="rect">
            <a:avLst/>
          </a:prstGeom>
        </p:spPr>
        <p:txBody>
          <a:bodyPr wrap="square">
            <a:spAutoFit/>
          </a:bodyPr>
          <a:lstStyle/>
          <a:p>
            <a:pPr lvl="0" algn="just"/>
            <a:r>
              <a:rPr lang="sk-SK" sz="1400" dirty="0" smtClean="0">
                <a:solidFill>
                  <a:srgbClr val="002060"/>
                </a:solidFill>
              </a:rPr>
              <a:t>Figovník </a:t>
            </a:r>
            <a:r>
              <a:rPr lang="sk-SK" sz="1400" dirty="0">
                <a:solidFill>
                  <a:srgbClr val="002060"/>
                </a:solidFill>
              </a:rPr>
              <a:t>prináša dvakrát do roka množstvo </a:t>
            </a:r>
            <a:r>
              <a:rPr lang="sk-SK" sz="1400" dirty="0" smtClean="0">
                <a:solidFill>
                  <a:srgbClr val="002060"/>
                </a:solidFill>
              </a:rPr>
              <a:t>ovocia</a:t>
            </a:r>
            <a:r>
              <a:rPr lang="sk-SK" sz="1400" dirty="0">
                <a:solidFill>
                  <a:srgbClr val="002060"/>
                </a:solidFill>
              </a:rPr>
              <a:t>. Táto udalosť sa prihodila na začiatku jarnej figovej sezóny. Plody figovníka začínajú rásť, keď sa rozvíjajú jeho listy. Bolo teda vidno, že figovník žiadne ovocie neprinesie, lebo mal </a:t>
            </a:r>
            <a:r>
              <a:rPr lang="sk-SK" sz="1400" i="1" dirty="0">
                <a:solidFill>
                  <a:srgbClr val="002060"/>
                </a:solidFill>
              </a:rPr>
              <a:t>„len lístie“</a:t>
            </a:r>
            <a:r>
              <a:rPr lang="sk-SK" sz="1400" dirty="0">
                <a:solidFill>
                  <a:srgbClr val="002060"/>
                </a:solidFill>
              </a:rPr>
              <a:t>, čiže ani zárodky nových plodov. Strom plný lístia vyzeral nádejne, ale evidentne nemal priniesť žiadne ovocie. Ježišove prísne slová mali tým, ktorí ho počúvali, naznačiť, že </a:t>
            </a:r>
            <a:r>
              <a:rPr lang="sk-SK" sz="1400" dirty="0" smtClean="0">
                <a:solidFill>
                  <a:srgbClr val="002060"/>
                </a:solidFill>
              </a:rPr>
              <a:t>izraelský </a:t>
            </a:r>
            <a:r>
              <a:rPr lang="sk-SK" sz="1400" dirty="0">
                <a:solidFill>
                  <a:srgbClr val="002060"/>
                </a:solidFill>
              </a:rPr>
              <a:t>národ je podobný tomuto figovníku: čakalo sa, že prinesie ovocie, ale je duchovne neplodný. Aj od nás Ježiš čaká ovocie – už teraz, aspoň v zárodku. Nájde ho?</a:t>
            </a:r>
          </a:p>
          <a:p>
            <a:pPr algn="just"/>
            <a:r>
              <a:rPr lang="sk-SK" sz="1200" dirty="0">
                <a:solidFill>
                  <a:srgbClr val="8A4500"/>
                </a:solidFill>
              </a:rPr>
              <a:t> </a:t>
            </a:r>
          </a:p>
        </p:txBody>
      </p:sp>
      <p:sp>
        <p:nvSpPr>
          <p:cNvPr id="13" name="BlokTextu 12"/>
          <p:cNvSpPr txBox="1"/>
          <p:nvPr/>
        </p:nvSpPr>
        <p:spPr>
          <a:xfrm>
            <a:off x="777766" y="2195732"/>
            <a:ext cx="3420604" cy="397031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Zďaleka zazrel figovník s lístím. Išiel k nemu, či na ňom niečo nenájde. Ale keď k nemu prišiel, nenašiel nič, len lístie; nebol totiž čas fíg. I povedal mu: Nech z Teba už nikdy nik neje ovocie!“ A jeho učeníci to počuli.</a:t>
            </a:r>
          </a:p>
          <a:p>
            <a:pPr algn="just"/>
            <a:r>
              <a:rPr lang="sk-SK" sz="1400" i="1" dirty="0" smtClean="0">
                <a:solidFill>
                  <a:srgbClr val="8A4500"/>
                </a:solidFill>
                <a:latin typeface="Franklin Gothic Medium Cond" panose="020B0606030402020204" pitchFamily="34" charset="0"/>
              </a:rPr>
              <a:t>Keď ráno išli popri figovníku, videli, že vyschol od koreňa. Tu sa Peter rozpamätal a povedal mu: „</a:t>
            </a:r>
            <a:r>
              <a:rPr lang="sk-SK" sz="1400" i="1" dirty="0" err="1" smtClean="0">
                <a:solidFill>
                  <a:srgbClr val="8A4500"/>
                </a:solidFill>
                <a:latin typeface="Franklin Gothic Medium Cond" panose="020B0606030402020204" pitchFamily="34" charset="0"/>
              </a:rPr>
              <a:t>Rabbi</a:t>
            </a:r>
            <a:r>
              <a:rPr lang="sk-SK" sz="1400" i="1" dirty="0" smtClean="0">
                <a:solidFill>
                  <a:srgbClr val="8A4500"/>
                </a:solidFill>
                <a:latin typeface="Franklin Gothic Medium Cond" panose="020B0606030402020204" pitchFamily="34" charset="0"/>
              </a:rPr>
              <a:t>, pozri, figovník, ktorý si preklial, vyschol.“  Ježiš im na to povedal: „Majte vieru v Boha.“ Veru, hovorím vám: „Keď niekto povie tomuto vrchu: </a:t>
            </a:r>
          </a:p>
          <a:p>
            <a:pPr algn="just"/>
            <a:r>
              <a:rPr lang="sk-SK" sz="1400" i="1" dirty="0" smtClean="0">
                <a:solidFill>
                  <a:srgbClr val="8A4500"/>
                </a:solidFill>
                <a:latin typeface="Franklin Gothic Medium Cond" panose="020B0606030402020204" pitchFamily="34" charset="0"/>
              </a:rPr>
              <a:t>Zdvihni sa a hoď sa do mora, a vo svojom srdci nezapochybuje, ale uverí, že sa stane, čo povedal, stane sa mu to. Preto vám hovorím: Verte, že všetko, o čo v modlitbe prosíte, ste už dostali, a budete to mať.“ A keď vstanete modliť sa, odpustite, ak máte niečo proti niekomu, aby aj vám váš Otec, ktorý je na nebesiach, odpustil vaše hriechy.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11,13-14, 20-25</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615238" y="1903823"/>
            <a:ext cx="4816538" cy="4893647"/>
          </a:xfrm>
          <a:prstGeom prst="rect">
            <a:avLst/>
          </a:prstGeom>
        </p:spPr>
        <p:txBody>
          <a:bodyPr wrap="square">
            <a:spAutoFit/>
          </a:bodyPr>
          <a:lstStyle/>
          <a:p>
            <a:pPr lvl="0" algn="just"/>
            <a:endParaRPr lang="sk-SK" sz="1200" dirty="0" smtClean="0">
              <a:solidFill>
                <a:schemeClr val="accent5">
                  <a:lumMod val="75000"/>
                </a:schemeClr>
              </a:solidFill>
            </a:endParaRPr>
          </a:p>
          <a:p>
            <a:pPr lvl="0" algn="just"/>
            <a:r>
              <a:rPr lang="sk-SK" sz="1200" dirty="0" smtClean="0">
                <a:solidFill>
                  <a:srgbClr val="002060"/>
                </a:solidFill>
              </a:rPr>
              <a:t>Obchodníci </a:t>
            </a:r>
            <a:r>
              <a:rPr lang="sk-SK" sz="1200" dirty="0">
                <a:solidFill>
                  <a:srgbClr val="002060"/>
                </a:solidFill>
              </a:rPr>
              <a:t>v chráme mali tým, ktorí prichádzali do chrámu, maximálne uľahčiť prinášanie obetí. Podľa Ježiša to však nie je ideálny motív. Veď obeta je preto obetou, lebo človeka niečo stojí. Nielen peniaze, ale aj osobné úsilie a námahu. Obiet v chráme by bolo možno menej, ale boli by skutočnejšie. Čo by Ježiš povedal na naše postoje, keď v prvom rade berieme do úvahy hmotné výhody, pohodlnosť, príjemnosť a až potom Božiu slávu? Normou nášho správania musí byť predovšetkým oslava Boha, a nie materiálna výhoda alebo čím nenáročnejšie splnenie minimálnych požiadaviek voči Bohu. Často sa zmierujeme s polovičatosťou, ba iba s mechanickým splnením si „povinnosti“. Kde je láska, ktorá má byť hlavným motorom nášho konania?</a:t>
            </a:r>
          </a:p>
          <a:p>
            <a:pPr algn="just"/>
            <a:r>
              <a:rPr lang="sk-SK" sz="1200" dirty="0">
                <a:solidFill>
                  <a:srgbClr val="002060"/>
                </a:solidFill>
              </a:rPr>
              <a:t> </a:t>
            </a:r>
          </a:p>
          <a:p>
            <a:pPr lvl="0" algn="just"/>
            <a:endParaRPr lang="sk-SK" sz="1200" dirty="0" smtClean="0">
              <a:solidFill>
                <a:srgbClr val="002060"/>
              </a:solidFill>
            </a:endParaRPr>
          </a:p>
          <a:p>
            <a:pPr lvl="0" algn="just"/>
            <a:r>
              <a:rPr lang="sk-SK" sz="1200" dirty="0" smtClean="0">
                <a:solidFill>
                  <a:srgbClr val="002060"/>
                </a:solidFill>
              </a:rPr>
              <a:t>Modlitba</a:t>
            </a:r>
            <a:r>
              <a:rPr lang="sk-SK" sz="1200" dirty="0">
                <a:solidFill>
                  <a:srgbClr val="002060"/>
                </a:solidFill>
              </a:rPr>
              <a:t>, o ktorej Ježiš hovorí, je modlitbou, ktorá je v súlade s Božími túžbami – aby prišlo jeho kráľovstvo do sŕdc všetkých ľudí. Aby sa vrch preniesol do mora, to nemá nič spoločné s Božou vôľou, je to len obraz, ktorý slúži na ilustráciu. Naším vzorom v modlitbe je Pán Ježiš, a ten sa modlil: </a:t>
            </a:r>
            <a:r>
              <a:rPr lang="sk-SK" sz="1200" i="1" dirty="0">
                <a:solidFill>
                  <a:srgbClr val="002060"/>
                </a:solidFill>
              </a:rPr>
              <a:t>„</a:t>
            </a:r>
            <a:r>
              <a:rPr lang="sk-SK" sz="1200" i="1" dirty="0" err="1">
                <a:solidFill>
                  <a:srgbClr val="002060"/>
                </a:solidFill>
              </a:rPr>
              <a:t>Abba</a:t>
            </a:r>
            <a:r>
              <a:rPr lang="sk-SK" sz="1200" i="1" dirty="0">
                <a:solidFill>
                  <a:srgbClr val="002060"/>
                </a:solidFill>
              </a:rPr>
              <a:t>, Otče! Tebe je všetko možné. ... No nie čo ja chcem, ale čo ty“</a:t>
            </a:r>
            <a:r>
              <a:rPr lang="sk-SK" sz="1200" dirty="0">
                <a:solidFill>
                  <a:srgbClr val="002060"/>
                </a:solidFill>
              </a:rPr>
              <a:t> (</a:t>
            </a:r>
            <a:r>
              <a:rPr lang="sk-SK" sz="1200" dirty="0" err="1">
                <a:solidFill>
                  <a:srgbClr val="002060"/>
                </a:solidFill>
              </a:rPr>
              <a:t>Mk</a:t>
            </a:r>
            <a:r>
              <a:rPr lang="sk-SK" sz="1200" dirty="0">
                <a:solidFill>
                  <a:srgbClr val="002060"/>
                </a:solidFill>
              </a:rPr>
              <a:t> 14,36). Často sme pri modlitbe motivovaní svojimi túžbami a plánmi. Vtedy sa dobre počúva, že budeme vypočutí vo všetkom. Ježiš však vo všetkom pamätal na záujmy svojho Otca. Keď sa modlíme, spontánne prednášame Bohu svoje túžby, ale mali by sme viac túžiť po naplnení Božej vôle, než svojej. Porozmýšľaj, či tvoje modlitby smerujú k tvojim, či k Božím záujmom!</a:t>
            </a:r>
            <a:endParaRPr lang="sk-SK" sz="12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584204" y="4522060"/>
            <a:ext cx="2921201" cy="200054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im na to povedal: „Majte vieru v Boha.“ Veru, hovorím vám: Keď niekto povie tomuto vrchu: Zdvihni sa a hoď sa do mora, a vo svojom srdci nezapochybuje, ale uverí, že sa stane, čo povedal, stane sa mu to. Preto vám hovorím: Verte, že všetko, o čo v modlitbe prosíte, ste už dostali, a budete to mať.“</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11,22-24</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53815" y="2090625"/>
            <a:ext cx="2851591" cy="2215991"/>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Potom prišli do Jeruzalema. Keď vošiel do chrámu, začal vyháňať predavačov a kupujúcich v chráme. </a:t>
            </a:r>
            <a:r>
              <a:rPr lang="sk-SK" sz="1400" i="1" dirty="0" err="1" smtClean="0">
                <a:solidFill>
                  <a:srgbClr val="8A4500"/>
                </a:solidFill>
                <a:latin typeface="Franklin Gothic Medium Cond" panose="020B0606030402020204" pitchFamily="34" charset="0"/>
              </a:rPr>
              <a:t>Peňazomencom</a:t>
            </a:r>
            <a:r>
              <a:rPr lang="sk-SK" sz="1400" i="1" dirty="0" smtClean="0">
                <a:solidFill>
                  <a:srgbClr val="8A4500"/>
                </a:solidFill>
                <a:latin typeface="Franklin Gothic Medium Cond" panose="020B0606030402020204" pitchFamily="34" charset="0"/>
              </a:rPr>
              <a:t> poprevracal stoly a predavačom holubov stolice. A nedovolil nikomu prenášať ani náčinie cez chrám. A učil ich: „Nie je napísané: Môj dom sa bude volať domom modlitby pre všetky národy? A vy ste z neho urobili lotrovský pelech.“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11,15-17</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1287" y="1962203"/>
            <a:ext cx="4471095" cy="4524315"/>
          </a:xfrm>
          <a:prstGeom prst="rect">
            <a:avLst/>
          </a:prstGeom>
        </p:spPr>
        <p:txBody>
          <a:bodyPr wrap="square">
            <a:spAutoFit/>
          </a:bodyPr>
          <a:lstStyle/>
          <a:p>
            <a:pPr lvl="0" algn="just"/>
            <a:r>
              <a:rPr lang="sk-SK" sz="1200" dirty="0" smtClean="0">
                <a:solidFill>
                  <a:srgbClr val="002060"/>
                </a:solidFill>
              </a:rPr>
              <a:t>Mnohí </a:t>
            </a:r>
            <a:r>
              <a:rPr lang="sk-SK" sz="1200" dirty="0">
                <a:solidFill>
                  <a:srgbClr val="002060"/>
                </a:solidFill>
              </a:rPr>
              <a:t>si pri slovách </a:t>
            </a:r>
            <a:r>
              <a:rPr lang="sk-SK" sz="1200" i="1" dirty="0">
                <a:solidFill>
                  <a:srgbClr val="002060"/>
                </a:solidFill>
              </a:rPr>
              <a:t>„verte – a stane sa vám“</a:t>
            </a:r>
            <a:r>
              <a:rPr lang="sk-SK" sz="1200" dirty="0">
                <a:solidFill>
                  <a:srgbClr val="002060"/>
                </a:solidFill>
              </a:rPr>
              <a:t> myslia, že si môžu zažiadať čokoľvek, akýkoľvek nezmysel, a Pán Boh je povinný to splniť, pretože to prisľúbil. Ale splnil by sa vtedy naozaj aj predpoklad, o ktorom Ježiš hovoril: </a:t>
            </a:r>
            <a:r>
              <a:rPr lang="sk-SK" sz="1200" i="1" dirty="0">
                <a:solidFill>
                  <a:srgbClr val="002060"/>
                </a:solidFill>
              </a:rPr>
              <a:t>„verte“</a:t>
            </a:r>
            <a:r>
              <a:rPr lang="sk-SK" sz="1200" dirty="0">
                <a:solidFill>
                  <a:srgbClr val="002060"/>
                </a:solidFill>
              </a:rPr>
              <a:t>? Veríme naozaj, alebo len skúšame, nakoľko mocný je Boh, čo </a:t>
            </a:r>
            <a:r>
              <a:rPr lang="sk-SK" sz="1200" dirty="0" err="1">
                <a:solidFill>
                  <a:srgbClr val="002060"/>
                </a:solidFill>
              </a:rPr>
              <a:t>zvládze</a:t>
            </a:r>
            <a:r>
              <a:rPr lang="sk-SK" sz="1200" dirty="0">
                <a:solidFill>
                  <a:srgbClr val="002060"/>
                </a:solidFill>
              </a:rPr>
              <a:t> a čo nie? V skutočnosti teda neveríme, len skúšame a pokúšame. Potrebujeme ochotu skloniť sa a prijať plnosť Božej pravdy. Skúmaj dnes sám seba: verím v Boha takého, aký je? Ak áno, potom nemôžem žiadať veci, ktoré by boli proti jeho vôli.</a:t>
            </a:r>
          </a:p>
          <a:p>
            <a:pPr algn="just"/>
            <a:r>
              <a:rPr lang="sk-SK" sz="1200" dirty="0">
                <a:solidFill>
                  <a:srgbClr val="002060"/>
                </a:solidFill>
              </a:rPr>
              <a:t> </a:t>
            </a:r>
            <a:endParaRPr lang="sk-SK" sz="1200" dirty="0" smtClean="0">
              <a:solidFill>
                <a:srgbClr val="002060"/>
              </a:solidFill>
            </a:endParaRPr>
          </a:p>
          <a:p>
            <a:pPr algn="just"/>
            <a:endParaRPr lang="sk-SK" sz="1200" dirty="0">
              <a:solidFill>
                <a:srgbClr val="002060"/>
              </a:solidFill>
            </a:endParaRPr>
          </a:p>
          <a:p>
            <a:pPr algn="just"/>
            <a:r>
              <a:rPr lang="sk-SK" sz="1200" dirty="0" smtClean="0">
                <a:solidFill>
                  <a:srgbClr val="002060"/>
                </a:solidFill>
              </a:rPr>
              <a:t>Ak </a:t>
            </a:r>
            <a:r>
              <a:rPr lang="sk-SK" sz="1200" dirty="0">
                <a:solidFill>
                  <a:srgbClr val="002060"/>
                </a:solidFill>
              </a:rPr>
              <a:t>nedostaneme niečo, o čo sme prosili, hoci to nebolo v rozpore s Božou vôľou, možno má naša modlitba iné defekty, o ktorých hovorí sv. Augustín: na otázku, prečo naše modlitby nie sú niekedy vypočuté, odpovedal svojím trojitým </a:t>
            </a:r>
            <a:r>
              <a:rPr lang="sk-SK" sz="1200" i="1" dirty="0">
                <a:solidFill>
                  <a:srgbClr val="002060"/>
                </a:solidFill>
              </a:rPr>
              <a:t>aut mali, aut </a:t>
            </a:r>
            <a:r>
              <a:rPr lang="sk-SK" sz="1200" i="1" dirty="0" err="1">
                <a:solidFill>
                  <a:srgbClr val="002060"/>
                </a:solidFill>
              </a:rPr>
              <a:t>male</a:t>
            </a:r>
            <a:r>
              <a:rPr lang="sk-SK" sz="1200" i="1" dirty="0">
                <a:solidFill>
                  <a:srgbClr val="002060"/>
                </a:solidFill>
              </a:rPr>
              <a:t>, aut mala </a:t>
            </a:r>
            <a:r>
              <a:rPr lang="sk-SK" sz="1200" i="1" dirty="0" err="1">
                <a:solidFill>
                  <a:srgbClr val="002060"/>
                </a:solidFill>
              </a:rPr>
              <a:t>petimus</a:t>
            </a:r>
            <a:r>
              <a:rPr lang="sk-SK" sz="1200" dirty="0">
                <a:solidFill>
                  <a:srgbClr val="002060"/>
                </a:solidFill>
              </a:rPr>
              <a:t>. </a:t>
            </a:r>
            <a:r>
              <a:rPr lang="sk-SK" sz="1200" i="1" dirty="0">
                <a:solidFill>
                  <a:srgbClr val="002060"/>
                </a:solidFill>
              </a:rPr>
              <a:t>Aut mali</a:t>
            </a:r>
            <a:r>
              <a:rPr lang="sk-SK" sz="1200" dirty="0">
                <a:solidFill>
                  <a:srgbClr val="002060"/>
                </a:solidFill>
              </a:rPr>
              <a:t> znamená, že buď my, ktorí sa modlíme, sme zlí. Alebo </a:t>
            </a:r>
            <a:r>
              <a:rPr lang="sk-SK" sz="1200" i="1" dirty="0">
                <a:solidFill>
                  <a:srgbClr val="002060"/>
                </a:solidFill>
              </a:rPr>
              <a:t>aut </a:t>
            </a:r>
            <a:r>
              <a:rPr lang="sk-SK" sz="1200" i="1" dirty="0" err="1">
                <a:solidFill>
                  <a:srgbClr val="002060"/>
                </a:solidFill>
              </a:rPr>
              <a:t>male</a:t>
            </a:r>
            <a:r>
              <a:rPr lang="sk-SK" sz="1200" dirty="0">
                <a:solidFill>
                  <a:srgbClr val="002060"/>
                </a:solidFill>
              </a:rPr>
              <a:t>, teda zle sa modlíme. Alebo napokon </a:t>
            </a:r>
            <a:r>
              <a:rPr lang="sk-SK" sz="1200" i="1" dirty="0">
                <a:solidFill>
                  <a:srgbClr val="002060"/>
                </a:solidFill>
              </a:rPr>
              <a:t>aut mala</a:t>
            </a:r>
            <a:r>
              <a:rPr lang="sk-SK" sz="1200" dirty="0">
                <a:solidFill>
                  <a:srgbClr val="002060"/>
                </a:solidFill>
              </a:rPr>
              <a:t>, teda prosíme o zlé veci. Ak teda neprosíme o zlé, môže byť, že zlí sme my: prosíme len o svoje dobro bez ohľadu na ostatných. Alebo prosíme zle, čiže bez viery. Prosme aj o vieru samotnú. Boh ju chce dať všetkým, ktorí po nej túžia. A modlitba je znakom, že naozaj túžime. Vďaka viere spoznáme slabozrakosť svojej modlitby: nevieme, že predmetom našej prosby má byť to podstatné, čo nám chýba: sám Pán. Oňho prosíme. Bez neho nič nemá zmysel.</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629043" y="4132028"/>
            <a:ext cx="3092634" cy="1600438"/>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Veru, hovorím vám: Keď niekto povie tomuto vrchu: Zdvihni sa a hoď sa do mora, a vo svojom srdci nezapochybuje, ale uverí, že sa stane, čo povedal, stane sa mu to. Preto vám hovorím: Verte, že všetko, o čo v modlitbe prosíte, ste už dostali, a budete to mať</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 23-24</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29043" y="2046426"/>
            <a:ext cx="3092634" cy="1815882"/>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im na to povedal: „Majte vieru v Boha.“ Veru, hovorím vám: Keď niekto povie tomuto vrchu: Zdvihni sa a hoď sa do mora, a vo svojom srdci nezapochybuje, ale uverí, že sa stane, čo povedal, stane sa mu to. Preto vám hovorím: Verte, že všetko, o čo v modlitbe prosíte, ste už dostali, a budete to mať.“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11,22-24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2620</TotalTime>
  <Words>1038</Words>
  <Application>Microsoft Office PowerPoint</Application>
  <PresentationFormat>Prezentácia na obrazovke (4:3)</PresentationFormat>
  <Paragraphs>390</Paragraphs>
  <Slides>12</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12</vt:i4>
      </vt:variant>
    </vt:vector>
  </HeadingPairs>
  <TitlesOfParts>
    <vt:vector size="20"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160</cp:revision>
  <dcterms:created xsi:type="dcterms:W3CDTF">2017-11-24T08:58:06Z</dcterms:created>
  <dcterms:modified xsi:type="dcterms:W3CDTF">2018-03-13T13:03:26Z</dcterms:modified>
</cp:coreProperties>
</file>