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62" r:id="rId6"/>
    <p:sldId id="278" r:id="rId7"/>
    <p:sldId id="267" r:id="rId8"/>
    <p:sldId id="279" r:id="rId9"/>
    <p:sldId id="271" r:id="rId10"/>
    <p:sldId id="280" r:id="rId11"/>
    <p:sldId id="272" r:id="rId12"/>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A4500"/>
    <a:srgbClr val="663300"/>
    <a:srgbClr val="000000"/>
    <a:srgbClr val="F3540D"/>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4" autoAdjust="0"/>
    <p:restoredTop sz="94660"/>
  </p:normalViewPr>
  <p:slideViewPr>
    <p:cSldViewPr snapToGrid="0">
      <p:cViewPr varScale="1">
        <p:scale>
          <a:sx n="86" d="100"/>
          <a:sy n="86" d="100"/>
        </p:scale>
        <p:origin x="96" y="2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12. 3. 2018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12. 3. 2018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12. 3. 2018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12. 3. 2018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12. 3. 2018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12. 3. 2018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12. 3. 2018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12. 3. 2018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922093" y="1309995"/>
            <a:ext cx="5756789" cy="518603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663300"/>
                </a:solidFill>
                <a:ea typeface="Times New Roman" panose="02020603050405020304" pitchFamily="18" charset="0"/>
              </a:rPr>
              <a:t> </a:t>
            </a:r>
            <a:r>
              <a:rPr lang="sk-SK" sz="1400" dirty="0" smtClean="0">
                <a:solidFill>
                  <a:srgbClr val="6633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900" b="1" dirty="0"/>
              <a:t> </a:t>
            </a:r>
            <a:endParaRPr lang="sk-SK" sz="900" dirty="0"/>
          </a:p>
          <a:p>
            <a:r>
              <a:rPr lang="sk-SK" sz="1400" b="1" dirty="0"/>
              <a:t> </a:t>
            </a:r>
            <a:endParaRPr lang="sk-SK" sz="800" dirty="0">
              <a:solidFill>
                <a:srgbClr val="8A4500"/>
              </a:solidFill>
            </a:endParaRPr>
          </a:p>
          <a:p>
            <a:r>
              <a:rPr lang="sk-SK" sz="1400" b="1" dirty="0">
                <a:solidFill>
                  <a:srgbClr val="8A4500"/>
                </a:solidFill>
              </a:rPr>
              <a:t>Keď sa bohatý mladík pýtal, čo má robiť, aby obsiahol večný život, Ježiš mu povedal:</a:t>
            </a:r>
          </a:p>
          <a:p>
            <a:r>
              <a:rPr lang="sk-SK" sz="1400" dirty="0">
                <a:solidFill>
                  <a:srgbClr val="8A4500"/>
                </a:solidFill>
              </a:rPr>
              <a:t>A/ stačí zachovávať prikázania</a:t>
            </a:r>
          </a:p>
          <a:p>
            <a:r>
              <a:rPr lang="sk-SK" sz="1400" dirty="0">
                <a:solidFill>
                  <a:srgbClr val="8A4500"/>
                </a:solidFill>
              </a:rPr>
              <a:t>B/ </a:t>
            </a:r>
            <a:r>
              <a:rPr lang="sk-SK" sz="1400" dirty="0" smtClean="0">
                <a:solidFill>
                  <a:srgbClr val="8A4500"/>
                </a:solidFill>
              </a:rPr>
              <a:t>predaj všetko, čo máš, a rozdaj chudobným</a:t>
            </a:r>
            <a:r>
              <a:rPr lang="sk-SK" sz="1400" dirty="0">
                <a:solidFill>
                  <a:srgbClr val="8A4500"/>
                </a:solidFill>
              </a:rPr>
              <a:t/>
            </a:r>
            <a:br>
              <a:rPr lang="sk-SK" sz="1400" dirty="0">
                <a:solidFill>
                  <a:srgbClr val="8A4500"/>
                </a:solidFill>
              </a:rPr>
            </a:br>
            <a:r>
              <a:rPr lang="sk-SK" sz="1400" dirty="0">
                <a:solidFill>
                  <a:srgbClr val="8A4500"/>
                </a:solidFill>
              </a:rPr>
              <a:t>C/ nasleduj </a:t>
            </a:r>
            <a:r>
              <a:rPr lang="sk-SK" sz="1400" dirty="0" smtClean="0">
                <a:solidFill>
                  <a:srgbClr val="8A4500"/>
                </a:solidFill>
              </a:rPr>
              <a:t>ma</a:t>
            </a:r>
          </a:p>
          <a:p>
            <a:r>
              <a:rPr lang="sk-SK" sz="800" b="1" dirty="0">
                <a:solidFill>
                  <a:srgbClr val="8A4500"/>
                </a:solidFill>
              </a:rPr>
              <a:t> </a:t>
            </a:r>
            <a:endParaRPr lang="sk-SK" sz="800" dirty="0">
              <a:solidFill>
                <a:srgbClr val="8A4500"/>
              </a:solidFill>
            </a:endParaRPr>
          </a:p>
          <a:p>
            <a:r>
              <a:rPr lang="sk-SK" sz="1400" b="1" dirty="0">
                <a:solidFill>
                  <a:srgbClr val="8A4500"/>
                </a:solidFill>
              </a:rPr>
              <a:t>Čo povedal podľa </a:t>
            </a:r>
            <a:r>
              <a:rPr lang="sk-SK" sz="1400" b="1" dirty="0" err="1">
                <a:solidFill>
                  <a:srgbClr val="8A4500"/>
                </a:solidFill>
              </a:rPr>
              <a:t>Mk</a:t>
            </a:r>
            <a:r>
              <a:rPr lang="sk-SK" sz="1400" b="1" dirty="0">
                <a:solidFill>
                  <a:srgbClr val="8A4500"/>
                </a:solidFill>
              </a:rPr>
              <a:t> Ježiš, keď za ním prinášali deti a učeníci ich okrikovali?</a:t>
            </a:r>
          </a:p>
          <a:p>
            <a:r>
              <a:rPr lang="sk-SK" sz="1400" dirty="0">
                <a:solidFill>
                  <a:srgbClr val="8A4500"/>
                </a:solidFill>
              </a:rPr>
              <a:t>A/ „Nechajte deti prichádzať ku mne!“</a:t>
            </a:r>
          </a:p>
          <a:p>
            <a:r>
              <a:rPr lang="sk-SK" sz="1400" dirty="0">
                <a:solidFill>
                  <a:srgbClr val="8A4500"/>
                </a:solidFill>
              </a:rPr>
              <a:t>B/ „Nebráňte im, lebo takým patrí Božie kráľovstvo.“</a:t>
            </a:r>
          </a:p>
          <a:p>
            <a:r>
              <a:rPr lang="sk-SK" sz="1400" dirty="0">
                <a:solidFill>
                  <a:srgbClr val="8A4500"/>
                </a:solidFill>
              </a:rPr>
              <a:t>C/ „Nechajte maličkých prichádzať ku mne!“</a:t>
            </a:r>
          </a:p>
          <a:p>
            <a:r>
              <a:rPr lang="sk-SK" sz="800" dirty="0">
                <a:solidFill>
                  <a:srgbClr val="8A4500"/>
                </a:solidFill>
              </a:rPr>
              <a:t> </a:t>
            </a:r>
          </a:p>
          <a:p>
            <a:r>
              <a:rPr lang="sk-SK" sz="1400" b="1" dirty="0">
                <a:solidFill>
                  <a:srgbClr val="8A4500"/>
                </a:solidFill>
              </a:rPr>
              <a:t>V ktorom kraji Ježiša začali pokúšať farizeji a pýtali sa na nerozlučnosť manželstva?</a:t>
            </a:r>
          </a:p>
          <a:p>
            <a:r>
              <a:rPr lang="sk-SK" sz="1400" dirty="0">
                <a:solidFill>
                  <a:srgbClr val="8A4500"/>
                </a:solidFill>
              </a:rPr>
              <a:t>A/ v </a:t>
            </a:r>
            <a:r>
              <a:rPr lang="sk-SK" sz="1400" dirty="0" err="1">
                <a:solidFill>
                  <a:srgbClr val="8A4500"/>
                </a:solidFill>
              </a:rPr>
              <a:t>judejskom</a:t>
            </a:r>
            <a:r>
              <a:rPr lang="sk-SK" sz="1400" dirty="0">
                <a:solidFill>
                  <a:srgbClr val="8A4500"/>
                </a:solidFill>
              </a:rPr>
              <a:t> kraji za Jordánom</a:t>
            </a:r>
          </a:p>
          <a:p>
            <a:r>
              <a:rPr lang="sk-SK" sz="1400" dirty="0">
                <a:solidFill>
                  <a:srgbClr val="8A4500"/>
                </a:solidFill>
              </a:rPr>
              <a:t>B/ v </a:t>
            </a:r>
            <a:r>
              <a:rPr lang="sk-SK" sz="1400" dirty="0" err="1">
                <a:solidFill>
                  <a:srgbClr val="8A4500"/>
                </a:solidFill>
              </a:rPr>
              <a:t>dekapolskom</a:t>
            </a:r>
            <a:r>
              <a:rPr lang="sk-SK" sz="1400" dirty="0">
                <a:solidFill>
                  <a:srgbClr val="8A4500"/>
                </a:solidFill>
              </a:rPr>
              <a:t> kraji v Galilei</a:t>
            </a:r>
          </a:p>
          <a:p>
            <a:r>
              <a:rPr lang="sk-SK" sz="1400" dirty="0">
                <a:solidFill>
                  <a:srgbClr val="8A4500"/>
                </a:solidFill>
              </a:rPr>
              <a:t>C/ v Samárii pri studni</a:t>
            </a:r>
          </a:p>
          <a:p>
            <a:r>
              <a:rPr lang="sk-SK" sz="800" dirty="0">
                <a:solidFill>
                  <a:srgbClr val="8A4500"/>
                </a:solidFill>
              </a:rPr>
              <a:t> </a:t>
            </a:r>
          </a:p>
          <a:p>
            <a:r>
              <a:rPr lang="sk-SK" sz="1400" b="1" dirty="0">
                <a:solidFill>
                  <a:srgbClr val="8A4500"/>
                </a:solidFill>
              </a:rPr>
              <a:t>Ktorí učeníci žiadali Ježiša, aby sedeli po pravici a ľavici v jeho sláve?</a:t>
            </a:r>
          </a:p>
          <a:p>
            <a:r>
              <a:rPr lang="sk-SK" sz="1400" dirty="0">
                <a:solidFill>
                  <a:srgbClr val="8A4500"/>
                </a:solidFill>
              </a:rPr>
              <a:t>A/ Peter</a:t>
            </a:r>
          </a:p>
          <a:p>
            <a:r>
              <a:rPr lang="sk-SK" sz="1400" dirty="0">
                <a:solidFill>
                  <a:srgbClr val="8A4500"/>
                </a:solidFill>
              </a:rPr>
              <a:t>B/ Jakub</a:t>
            </a:r>
          </a:p>
          <a:p>
            <a:r>
              <a:rPr lang="sk-SK" sz="1400" dirty="0">
                <a:solidFill>
                  <a:srgbClr val="8A4500"/>
                </a:solidFill>
              </a:rPr>
              <a:t>C/ Ján  </a:t>
            </a: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702677" y="1313289"/>
            <a:ext cx="6604982" cy="5016758"/>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endParaRPr lang="sk-SK" sz="800" b="1" u="sng" dirty="0"/>
          </a:p>
          <a:p>
            <a:pPr lvl="0" algn="just"/>
            <a:r>
              <a:rPr lang="sk-SK" sz="1200" dirty="0" smtClean="0">
                <a:solidFill>
                  <a:srgbClr val="F3540D"/>
                </a:solidFill>
                <a:latin typeface="Bernard MT Condensed" panose="02050806060905020404" pitchFamily="18" charset="0"/>
              </a:rPr>
              <a:t>Klement Alexandrijský </a:t>
            </a:r>
            <a:r>
              <a:rPr lang="sk-SK" sz="1200" dirty="0" smtClean="0">
                <a:solidFill>
                  <a:srgbClr val="002060"/>
                </a:solidFill>
                <a:latin typeface="Bernard MT Condensed" panose="02050806060905020404" pitchFamily="18" charset="0"/>
              </a:rPr>
              <a:t>-</a:t>
            </a:r>
            <a:r>
              <a:rPr lang="sk-SK" sz="1200" dirty="0" smtClean="0">
                <a:solidFill>
                  <a:srgbClr val="002060"/>
                </a:solidFill>
              </a:rPr>
              <a:t> </a:t>
            </a:r>
            <a:r>
              <a:rPr lang="sk-SK" sz="1200" dirty="0">
                <a:solidFill>
                  <a:srgbClr val="002060"/>
                </a:solidFill>
              </a:rPr>
              <a:t>Ak niekto už vo veľmi mladom veku vie ovládať sám seba, prejavuje múdrosť starca a je podivuhodný a znamenitá zápasník v duchovnom živote. Takýto človek si môže myslieť, že k svojej spravodlivosti nič viac nepotrebuje. V skutočnosti mu však úplne chýba život. Preto ho žiada od toho, kto jediný ho môže dať.</a:t>
            </a:r>
            <a:r>
              <a:rPr lang="sk-SK" sz="1200" dirty="0"/>
              <a:t> </a:t>
            </a:r>
          </a:p>
          <a:p>
            <a:pPr lvl="0" algn="just"/>
            <a:endParaRPr lang="sk-SK" sz="1200" dirty="0" smtClean="0">
              <a:solidFill>
                <a:srgbClr val="F3540D"/>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Klement Alexandrijský </a:t>
            </a:r>
            <a:r>
              <a:rPr lang="sk-SK" sz="1200" dirty="0" smtClean="0">
                <a:solidFill>
                  <a:srgbClr val="002060"/>
                </a:solidFill>
                <a:latin typeface="Bernard MT Condensed" panose="02050806060905020404" pitchFamily="18" charset="0"/>
              </a:rPr>
              <a:t>- </a:t>
            </a:r>
            <a:r>
              <a:rPr lang="sk-SK" sz="1200" dirty="0">
                <a:solidFill>
                  <a:srgbClr val="002060"/>
                </a:solidFill>
              </a:rPr>
              <a:t>Čo dotyčného obrátilo na útek, čo ho pohlo k tomu, aby opustil učiteľa a svoju prosbu, nádej, život a predchádzajúce námahy, bola veta: </a:t>
            </a:r>
            <a:r>
              <a:rPr lang="sk-SK" sz="1200" i="1" dirty="0">
                <a:solidFill>
                  <a:srgbClr val="002060"/>
                </a:solidFill>
              </a:rPr>
              <a:t>„Predaj, čo máš.“</a:t>
            </a:r>
            <a:r>
              <a:rPr lang="sk-SK" sz="1200" dirty="0">
                <a:solidFill>
                  <a:srgbClr val="002060"/>
                </a:solidFill>
              </a:rPr>
              <a:t> To natoľko neznamená zbaviť sa peňazí, ale vykoreniť z duše mienku o peniazoch, náklonnosť k nim, prílišnú túžbu po nich, chorobné nadšenie z nich. ... Nikomu neprospieva, že je chudobný na peniaze, ak je bohatý na vášne. To, čo Ježiš hovorí o majetku, je potrebné chápať o vášňach duše, ktoré máme predať, aby sme dosiahli stav čistého srdca. </a:t>
            </a:r>
            <a:endParaRPr lang="sk-SK" sz="1200" dirty="0" smtClean="0">
              <a:solidFill>
                <a:srgbClr val="002060"/>
              </a:solidFill>
            </a:endParaRPr>
          </a:p>
          <a:p>
            <a:pPr lvl="0" algn="just"/>
            <a:endParaRPr lang="sk-SK" sz="1200" dirty="0">
              <a:solidFill>
                <a:srgbClr val="002060"/>
              </a:solidFill>
            </a:endParaRPr>
          </a:p>
          <a:p>
            <a:pPr lvl="0" algn="just"/>
            <a:r>
              <a:rPr lang="sk-SK" sz="1200" dirty="0" smtClean="0">
                <a:solidFill>
                  <a:srgbClr val="F3540D"/>
                </a:solidFill>
                <a:latin typeface="Bernard MT Condensed" panose="02050806060905020404" pitchFamily="18" charset="0"/>
              </a:rPr>
              <a:t>Klement Alexandrijský - </a:t>
            </a:r>
            <a:r>
              <a:rPr lang="sk-SK" sz="1200" dirty="0">
                <a:solidFill>
                  <a:srgbClr val="002060"/>
                </a:solidFill>
              </a:rPr>
              <a:t>Ježiš miluje toho /bohatého/ človeka a vrúcne ho víta pre jeho pohotovú poslušnosť, ktorej sa naučil. Hovorí mu však, že je nedokonalý, pokiaľ ide o večný život, pretože zachovával to, čo nie je dokonalé. Je síce robotníkom Zákona, ale je nečinný vzhľadom na skutočný život. Prikázania sú sväté, ale len v tej miere, v akej sú cvičením, postupnou prípravou až k Ježišovmu zákonu a milosti. </a:t>
            </a:r>
            <a:endParaRPr lang="sk-SK" sz="1200" dirty="0" smtClean="0">
              <a:solidFill>
                <a:srgbClr val="002060"/>
              </a:solidFill>
            </a:endParaRPr>
          </a:p>
          <a:p>
            <a:pPr lvl="0" algn="just"/>
            <a:endParaRPr lang="sk-SK" sz="1200" dirty="0" smtClean="0"/>
          </a:p>
          <a:p>
            <a:pPr lvl="0" algn="just"/>
            <a:r>
              <a:rPr lang="sk-SK" sz="1200" dirty="0">
                <a:solidFill>
                  <a:srgbClr val="F3540D"/>
                </a:solidFill>
                <a:latin typeface="Bernard MT Condensed" panose="02050806060905020404" pitchFamily="18" charset="0"/>
              </a:rPr>
              <a:t>Klement Alexandrijský - </a:t>
            </a:r>
            <a:r>
              <a:rPr lang="sk-SK" sz="1200" dirty="0" smtClean="0">
                <a:solidFill>
                  <a:srgbClr val="002060"/>
                </a:solidFill>
              </a:rPr>
              <a:t>Ak </a:t>
            </a:r>
            <a:r>
              <a:rPr lang="sk-SK" sz="1200" dirty="0">
                <a:solidFill>
                  <a:srgbClr val="002060"/>
                </a:solidFill>
              </a:rPr>
              <a:t>Peter myslí pod slovom </a:t>
            </a:r>
            <a:r>
              <a:rPr lang="sk-SK" sz="1200" i="1" dirty="0">
                <a:solidFill>
                  <a:srgbClr val="002060"/>
                </a:solidFill>
              </a:rPr>
              <a:t>všetko</a:t>
            </a:r>
            <a:r>
              <a:rPr lang="sk-SK" sz="1200" dirty="0">
                <a:solidFill>
                  <a:srgbClr val="002060"/>
                </a:solidFill>
              </a:rPr>
              <a:t> tých pár drobných, čo zanechal, určite preháňa a nevedomky to prehlasuje za cenu zodpovedajúcu nebeskému kráľovstvu. No ak apoštoli zavrhli starý majetok svojej mysle a chorôb duše a nasledujú stopy svojho Pána, budú sa Petrove slová vzťahovať na tých, ktorí majú byť zapísaní v nebi. To totiž označuje skutočné nasledovanie Spasiteľa: napodobňovať jeho </a:t>
            </a:r>
            <a:r>
              <a:rPr lang="sk-SK" sz="1200" dirty="0" err="1">
                <a:solidFill>
                  <a:srgbClr val="002060"/>
                </a:solidFill>
              </a:rPr>
              <a:t>bezhriešnosť</a:t>
            </a:r>
            <a:r>
              <a:rPr lang="sk-SK" sz="1200" dirty="0">
                <a:solidFill>
                  <a:srgbClr val="002060"/>
                </a:solidFill>
              </a:rPr>
              <a:t> a dokonalosť a ozdobovať a upravovať svoju dušu pred ním ako pred zrkadlom a vo všetkom ju usporiadať podľa jeho podoby.</a:t>
            </a: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19697462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724891" y="2279726"/>
            <a:ext cx="5779880" cy="2985433"/>
          </a:xfrm>
          <a:prstGeom prst="rect">
            <a:avLst/>
          </a:prstGeom>
        </p:spPr>
        <p:txBody>
          <a:bodyPr wrap="square">
            <a:spAutoFit/>
          </a:bodyPr>
          <a:lstStyle/>
          <a:p>
            <a:pPr lvl="0"/>
            <a:r>
              <a:rPr lang="sk-SK" sz="1400" b="1" dirty="0">
                <a:solidFill>
                  <a:srgbClr val="002060"/>
                </a:solidFill>
              </a:rPr>
              <a:t>Nerozlučnosť manželstva: </a:t>
            </a:r>
            <a:r>
              <a:rPr lang="sk-SK" sz="1400" dirty="0">
                <a:solidFill>
                  <a:srgbClr val="002060"/>
                </a:solidFill>
              </a:rPr>
              <a:t>KKC 1602-1617, 1627, 1639, 1643-1651, 1832</a:t>
            </a:r>
            <a:r>
              <a:rPr lang="sk-SK" sz="1400" dirty="0" smtClean="0">
                <a:solidFill>
                  <a:srgbClr val="002060"/>
                </a:solidFill>
              </a:rPr>
              <a:t>,</a:t>
            </a:r>
          </a:p>
          <a:p>
            <a:pPr lvl="0"/>
            <a:r>
              <a:rPr lang="sk-SK" sz="1400" dirty="0">
                <a:solidFill>
                  <a:srgbClr val="002060"/>
                </a:solidFill>
              </a:rPr>
              <a:t> </a:t>
            </a:r>
            <a:r>
              <a:rPr lang="sk-SK" sz="1400" dirty="0" smtClean="0">
                <a:solidFill>
                  <a:srgbClr val="002060"/>
                </a:solidFill>
              </a:rPr>
              <a:t>                                                        22331-2336</a:t>
            </a:r>
            <a:r>
              <a:rPr lang="sk-SK" sz="1400" dirty="0">
                <a:solidFill>
                  <a:srgbClr val="002060"/>
                </a:solidFill>
              </a:rPr>
              <a:t>, 2364, 2380, </a:t>
            </a:r>
            <a:r>
              <a:rPr lang="sk-SK" sz="1400" dirty="0" smtClean="0">
                <a:solidFill>
                  <a:srgbClr val="002060"/>
                </a:solidFill>
              </a:rPr>
              <a:t>2382</a:t>
            </a:r>
          </a:p>
          <a:p>
            <a:pPr lvl="0"/>
            <a:endParaRPr lang="sk-SK" sz="800" dirty="0">
              <a:solidFill>
                <a:srgbClr val="002060"/>
              </a:solidFill>
            </a:endParaRPr>
          </a:p>
          <a:p>
            <a:pPr lvl="0"/>
            <a:r>
              <a:rPr lang="sk-SK" sz="1400" b="1" dirty="0">
                <a:solidFill>
                  <a:srgbClr val="002060"/>
                </a:solidFill>
              </a:rPr>
              <a:t>Ježiš a deti: </a:t>
            </a:r>
            <a:r>
              <a:rPr lang="sk-SK" sz="1400" dirty="0">
                <a:solidFill>
                  <a:srgbClr val="002060"/>
                </a:solidFill>
              </a:rPr>
              <a:t>KKC 699, 1244, </a:t>
            </a:r>
            <a:r>
              <a:rPr lang="sk-SK" sz="1400" dirty="0" smtClean="0">
                <a:solidFill>
                  <a:srgbClr val="002060"/>
                </a:solidFill>
              </a:rPr>
              <a:t>1261</a:t>
            </a:r>
          </a:p>
          <a:p>
            <a:pPr lvl="0"/>
            <a:endParaRPr lang="sk-SK" sz="800" dirty="0">
              <a:solidFill>
                <a:srgbClr val="002060"/>
              </a:solidFill>
            </a:endParaRPr>
          </a:p>
          <a:p>
            <a:pPr lvl="0"/>
            <a:r>
              <a:rPr lang="sk-SK" sz="1400" b="1" dirty="0">
                <a:solidFill>
                  <a:srgbClr val="002060"/>
                </a:solidFill>
              </a:rPr>
              <a:t>Bohatý mladík: </a:t>
            </a:r>
            <a:r>
              <a:rPr lang="sk-SK" sz="1400" dirty="0">
                <a:solidFill>
                  <a:srgbClr val="002060"/>
                </a:solidFill>
              </a:rPr>
              <a:t>KKC 1858, </a:t>
            </a:r>
            <a:r>
              <a:rPr lang="sk-SK" sz="1400" dirty="0" smtClean="0">
                <a:solidFill>
                  <a:srgbClr val="002060"/>
                </a:solidFill>
              </a:rPr>
              <a:t>2728</a:t>
            </a:r>
          </a:p>
          <a:p>
            <a:pPr lvl="0"/>
            <a:endParaRPr lang="sk-SK" sz="800" dirty="0">
              <a:solidFill>
                <a:srgbClr val="002060"/>
              </a:solidFill>
            </a:endParaRPr>
          </a:p>
          <a:p>
            <a:pPr lvl="0"/>
            <a:r>
              <a:rPr lang="sk-SK" sz="1400" b="1" dirty="0">
                <a:solidFill>
                  <a:srgbClr val="002060"/>
                </a:solidFill>
              </a:rPr>
              <a:t>Odmena tým, čo opustili všetko: </a:t>
            </a:r>
            <a:r>
              <a:rPr lang="sk-SK" sz="1400" dirty="0">
                <a:solidFill>
                  <a:srgbClr val="002060"/>
                </a:solidFill>
              </a:rPr>
              <a:t>KKC </a:t>
            </a:r>
            <a:r>
              <a:rPr lang="sk-SK" sz="1400" dirty="0" smtClean="0">
                <a:solidFill>
                  <a:srgbClr val="002060"/>
                </a:solidFill>
              </a:rPr>
              <a:t>1618</a:t>
            </a:r>
          </a:p>
          <a:p>
            <a:pPr lvl="0"/>
            <a:endParaRPr lang="sk-SK" sz="800" dirty="0">
              <a:solidFill>
                <a:srgbClr val="002060"/>
              </a:solidFill>
            </a:endParaRPr>
          </a:p>
          <a:p>
            <a:pPr lvl="0"/>
            <a:r>
              <a:rPr lang="sk-SK" sz="1400" b="1" dirty="0">
                <a:solidFill>
                  <a:srgbClr val="002060"/>
                </a:solidFill>
              </a:rPr>
              <a:t>Tretia predpoveď utrpenia: </a:t>
            </a:r>
            <a:r>
              <a:rPr lang="sk-SK" sz="1400" dirty="0">
                <a:solidFill>
                  <a:srgbClr val="002060"/>
                </a:solidFill>
              </a:rPr>
              <a:t>KKC </a:t>
            </a:r>
            <a:r>
              <a:rPr lang="sk-SK" sz="1400" dirty="0" smtClean="0">
                <a:solidFill>
                  <a:srgbClr val="002060"/>
                </a:solidFill>
              </a:rPr>
              <a:t>994</a:t>
            </a:r>
          </a:p>
          <a:p>
            <a:pPr lvl="0"/>
            <a:endParaRPr lang="sk-SK" sz="800" dirty="0">
              <a:solidFill>
                <a:srgbClr val="002060"/>
              </a:solidFill>
            </a:endParaRPr>
          </a:p>
          <a:p>
            <a:pPr lvl="0"/>
            <a:r>
              <a:rPr lang="sk-SK" sz="1400" b="1" dirty="0">
                <a:solidFill>
                  <a:srgbClr val="002060"/>
                </a:solidFill>
              </a:rPr>
              <a:t>Žiadosť </a:t>
            </a:r>
            <a:r>
              <a:rPr lang="sk-SK" sz="1400" b="1" dirty="0" err="1">
                <a:solidFill>
                  <a:srgbClr val="002060"/>
                </a:solidFill>
              </a:rPr>
              <a:t>Zebedejových</a:t>
            </a:r>
            <a:r>
              <a:rPr lang="sk-SK" sz="1400" b="1" dirty="0">
                <a:solidFill>
                  <a:srgbClr val="002060"/>
                </a:solidFill>
              </a:rPr>
              <a:t> synov: </a:t>
            </a:r>
            <a:r>
              <a:rPr lang="sk-SK" sz="1400" dirty="0">
                <a:solidFill>
                  <a:srgbClr val="002060"/>
                </a:solidFill>
              </a:rPr>
              <a:t>KKC 599-609, 618, </a:t>
            </a:r>
            <a:r>
              <a:rPr lang="sk-SK" sz="1400" dirty="0" smtClean="0">
                <a:solidFill>
                  <a:srgbClr val="002060"/>
                </a:solidFill>
              </a:rPr>
              <a:t>1225</a:t>
            </a:r>
          </a:p>
          <a:p>
            <a:pPr lvl="0"/>
            <a:endParaRPr lang="sk-SK" sz="800" dirty="0">
              <a:solidFill>
                <a:srgbClr val="002060"/>
              </a:solidFill>
            </a:endParaRPr>
          </a:p>
          <a:p>
            <a:pPr lvl="0"/>
            <a:r>
              <a:rPr lang="sk-SK" sz="1400" b="1" dirty="0">
                <a:solidFill>
                  <a:srgbClr val="002060"/>
                </a:solidFill>
              </a:rPr>
              <a:t>Predstavení majú slúžiť: </a:t>
            </a:r>
            <a:r>
              <a:rPr lang="sk-SK" sz="1400" dirty="0">
                <a:solidFill>
                  <a:srgbClr val="002060"/>
                </a:solidFill>
              </a:rPr>
              <a:t>KKC 520, 608, 1551, </a:t>
            </a:r>
            <a:r>
              <a:rPr lang="sk-SK" sz="1400" dirty="0" smtClean="0">
                <a:solidFill>
                  <a:srgbClr val="002060"/>
                </a:solidFill>
              </a:rPr>
              <a:t>1570</a:t>
            </a:r>
          </a:p>
          <a:p>
            <a:pPr lvl="0"/>
            <a:endParaRPr lang="sk-SK" sz="800" b="1" dirty="0">
              <a:solidFill>
                <a:srgbClr val="002060"/>
              </a:solidFill>
            </a:endParaRPr>
          </a:p>
          <a:p>
            <a:pPr lvl="0"/>
            <a:r>
              <a:rPr lang="sk-SK" sz="1400" b="1" dirty="0">
                <a:solidFill>
                  <a:srgbClr val="002060"/>
                </a:solidFill>
              </a:rPr>
              <a:t>Uzdravenie slepca pri Jerichu: </a:t>
            </a:r>
            <a:r>
              <a:rPr lang="sk-SK" sz="1400" dirty="0">
                <a:solidFill>
                  <a:srgbClr val="002060"/>
                </a:solidFill>
              </a:rPr>
              <a:t>KKC 1814-1816,2734-2737, 2616, 2667</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2163629" y="5662189"/>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965231" y="1900596"/>
            <a:ext cx="6553262" cy="4031873"/>
          </a:xfrm>
          <a:prstGeom prst="rect">
            <a:avLst/>
          </a:prstGeom>
        </p:spPr>
        <p:txBody>
          <a:bodyPr wrap="square">
            <a:spAutoFit/>
          </a:bodyPr>
          <a:lstStyle/>
          <a:p>
            <a:pPr>
              <a:spcAft>
                <a:spcPts val="0"/>
              </a:spcAft>
            </a:pPr>
            <a:r>
              <a:rPr lang="sk-SK" b="1" dirty="0" smtClean="0">
                <a:solidFill>
                  <a:srgbClr val="8A4500"/>
                </a:solidFill>
                <a:effectLst/>
                <a:latin typeface="Times New Roman" panose="02020603050405020304" pitchFamily="18" charset="0"/>
                <a:ea typeface="Times New Roman" panose="02020603050405020304" pitchFamily="18" charset="0"/>
              </a:rPr>
              <a:t> </a:t>
            </a:r>
            <a:endParaRPr lang="sk-SK" dirty="0" smtClean="0">
              <a:solidFill>
                <a:srgbClr val="8A4500"/>
              </a:solidFill>
              <a:effectLst/>
              <a:latin typeface="Times New Roman" panose="02020603050405020304" pitchFamily="18" charset="0"/>
              <a:ea typeface="Times New Roman" panose="02020603050405020304" pitchFamily="18" charset="0"/>
            </a:endParaRPr>
          </a:p>
          <a:p>
            <a:r>
              <a:rPr lang="sk-SK" sz="1400" b="1" dirty="0">
                <a:solidFill>
                  <a:srgbClr val="8A4500"/>
                </a:solidFill>
              </a:rPr>
              <a:t>Ako sa volal slepý pri Jerichu?</a:t>
            </a:r>
          </a:p>
          <a:p>
            <a:r>
              <a:rPr lang="sk-SK" sz="1400" dirty="0">
                <a:solidFill>
                  <a:srgbClr val="8A4500"/>
                </a:solidFill>
              </a:rPr>
              <a:t>A/ Timotej </a:t>
            </a:r>
          </a:p>
          <a:p>
            <a:r>
              <a:rPr lang="sk-SK" sz="1400" dirty="0">
                <a:solidFill>
                  <a:srgbClr val="8A4500"/>
                </a:solidFill>
              </a:rPr>
              <a:t>B/ Bartolomej</a:t>
            </a:r>
          </a:p>
          <a:p>
            <a:r>
              <a:rPr lang="sk-SK" sz="1400" dirty="0">
                <a:solidFill>
                  <a:srgbClr val="8A4500"/>
                </a:solidFill>
              </a:rPr>
              <a:t>C/ </a:t>
            </a:r>
            <a:r>
              <a:rPr lang="sk-SK" sz="1400" dirty="0" err="1">
                <a:solidFill>
                  <a:srgbClr val="8A4500"/>
                </a:solidFill>
              </a:rPr>
              <a:t>Bartimej</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a:solidFill>
                  <a:srgbClr val="8A4500"/>
                </a:solidFill>
              </a:rPr>
              <a:t>Prečo prišiel na svet Syn človeka? Aby:</a:t>
            </a:r>
          </a:p>
          <a:p>
            <a:r>
              <a:rPr lang="sk-SK" sz="1400" dirty="0">
                <a:solidFill>
                  <a:srgbClr val="8A4500"/>
                </a:solidFill>
              </a:rPr>
              <a:t>A/ sa dal obsluhovať</a:t>
            </a:r>
          </a:p>
          <a:p>
            <a:r>
              <a:rPr lang="sk-SK" sz="1400" dirty="0">
                <a:solidFill>
                  <a:srgbClr val="8A4500"/>
                </a:solidFill>
              </a:rPr>
              <a:t>B/ slúžil </a:t>
            </a:r>
          </a:p>
          <a:p>
            <a:r>
              <a:rPr lang="sk-SK" sz="1400" dirty="0">
                <a:solidFill>
                  <a:srgbClr val="8A4500"/>
                </a:solidFill>
              </a:rPr>
              <a:t>C/ položil svoj život za mnohých</a:t>
            </a:r>
          </a:p>
          <a:p>
            <a:r>
              <a:rPr lang="sk-SK" sz="1400" dirty="0">
                <a:solidFill>
                  <a:srgbClr val="8A4500"/>
                </a:solidFill>
              </a:rPr>
              <a:t> </a:t>
            </a:r>
          </a:p>
          <a:p>
            <a:r>
              <a:rPr lang="sk-SK" sz="1400" b="1" dirty="0">
                <a:solidFill>
                  <a:srgbClr val="8A4500"/>
                </a:solidFill>
              </a:rPr>
              <a:t>Prečo Mojžiš dovolil napísať priepustný list a prepustiť manželku?</a:t>
            </a:r>
            <a:br>
              <a:rPr lang="sk-SK" sz="1400" b="1" dirty="0">
                <a:solidFill>
                  <a:srgbClr val="8A4500"/>
                </a:solidFill>
              </a:rPr>
            </a:br>
            <a:r>
              <a:rPr lang="sk-SK" sz="1400" dirty="0">
                <a:solidFill>
                  <a:srgbClr val="8A4500"/>
                </a:solidFill>
              </a:rPr>
              <a:t>A/ pre pokoj v živote</a:t>
            </a:r>
          </a:p>
          <a:p>
            <a:r>
              <a:rPr lang="sk-SK" sz="1400" dirty="0">
                <a:solidFill>
                  <a:srgbClr val="8A4500"/>
                </a:solidFill>
              </a:rPr>
              <a:t>B/ pre slobodný rozchod manželov</a:t>
            </a:r>
          </a:p>
          <a:p>
            <a:r>
              <a:rPr lang="sk-SK" sz="1400" dirty="0">
                <a:solidFill>
                  <a:srgbClr val="8A4500"/>
                </a:solidFill>
              </a:rPr>
              <a:t>C/ pre tvrdosť ich srdca </a:t>
            </a:r>
          </a:p>
          <a:p>
            <a:r>
              <a:rPr lang="sk-SK" sz="1400" dirty="0">
                <a:solidFill>
                  <a:srgbClr val="8A4500"/>
                </a:solidFill>
              </a:rPr>
              <a:t> </a:t>
            </a:r>
          </a:p>
          <a:p>
            <a:r>
              <a:rPr lang="sk-SK" sz="1400" b="1" dirty="0">
                <a:solidFill>
                  <a:srgbClr val="8A4500"/>
                </a:solidFill>
              </a:rPr>
              <a:t>Dovoľuje Kristus zrušenie kresťanského manželstva? </a:t>
            </a:r>
            <a:endParaRPr lang="sk-SK" sz="1400" b="1" dirty="0" smtClean="0">
              <a:solidFill>
                <a:srgbClr val="8A4500"/>
              </a:solidFill>
            </a:endParaRPr>
          </a:p>
          <a:p>
            <a:r>
              <a:rPr lang="sk-SK" sz="1400" dirty="0" smtClean="0">
                <a:solidFill>
                  <a:srgbClr val="8A4500"/>
                </a:solidFill>
              </a:rPr>
              <a:t>Ak </a:t>
            </a:r>
            <a:r>
              <a:rPr lang="sk-SK" sz="1400" dirty="0">
                <a:solidFill>
                  <a:srgbClr val="8A4500"/>
                </a:solidFill>
              </a:rPr>
              <a:t>áno, za akých okolností?</a:t>
            </a:r>
            <a:endParaRPr lang="sk-SK" sz="1400" b="1" dirty="0">
              <a:solidFill>
                <a:srgbClr val="8A4500"/>
              </a:solidFill>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664833" y="1412060"/>
            <a:ext cx="6277557" cy="4893647"/>
          </a:xfrm>
          <a:prstGeom prst="rect">
            <a:avLst/>
          </a:prstGeom>
        </p:spPr>
        <p:txBody>
          <a:bodyPr wrap="square">
            <a:spAutoFit/>
          </a:bodyPr>
          <a:lstStyle/>
          <a:p>
            <a:r>
              <a:rPr lang="sk-SK" sz="1400" b="1" dirty="0" smtClean="0">
                <a:solidFill>
                  <a:srgbClr val="8A4500"/>
                </a:solidFill>
              </a:rPr>
              <a:t>                                                        </a:t>
            </a:r>
            <a:r>
              <a:rPr lang="sk-SK" sz="1600" b="1" dirty="0" smtClean="0">
                <a:solidFill>
                  <a:srgbClr val="8A4500"/>
                </a:solidFill>
              </a:rPr>
              <a:t>2</a:t>
            </a:r>
            <a:r>
              <a:rPr lang="sk-SK" sz="1600" b="1" dirty="0">
                <a:solidFill>
                  <a:srgbClr val="8A4500"/>
                </a:solidFill>
              </a:rPr>
              <a:t>. Vytvor dvojice</a:t>
            </a:r>
            <a:endParaRPr lang="sk-SK" sz="1600" dirty="0">
              <a:solidFill>
                <a:srgbClr val="8A4500"/>
              </a:solidFill>
            </a:endParaRPr>
          </a:p>
          <a:p>
            <a:r>
              <a:rPr lang="sk-SK" sz="800" dirty="0">
                <a:solidFill>
                  <a:srgbClr val="8A4500"/>
                </a:solidFill>
              </a:rPr>
              <a:t> </a:t>
            </a:r>
          </a:p>
          <a:p>
            <a:r>
              <a:rPr lang="sk-SK" sz="1600" dirty="0">
                <a:solidFill>
                  <a:srgbClr val="8A4500"/>
                </a:solidFill>
              </a:rPr>
              <a:t>Mojžiš			</a:t>
            </a:r>
            <a:r>
              <a:rPr lang="sk-SK" sz="1600" dirty="0" smtClean="0">
                <a:solidFill>
                  <a:srgbClr val="8A4500"/>
                </a:solidFill>
              </a:rPr>
              <a:t>-</a:t>
            </a:r>
            <a:r>
              <a:rPr lang="sk-SK" sz="1600" dirty="0">
                <a:solidFill>
                  <a:srgbClr val="8A4500"/>
                </a:solidFill>
              </a:rPr>
              <a:t>		</a:t>
            </a:r>
          </a:p>
          <a:p>
            <a:r>
              <a:rPr lang="sk-SK" sz="1600" dirty="0">
                <a:solidFill>
                  <a:srgbClr val="8A4500"/>
                </a:solidFill>
              </a:rPr>
              <a:t>Božie kráľovstvo		-		</a:t>
            </a:r>
          </a:p>
          <a:p>
            <a:r>
              <a:rPr lang="sk-SK" sz="1600" dirty="0">
                <a:solidFill>
                  <a:srgbClr val="8A4500"/>
                </a:solidFill>
              </a:rPr>
              <a:t>ťava			</a:t>
            </a:r>
            <a:r>
              <a:rPr lang="sk-SK" sz="1600" dirty="0" smtClean="0">
                <a:solidFill>
                  <a:srgbClr val="8A4500"/>
                </a:solidFill>
              </a:rPr>
              <a:t>-</a:t>
            </a:r>
            <a:r>
              <a:rPr lang="sk-SK" sz="1600" dirty="0">
                <a:solidFill>
                  <a:srgbClr val="8A4500"/>
                </a:solidFill>
              </a:rPr>
              <a:t>			</a:t>
            </a:r>
          </a:p>
          <a:p>
            <a:r>
              <a:rPr lang="sk-SK" sz="1600" dirty="0">
                <a:solidFill>
                  <a:srgbClr val="8A4500"/>
                </a:solidFill>
              </a:rPr>
              <a:t>kalich			</a:t>
            </a:r>
            <a:r>
              <a:rPr lang="sk-SK" sz="1600" dirty="0" smtClean="0">
                <a:solidFill>
                  <a:srgbClr val="8A4500"/>
                </a:solidFill>
              </a:rPr>
              <a:t>-</a:t>
            </a:r>
            <a:r>
              <a:rPr lang="sk-SK" sz="1600" dirty="0">
                <a:solidFill>
                  <a:srgbClr val="8A4500"/>
                </a:solidFill>
              </a:rPr>
              <a:t>			</a:t>
            </a:r>
          </a:p>
          <a:p>
            <a:r>
              <a:rPr lang="sk-SK" sz="1600" dirty="0">
                <a:solidFill>
                  <a:srgbClr val="8A4500"/>
                </a:solidFill>
              </a:rPr>
              <a:t>byť veľkým			-		</a:t>
            </a:r>
          </a:p>
          <a:p>
            <a:r>
              <a:rPr lang="sk-SK" sz="1600" dirty="0" err="1">
                <a:solidFill>
                  <a:srgbClr val="8A4500"/>
                </a:solidFill>
              </a:rPr>
              <a:t>Bartimej</a:t>
            </a:r>
            <a:r>
              <a:rPr lang="sk-SK" sz="1600" dirty="0">
                <a:solidFill>
                  <a:srgbClr val="8A4500"/>
                </a:solidFill>
              </a:rPr>
              <a:t>			-	</a:t>
            </a:r>
          </a:p>
          <a:p>
            <a:r>
              <a:rPr lang="sk-SK" sz="1600" dirty="0">
                <a:solidFill>
                  <a:srgbClr val="8A4500"/>
                </a:solidFill>
              </a:rPr>
              <a:t>Ježiš			</a:t>
            </a:r>
            <a:r>
              <a:rPr lang="sk-SK" sz="1600" dirty="0" smtClean="0">
                <a:solidFill>
                  <a:srgbClr val="8A4500"/>
                </a:solidFill>
              </a:rPr>
              <a:t>-</a:t>
            </a:r>
            <a:r>
              <a:rPr lang="sk-SK" sz="1600" dirty="0">
                <a:solidFill>
                  <a:srgbClr val="8A4500"/>
                </a:solidFill>
              </a:rPr>
              <a:t>	</a:t>
            </a:r>
          </a:p>
          <a:p>
            <a:r>
              <a:rPr lang="sk-SK" sz="800" dirty="0">
                <a:solidFill>
                  <a:srgbClr val="8A4500"/>
                </a:solidFill>
              </a:rPr>
              <a:t> </a:t>
            </a:r>
          </a:p>
          <a:p>
            <a:r>
              <a:rPr lang="sk-SK" sz="1600" dirty="0">
                <a:solidFill>
                  <a:srgbClr val="8A4500"/>
                </a:solidFill>
              </a:rPr>
              <a:t>služobník všetkých, Syn Dávidov, priepustný list, ucho ihly, dieťa, krst, </a:t>
            </a:r>
            <a:r>
              <a:rPr lang="sk-SK" sz="1600" dirty="0" err="1" smtClean="0">
                <a:solidFill>
                  <a:srgbClr val="8A4500"/>
                </a:solidFill>
              </a:rPr>
              <a:t>Timejov</a:t>
            </a:r>
            <a:r>
              <a:rPr lang="sk-SK" sz="1600" dirty="0" smtClean="0">
                <a:solidFill>
                  <a:srgbClr val="8A4500"/>
                </a:solidFill>
              </a:rPr>
              <a:t> syn</a:t>
            </a:r>
          </a:p>
          <a:p>
            <a:r>
              <a:rPr lang="sk-SK" sz="1600" b="1" dirty="0" smtClean="0"/>
              <a:t>                                 </a:t>
            </a:r>
          </a:p>
          <a:p>
            <a:endParaRPr lang="sk-SK" sz="1600" b="1" dirty="0" smtClean="0"/>
          </a:p>
          <a:p>
            <a:r>
              <a:rPr lang="sk-SK" sz="1600" b="1" dirty="0">
                <a:solidFill>
                  <a:srgbClr val="8A4500"/>
                </a:solidFill>
              </a:rPr>
              <a:t> </a:t>
            </a:r>
            <a:r>
              <a:rPr lang="sk-SK" sz="1600" b="1" dirty="0" smtClean="0">
                <a:solidFill>
                  <a:srgbClr val="8A4500"/>
                </a:solidFill>
              </a:rPr>
              <a:t>                                 3</a:t>
            </a:r>
            <a:r>
              <a:rPr lang="sk-SK" sz="1600" b="1" dirty="0">
                <a:solidFill>
                  <a:srgbClr val="8A4500"/>
                </a:solidFill>
              </a:rPr>
              <a:t>. Podčiarkni, čo bolo skôr podľa </a:t>
            </a:r>
            <a:r>
              <a:rPr lang="sk-SK" sz="1600" b="1" dirty="0" err="1">
                <a:solidFill>
                  <a:srgbClr val="8A4500"/>
                </a:solidFill>
              </a:rPr>
              <a:t>Mk</a:t>
            </a:r>
            <a:r>
              <a:rPr lang="sk-SK" sz="1600" b="1" dirty="0">
                <a:solidFill>
                  <a:srgbClr val="8A4500"/>
                </a:solidFill>
              </a:rPr>
              <a:t> 10?</a:t>
            </a:r>
            <a:endParaRPr lang="sk-SK" sz="1600" dirty="0">
              <a:solidFill>
                <a:srgbClr val="8A4500"/>
              </a:solidFill>
            </a:endParaRPr>
          </a:p>
          <a:p>
            <a:r>
              <a:rPr lang="sk-SK" sz="800" dirty="0">
                <a:solidFill>
                  <a:srgbClr val="8A4500"/>
                </a:solidFill>
              </a:rPr>
              <a:t> </a:t>
            </a:r>
          </a:p>
          <a:p>
            <a:r>
              <a:rPr lang="sk-SK" sz="1600" dirty="0">
                <a:solidFill>
                  <a:srgbClr val="8A4500"/>
                </a:solidFill>
              </a:rPr>
              <a:t>uzdravenie slepca pri Jerichu - bohatý mladík</a:t>
            </a:r>
          </a:p>
          <a:p>
            <a:r>
              <a:rPr lang="sk-SK" sz="1600" dirty="0">
                <a:solidFill>
                  <a:srgbClr val="8A4500"/>
                </a:solidFill>
              </a:rPr>
              <a:t>Ježišova reč o nerozlučnosti manželstva – žiadosť </a:t>
            </a:r>
            <a:r>
              <a:rPr lang="sk-SK" sz="1600" dirty="0" err="1">
                <a:solidFill>
                  <a:srgbClr val="8A4500"/>
                </a:solidFill>
              </a:rPr>
              <a:t>Zebedejových</a:t>
            </a:r>
            <a:r>
              <a:rPr lang="sk-SK" sz="1600" dirty="0">
                <a:solidFill>
                  <a:srgbClr val="8A4500"/>
                </a:solidFill>
              </a:rPr>
              <a:t> synov</a:t>
            </a:r>
          </a:p>
          <a:p>
            <a:r>
              <a:rPr lang="sk-SK" sz="1600" dirty="0">
                <a:solidFill>
                  <a:srgbClr val="8A4500"/>
                </a:solidFill>
              </a:rPr>
              <a:t>odmena tým, čo opustili všetko - Ježiš a deti</a:t>
            </a:r>
          </a:p>
          <a:p>
            <a:r>
              <a:rPr lang="sk-SK" sz="1600" dirty="0">
                <a:solidFill>
                  <a:srgbClr val="8A4500"/>
                </a:solidFill>
              </a:rPr>
              <a:t>nebezpečenstvo bohatstva – predstavení majú slúžiť</a:t>
            </a:r>
          </a:p>
          <a:p>
            <a:r>
              <a:rPr lang="sk-SK" sz="1600" dirty="0">
                <a:solidFill>
                  <a:srgbClr val="8A4500"/>
                </a:solidFill>
              </a:rPr>
              <a:t>žiadosť </a:t>
            </a:r>
            <a:r>
              <a:rPr lang="sk-SK" sz="1600" dirty="0" err="1">
                <a:solidFill>
                  <a:srgbClr val="8A4500"/>
                </a:solidFill>
              </a:rPr>
              <a:t>Zebedejových</a:t>
            </a:r>
            <a:r>
              <a:rPr lang="sk-SK" sz="1600" dirty="0">
                <a:solidFill>
                  <a:srgbClr val="8A4500"/>
                </a:solidFill>
              </a:rPr>
              <a:t> synov - tretia predpoveď utrpenia </a:t>
            </a:r>
            <a:r>
              <a:rPr lang="sk-SK" sz="1400" dirty="0">
                <a:solidFill>
                  <a:srgbClr val="8A4500"/>
                </a:solidFill>
              </a:rPr>
              <a:t> </a:t>
            </a: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675637" y="1159925"/>
            <a:ext cx="5855970" cy="4832092"/>
          </a:xfrm>
          <a:prstGeom prst="rect">
            <a:avLst/>
          </a:prstGeom>
        </p:spPr>
        <p:txBody>
          <a:bodyPr wrap="square">
            <a:spAutoFit/>
          </a:bodyPr>
          <a:lstStyle/>
          <a:p>
            <a:endParaRPr lang="sk-SK" sz="1400" dirty="0"/>
          </a:p>
          <a:p>
            <a:r>
              <a:rPr lang="sk-SK" sz="1400" b="1" dirty="0" smtClean="0"/>
              <a:t>                                          </a:t>
            </a:r>
            <a:r>
              <a:rPr lang="sk-SK" sz="1400" b="1" dirty="0" smtClean="0">
                <a:solidFill>
                  <a:srgbClr val="8A4500"/>
                </a:solidFill>
              </a:rPr>
              <a:t>4</a:t>
            </a:r>
            <a:r>
              <a:rPr lang="sk-SK" sz="1400" b="1" dirty="0">
                <a:solidFill>
                  <a:srgbClr val="8A4500"/>
                </a:solidFill>
              </a:rPr>
              <a:t>. Podčiarkni, čo do radu nepatrí</a:t>
            </a:r>
            <a:endParaRPr lang="sk-SK" sz="1400" dirty="0">
              <a:solidFill>
                <a:srgbClr val="8A4500"/>
              </a:solidFill>
            </a:endParaRPr>
          </a:p>
          <a:p>
            <a:r>
              <a:rPr lang="sk-SK" sz="1400" dirty="0">
                <a:solidFill>
                  <a:srgbClr val="8A4500"/>
                </a:solidFill>
              </a:rPr>
              <a:t> </a:t>
            </a:r>
          </a:p>
          <a:p>
            <a:r>
              <a:rPr lang="sk-SK" sz="1400" dirty="0">
                <a:solidFill>
                  <a:srgbClr val="8A4500"/>
                </a:solidFill>
              </a:rPr>
              <a:t>muž, priepustný list, žena, </a:t>
            </a:r>
            <a:r>
              <a:rPr lang="sk-SK" sz="1400" dirty="0" err="1">
                <a:solidFill>
                  <a:srgbClr val="8A4500"/>
                </a:solidFill>
              </a:rPr>
              <a:t>zákonníci</a:t>
            </a:r>
            <a:r>
              <a:rPr lang="sk-SK" sz="1400" dirty="0">
                <a:solidFill>
                  <a:srgbClr val="8A4500"/>
                </a:solidFill>
              </a:rPr>
              <a:t>, počiatok, jedno telo </a:t>
            </a:r>
          </a:p>
          <a:p>
            <a:r>
              <a:rPr lang="sk-SK" sz="1400" dirty="0">
                <a:solidFill>
                  <a:srgbClr val="8A4500"/>
                </a:solidFill>
              </a:rPr>
              <a:t> </a:t>
            </a:r>
          </a:p>
          <a:p>
            <a:r>
              <a:rPr lang="sk-SK" sz="1400" dirty="0">
                <a:solidFill>
                  <a:srgbClr val="8A4500"/>
                </a:solidFill>
              </a:rPr>
              <a:t>Jakub, kráľovstvo, Ján, pravica, ľavica</a:t>
            </a:r>
          </a:p>
          <a:p>
            <a:r>
              <a:rPr lang="sk-SK" sz="1400" dirty="0">
                <a:solidFill>
                  <a:srgbClr val="8A4500"/>
                </a:solidFill>
              </a:rPr>
              <a:t> </a:t>
            </a:r>
          </a:p>
          <a:p>
            <a:r>
              <a:rPr lang="sk-SK" sz="1400" dirty="0">
                <a:solidFill>
                  <a:srgbClr val="8A4500"/>
                </a:solidFill>
              </a:rPr>
              <a:t>nezabiješ, nescudzoložíš, nepokradneš, </a:t>
            </a:r>
            <a:r>
              <a:rPr lang="sk-SK" sz="1400" dirty="0" err="1">
                <a:solidFill>
                  <a:srgbClr val="8A4500"/>
                </a:solidFill>
              </a:rPr>
              <a:t>nezosmilníš</a:t>
            </a:r>
            <a:r>
              <a:rPr lang="sk-SK" sz="1400" dirty="0">
                <a:solidFill>
                  <a:srgbClr val="8A4500"/>
                </a:solidFill>
              </a:rPr>
              <a:t>, nebudeš krivo svedčiť</a:t>
            </a:r>
          </a:p>
          <a:p>
            <a:endParaRPr lang="sk-SK" sz="1400" dirty="0" smtClean="0">
              <a:solidFill>
                <a:srgbClr val="8A4500"/>
              </a:solidFill>
            </a:endParaRPr>
          </a:p>
          <a:p>
            <a:r>
              <a:rPr lang="sk-SK" sz="1400" dirty="0" smtClean="0">
                <a:solidFill>
                  <a:srgbClr val="8A4500"/>
                </a:solidFill>
              </a:rPr>
              <a:t>Jericho</a:t>
            </a:r>
            <a:r>
              <a:rPr lang="sk-SK" sz="1400" dirty="0">
                <a:solidFill>
                  <a:srgbClr val="8A4500"/>
                </a:solidFill>
              </a:rPr>
              <a:t>, plášť, brána, slepec, viera</a:t>
            </a:r>
          </a:p>
          <a:p>
            <a:r>
              <a:rPr lang="sk-SK" sz="1400" b="1" dirty="0">
                <a:solidFill>
                  <a:srgbClr val="8A4500"/>
                </a:solidFill>
              </a:rPr>
              <a:t> </a:t>
            </a:r>
            <a:endParaRPr lang="sk-SK" sz="1400" dirty="0">
              <a:solidFill>
                <a:srgbClr val="8A4500"/>
              </a:solidFill>
            </a:endParaRPr>
          </a:p>
          <a:p>
            <a:r>
              <a:rPr lang="sk-SK" sz="1400" dirty="0">
                <a:solidFill>
                  <a:srgbClr val="8A4500"/>
                </a:solidFill>
              </a:rPr>
              <a:t>dom, bratia, sestry, matky, majetok, deti, </a:t>
            </a:r>
            <a:r>
              <a:rPr lang="sk-SK" sz="1400" dirty="0" smtClean="0">
                <a:solidFill>
                  <a:srgbClr val="8A4500"/>
                </a:solidFill>
              </a:rPr>
              <a:t>polia</a:t>
            </a:r>
          </a:p>
          <a:p>
            <a:endParaRPr lang="sk-SK" sz="1400" dirty="0">
              <a:solidFill>
                <a:srgbClr val="8A4500"/>
              </a:solidFill>
            </a:endParaRPr>
          </a:p>
          <a:p>
            <a:endParaRPr lang="sk-SK" sz="1400" dirty="0" smtClean="0">
              <a:solidFill>
                <a:srgbClr val="8A4500"/>
              </a:solidFill>
            </a:endParaRPr>
          </a:p>
          <a:p>
            <a:pPr algn="just"/>
            <a:r>
              <a:rPr lang="sk-SK" sz="1400" b="1" dirty="0" smtClean="0">
                <a:solidFill>
                  <a:srgbClr val="8A4500"/>
                </a:solidFill>
              </a:rPr>
              <a:t>                                                  5</a:t>
            </a:r>
            <a:r>
              <a:rPr lang="sk-SK" sz="1400" b="1" dirty="0">
                <a:solidFill>
                  <a:srgbClr val="8A4500"/>
                </a:solidFill>
              </a:rPr>
              <a:t>. Tlačiarenský škriatok</a:t>
            </a:r>
            <a:endParaRPr lang="sk-SK" sz="1400" dirty="0">
              <a:solidFill>
                <a:srgbClr val="8A4500"/>
              </a:solidFill>
            </a:endParaRPr>
          </a:p>
          <a:p>
            <a:pPr algn="just"/>
            <a:r>
              <a:rPr lang="sk-SK" sz="1400" b="1" dirty="0">
                <a:solidFill>
                  <a:srgbClr val="8A4500"/>
                </a:solidFill>
              </a:rPr>
              <a:t> </a:t>
            </a:r>
            <a:endParaRPr lang="sk-SK" sz="1400" dirty="0">
              <a:solidFill>
                <a:srgbClr val="8A4500"/>
              </a:solidFill>
            </a:endParaRPr>
          </a:p>
          <a:p>
            <a:pPr algn="just"/>
            <a:r>
              <a:rPr lang="sk-SK" sz="1400" dirty="0">
                <a:solidFill>
                  <a:srgbClr val="8A4500"/>
                </a:solidFill>
              </a:rPr>
              <a:t>Ježiš si ich zavolal a povedal im: „Viete, že tí, ktorých pokladajú za správcov národov, panujú nad nimi a ich sudcovia majú nad nimi moc. Medzi vami to tak nebude. Ale kto sa bude chcieť stať medzi vami veľkým, bude vaším pánom. A kto bude chcieť byť medzi vami prvý, bude vodcom všetkých. Lebo ani Syn človeka neprišiel, aby vládol, ale aby slúžil a položil svoj život na spasenie pre všetkých.</a:t>
            </a: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4106060" y="2113519"/>
            <a:ext cx="4258239" cy="3231654"/>
          </a:xfrm>
          <a:prstGeom prst="rect">
            <a:avLst/>
          </a:prstGeom>
        </p:spPr>
        <p:txBody>
          <a:bodyPr wrap="square">
            <a:spAutoFit/>
          </a:bodyPr>
          <a:lstStyle/>
          <a:p>
            <a:pPr lvl="0" algn="just"/>
            <a:r>
              <a:rPr lang="sk-SK" sz="1200" dirty="0" smtClean="0">
                <a:solidFill>
                  <a:srgbClr val="002060"/>
                </a:solidFill>
              </a:rPr>
              <a:t>Ak </a:t>
            </a:r>
            <a:r>
              <a:rPr lang="sk-SK" sz="1200" dirty="0">
                <a:solidFill>
                  <a:srgbClr val="002060"/>
                </a:solidFill>
              </a:rPr>
              <a:t>hovoríme niečo malým deťom, nežiadajú od nás dokonalé vysvetlenie a odôvodnenie toho, čo hovoríme. Ak nám dôverujú, </a:t>
            </a:r>
            <a:r>
              <a:rPr lang="sk-SK" sz="1200" dirty="0" smtClean="0">
                <a:solidFill>
                  <a:srgbClr val="002060"/>
                </a:solidFill>
              </a:rPr>
              <a:t>uveria </a:t>
            </a:r>
            <a:r>
              <a:rPr lang="sk-SK" sz="1200" dirty="0">
                <a:solidFill>
                  <a:srgbClr val="002060"/>
                </a:solidFill>
              </a:rPr>
              <a:t>nám. Ježiš žiada, aby sme v neho verili takouto detskou vierou. Nemusíme porozumieť všetkým tajomstvám života. Stačí, aby sme vedeli, že sme v Božích rukách. To samozrejme neznamená, že máme byť detinskí a nezrelí, ale že Bohu dôverujeme s jednoduchosťou dieťaťa.</a:t>
            </a:r>
          </a:p>
          <a:p>
            <a:pPr algn="just"/>
            <a:r>
              <a:rPr lang="sk-SK" sz="1200" dirty="0">
                <a:solidFill>
                  <a:srgbClr val="002060"/>
                </a:solidFill>
              </a:rPr>
              <a:t> </a:t>
            </a:r>
          </a:p>
          <a:p>
            <a:pPr lvl="0" algn="just"/>
            <a:r>
              <a:rPr lang="sk-SK" sz="1200" dirty="0" smtClean="0">
                <a:solidFill>
                  <a:srgbClr val="002060"/>
                </a:solidFill>
              </a:rPr>
              <a:t>Tento </a:t>
            </a:r>
            <a:r>
              <a:rPr lang="sk-SK" sz="1200" dirty="0">
                <a:solidFill>
                  <a:srgbClr val="002060"/>
                </a:solidFill>
              </a:rPr>
              <a:t>úryvok nám predstavuje bohatého človeka, ktorý má na prvý pohľad okrem túžby vojsť do Božieho kráľovstva všetky ostatné predpoklady, aby dosiahol svoj cieľ. Všetky, až na jeden: aby miloval Boha nadovšetko. Pripútanie k majetku ho robí neschopným urobiť správne rozhodnutie. Z možností Boh alebo majetok si vyberá majetok. A tak miesto radosti, že objavil poklad, odchádza smutný. Čo je tvojím „pokladom“? Na čo si tak naviazaný, že tomu dávaš prednosť aj pred Božou vôľou?</a:t>
            </a:r>
          </a:p>
          <a:p>
            <a:pPr algn="just"/>
            <a:r>
              <a:rPr lang="sk-SK" sz="1200" dirty="0">
                <a:solidFill>
                  <a:srgbClr val="002060"/>
                </a:solidFill>
              </a:rPr>
              <a:t> </a:t>
            </a:r>
          </a:p>
        </p:txBody>
      </p:sp>
      <p:sp>
        <p:nvSpPr>
          <p:cNvPr id="12" name="BlokTextu 11"/>
          <p:cNvSpPr txBox="1"/>
          <p:nvPr/>
        </p:nvSpPr>
        <p:spPr>
          <a:xfrm>
            <a:off x="838265" y="2285442"/>
            <a:ext cx="3096847"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Keď to Ježiš videl, namrzený im povedal: „Nechajte deti </a:t>
            </a:r>
            <a:r>
              <a:rPr lang="sk-SK" sz="1200" i="1" dirty="0">
                <a:solidFill>
                  <a:srgbClr val="8A4500"/>
                </a:solidFill>
                <a:latin typeface="Franklin Gothic Medium Cond" panose="020B0606030402020204" pitchFamily="34" charset="0"/>
              </a:rPr>
              <a:t>p</a:t>
            </a:r>
            <a:r>
              <a:rPr lang="sk-SK" sz="1200" i="1" dirty="0" smtClean="0">
                <a:solidFill>
                  <a:srgbClr val="8A4500"/>
                </a:solidFill>
                <a:latin typeface="Franklin Gothic Medium Cond" panose="020B0606030402020204" pitchFamily="34" charset="0"/>
              </a:rPr>
              <a:t>richádzať ku mne! Nebráňte im, lebo takým patrí Božie kráľovstvo.“ </a:t>
            </a:r>
            <a:r>
              <a:rPr lang="sk-SK" sz="1100" i="1" dirty="0" err="1" smtClean="0">
                <a:solidFill>
                  <a:srgbClr val="8A4500"/>
                </a:solidFill>
                <a:latin typeface="Franklin Gothic Medium Cond" panose="020B0606030402020204" pitchFamily="34" charset="0"/>
              </a:rPr>
              <a:t>Mk</a:t>
            </a:r>
            <a:r>
              <a:rPr lang="sk-SK" sz="1100" i="1" dirty="0" smtClean="0">
                <a:solidFill>
                  <a:srgbClr val="8A4500"/>
                </a:solidFill>
                <a:latin typeface="Franklin Gothic Medium Cond" panose="020B0606030402020204" pitchFamily="34" charset="0"/>
              </a:rPr>
              <a:t> 10,14</a:t>
            </a:r>
            <a:endParaRPr lang="sk-SK" sz="1100" i="1" dirty="0">
              <a:solidFill>
                <a:srgbClr val="8A4500"/>
              </a:solidFill>
              <a:latin typeface="Franklin Gothic Medium Cond" panose="020B0606030402020204" pitchFamily="34" charset="0"/>
            </a:endParaRPr>
          </a:p>
        </p:txBody>
      </p:sp>
      <p:sp>
        <p:nvSpPr>
          <p:cNvPr id="13" name="BlokTextu 12"/>
          <p:cNvSpPr txBox="1"/>
          <p:nvPr/>
        </p:nvSpPr>
        <p:spPr>
          <a:xfrm>
            <a:off x="838265" y="3589909"/>
            <a:ext cx="3223406" cy="2677656"/>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Keď sa vydával na cestu, ktosi k nemu pribehol, kľakol si pred ním a pýtal sa ho: „Učiteľ dobrý, čo mám robiť, aby som obsiahol večný život?“ Ježiš mu povedal: „Prečo ma nazývaš dobrým? Nik nie je dobrý, jedine Boh.  Poznáš prikázania: Nezabiješ! Nescudzoložíš! Nepokradneš! Nebudeš krivo svedčiť! Nebudeš podvádzať! Cti otca svojho i matku!“  Ale on mu povedal: „Učiteľ, toto všetko som zachovával od svojej mladosti.“ Ježiš naňho pozrel s láskou a povedal mu: „Jedno ti ešte chýba. Choď, predaj všetko, čo máš, rozdaj chudobným a budeš mať poklad v nebi. Potom príď a nasleduj ma!  On pri tomto slove zosmutnel a odišiel zarmútený, lebo mal veľký majetok.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10,17-22</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007237" y="2287609"/>
            <a:ext cx="5275374" cy="3600986"/>
          </a:xfrm>
          <a:prstGeom prst="rect">
            <a:avLst/>
          </a:prstGeom>
        </p:spPr>
        <p:txBody>
          <a:bodyPr wrap="square">
            <a:spAutoFit/>
          </a:bodyPr>
          <a:lstStyle/>
          <a:p>
            <a:pPr lvl="0" algn="just"/>
            <a:r>
              <a:rPr lang="sk-SK" sz="1200" dirty="0" smtClean="0">
                <a:solidFill>
                  <a:srgbClr val="002060"/>
                </a:solidFill>
              </a:rPr>
              <a:t>Keďže </a:t>
            </a:r>
            <a:r>
              <a:rPr lang="sk-SK" sz="1200" dirty="0">
                <a:solidFill>
                  <a:srgbClr val="002060"/>
                </a:solidFill>
              </a:rPr>
              <a:t>mládenec ešte v Ježišovi nespoznával Boha, ale len výnimočného Učiteľa, Ježiš stroho odmieta, keď ho nazýva „dobrým“. Mládenec ihneď poslúchol a ďalej už Ježiša oslovuje len „učiteľ“. Azda aj preto naň Ježiš pozrel s láskou. Táto ochota prijať upozornenie alebo aj pokarhanie má byť aj naším postojom. Skloniť sa a prijať.  Pred Božím slovom by sme sa ešte možno pokorili, ale čo, keď nás napomína nejaký človek? Aj keď mládenec považoval Ježiša za výnimočného učiteľa, predsa bol preňho len „učiteľ“. A aj tak prijal jeho upozornenie. Učme sa vidieť Božie vedenie aj v spásonosných napomenutiach našich blížnych!</a:t>
            </a:r>
          </a:p>
          <a:p>
            <a:pPr algn="just"/>
            <a:r>
              <a:rPr lang="sk-SK" sz="1200" dirty="0">
                <a:solidFill>
                  <a:srgbClr val="002060"/>
                </a:solidFill>
              </a:rPr>
              <a:t> </a:t>
            </a:r>
            <a:endParaRPr lang="sk-SK" sz="1200" dirty="0" smtClean="0">
              <a:solidFill>
                <a:srgbClr val="002060"/>
              </a:solidFill>
            </a:endParaRPr>
          </a:p>
          <a:p>
            <a:pPr algn="just"/>
            <a:r>
              <a:rPr lang="sk-SK" sz="1200" dirty="0" smtClean="0">
                <a:solidFill>
                  <a:srgbClr val="002060"/>
                </a:solidFill>
              </a:rPr>
              <a:t>Ježiš </a:t>
            </a:r>
            <a:r>
              <a:rPr lang="sk-SK" sz="1200" dirty="0">
                <a:solidFill>
                  <a:srgbClr val="002060"/>
                </a:solidFill>
              </a:rPr>
              <a:t>preukázal tomuto mužovi skutočnú lásku, hoci vedel, že ho nedokáže nasledovať. Pravá láska je schopná dať dobrú, aj keď ťažkú radu a nezakrýva pravdu. Ježiš nás miloval takou láskou, že za nás položil svoj život. Ale neprestal nám dávať náročné rady. Keby bola jeho láska povrchná, nechal by nás žiť si tak, ako žijeme. Jeho láska je však dokonalá, a preto od nás žiada, aby sme sa zmenili. My niekedy pristupujeme k ľuďom povrchne – napr. k mládeži, k birmovancom, k záujemcom o vieru... Znižujeme nároky, neupozorňujeme ich, len „aby sme ich nestratili“. Porozmýšľajme najskôr, či sme ich vôbec získali; a ak áno, predkladajme im pravdu takú, aká je. Pravda nás vyslobodí.</a:t>
            </a:r>
          </a:p>
          <a:p>
            <a:pPr algn="just"/>
            <a:endParaRPr lang="sk-SK" sz="1200" dirty="0">
              <a:solidFill>
                <a:srgbClr val="002060"/>
              </a:solidFill>
            </a:endParaRPr>
          </a:p>
        </p:txBody>
      </p:sp>
      <p:sp>
        <p:nvSpPr>
          <p:cNvPr id="13" name="BlokTextu 12"/>
          <p:cNvSpPr txBox="1"/>
          <p:nvPr/>
        </p:nvSpPr>
        <p:spPr>
          <a:xfrm>
            <a:off x="903890" y="2315300"/>
            <a:ext cx="2079766" cy="738664"/>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Ježiš </a:t>
            </a:r>
            <a:r>
              <a:rPr lang="sk-SK" sz="1400" i="1" dirty="0">
                <a:solidFill>
                  <a:srgbClr val="8A4500"/>
                </a:solidFill>
                <a:latin typeface="Franklin Gothic Medium Cond" panose="020B0606030402020204" pitchFamily="34" charset="0"/>
              </a:rPr>
              <a:t>mu povedal: „Prečo ma nazývaš dobrým? Nik nie je dobrý, jedine </a:t>
            </a:r>
            <a:r>
              <a:rPr lang="sk-SK" sz="1400" i="1" dirty="0" smtClean="0">
                <a:solidFill>
                  <a:srgbClr val="8A4500"/>
                </a:solidFill>
                <a:latin typeface="Franklin Gothic Medium Cond" panose="020B0606030402020204" pitchFamily="34" charset="0"/>
              </a:rPr>
              <a:t>Boh.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10,18</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903890" y="3956578"/>
            <a:ext cx="2103347" cy="1569660"/>
          </a:xfrm>
          <a:prstGeom prst="rect">
            <a:avLst/>
          </a:prstGeom>
          <a:solidFill>
            <a:schemeClr val="bg1"/>
          </a:solidFill>
        </p:spPr>
        <p:txBody>
          <a:bodyPr wrap="square" rtlCol="0">
            <a:spAutoFit/>
          </a:bodyPr>
          <a:lstStyle/>
          <a:p>
            <a:pPr algn="just"/>
            <a:r>
              <a:rPr lang="sk-SK" sz="1400" i="1" dirty="0">
                <a:solidFill>
                  <a:srgbClr val="8A4500"/>
                </a:solidFill>
                <a:latin typeface="Franklin Gothic Medium Cond" panose="020B0606030402020204" pitchFamily="34" charset="0"/>
              </a:rPr>
              <a:t>Ježiš naňho pozrel s láskou a povedal mu: „Jedno ti ešte chýba. Choď, predaj všetko, čo máš, rozdaj chudobným a budeš mať poklad v nebi. Potom príď a nasleduj ma! </a:t>
            </a:r>
            <a:r>
              <a:rPr lang="sk-SK" sz="14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10,21</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365484" y="2090625"/>
            <a:ext cx="5045592" cy="4154984"/>
          </a:xfrm>
          <a:prstGeom prst="rect">
            <a:avLst/>
          </a:prstGeom>
        </p:spPr>
        <p:txBody>
          <a:bodyPr wrap="square">
            <a:spAutoFit/>
          </a:bodyPr>
          <a:lstStyle/>
          <a:p>
            <a:pPr lvl="0" algn="just"/>
            <a:r>
              <a:rPr lang="sk-SK" sz="1200" dirty="0" smtClean="0">
                <a:solidFill>
                  <a:srgbClr val="002060"/>
                </a:solidFill>
              </a:rPr>
              <a:t>Blahoslavený </a:t>
            </a:r>
            <a:r>
              <a:rPr lang="sk-SK" sz="1200" dirty="0">
                <a:solidFill>
                  <a:srgbClr val="002060"/>
                </a:solidFill>
              </a:rPr>
              <a:t>pápež Pavol VI. k predchádzajúcej myšlienke napísal: „Hlásateľom evanjelia je teda ten, kto neustále hľadá pravdu aj za cenu osobného odriekania a utrpenia a vie, že ju má odovzdávať ďalej. Pravdu nikdy nefalšuje, neprekrúca, aby sa ľuďom lepšie páčila.“ „Pravda, ktorú v Božom slove hľadáme, nie je ľahko dosiahnuteľná – a my to znovu opakujeme – nie sme ani jej pánmi, ani pôvodcami, ale iba strážcami, hlásateľmi a služobníkmi.“ (</a:t>
            </a:r>
            <a:r>
              <a:rPr lang="sk-SK" sz="1200" dirty="0" err="1">
                <a:solidFill>
                  <a:srgbClr val="002060"/>
                </a:solidFill>
              </a:rPr>
              <a:t>Evangelii</a:t>
            </a:r>
            <a:r>
              <a:rPr lang="sk-SK" sz="1200" dirty="0">
                <a:solidFill>
                  <a:srgbClr val="002060"/>
                </a:solidFill>
              </a:rPr>
              <a:t> </a:t>
            </a:r>
            <a:r>
              <a:rPr lang="sk-SK" sz="1200" dirty="0" err="1">
                <a:solidFill>
                  <a:srgbClr val="002060"/>
                </a:solidFill>
              </a:rPr>
              <a:t>nuntiandi</a:t>
            </a:r>
            <a:r>
              <a:rPr lang="sk-SK" sz="1200" dirty="0">
                <a:solidFill>
                  <a:srgbClr val="002060"/>
                </a:solidFill>
              </a:rPr>
              <a:t> 78)</a:t>
            </a:r>
          </a:p>
          <a:p>
            <a:pPr algn="just"/>
            <a:r>
              <a:rPr lang="sk-SK" sz="1200" dirty="0">
                <a:solidFill>
                  <a:srgbClr val="002060"/>
                </a:solidFill>
              </a:rPr>
              <a:t> </a:t>
            </a:r>
            <a:endParaRPr lang="sk-SK" sz="1200" dirty="0" smtClean="0">
              <a:solidFill>
                <a:srgbClr val="002060"/>
              </a:solidFill>
            </a:endParaRPr>
          </a:p>
          <a:p>
            <a:pPr algn="just"/>
            <a:endParaRPr lang="sk-SK" sz="1200" dirty="0">
              <a:solidFill>
                <a:srgbClr val="002060"/>
              </a:solidFill>
            </a:endParaRPr>
          </a:p>
          <a:p>
            <a:pPr algn="just"/>
            <a:endParaRPr lang="sk-SK" sz="1200" dirty="0" smtClean="0">
              <a:solidFill>
                <a:srgbClr val="002060"/>
              </a:solidFill>
            </a:endParaRPr>
          </a:p>
          <a:p>
            <a:pPr algn="just"/>
            <a:r>
              <a:rPr lang="sk-SK" sz="1200" dirty="0" smtClean="0">
                <a:solidFill>
                  <a:srgbClr val="002060"/>
                </a:solidFill>
              </a:rPr>
              <a:t>Získať </a:t>
            </a:r>
            <a:r>
              <a:rPr lang="sk-SK" sz="1200" dirty="0">
                <a:solidFill>
                  <a:srgbClr val="002060"/>
                </a:solidFill>
              </a:rPr>
              <a:t>spásu nie je ľahké, ani ťažké. Je to pre človeka nemožné. Práve tu vidíme, čo to znamená stať sa dieťaťom, ktoré v dôvere očakáva, že všetko, čo potrebuje, dostane od svojich rodičov. Potrebujeme sa stať takýmito maličkými, aby sme boli ochotní a schopní prijať spásu z Božích rúk. V okamihu smrti musí boháč opustiť všetko a zistí, že je chudobný. A to platí aj o našich duchovných úsiliach, ak si na nich príliš zakladáme. Sv. Terézia z </a:t>
            </a:r>
            <a:r>
              <a:rPr lang="sk-SK" sz="1200" dirty="0" err="1">
                <a:solidFill>
                  <a:srgbClr val="002060"/>
                </a:solidFill>
              </a:rPr>
              <a:t>Lisieux</a:t>
            </a:r>
            <a:r>
              <a:rPr lang="sk-SK" sz="1200" dirty="0">
                <a:solidFill>
                  <a:srgbClr val="002060"/>
                </a:solidFill>
              </a:rPr>
              <a:t> hovorí: „Nechcem hromadiť zásluhy pre nebo, chcem pracovať </a:t>
            </a:r>
            <a:r>
              <a:rPr lang="sk-SK" sz="1200" i="1" dirty="0">
                <a:solidFill>
                  <a:srgbClr val="002060"/>
                </a:solidFill>
              </a:rPr>
              <a:t>jedine z lásky</a:t>
            </a:r>
            <a:r>
              <a:rPr lang="sk-SK" sz="1200" dirty="0">
                <a:solidFill>
                  <a:srgbClr val="002060"/>
                </a:solidFill>
              </a:rPr>
              <a:t> k tebe...  Na konci tohto života sa pred tebou zjavím s prázdnymi rukami, lebo ja nežiadam od teba, Pane, aby si počítal moje skutky... Chcem sa zaodiať tvojou vlastnou spravodlivosťou a prijať z tvojej lásky večné vlastnenie </a:t>
            </a:r>
            <a:r>
              <a:rPr lang="sk-SK" sz="1200" i="1" dirty="0">
                <a:solidFill>
                  <a:srgbClr val="002060"/>
                </a:solidFill>
              </a:rPr>
              <a:t>teba samého</a:t>
            </a:r>
            <a:r>
              <a:rPr lang="sk-SK" sz="1200" dirty="0">
                <a:solidFill>
                  <a:srgbClr val="002060"/>
                </a:solidFill>
              </a:rPr>
              <a:t>.“ Celý náš život má smerovať k tomu, aby sme boli z lásky podobní Synovi – a ten všetko dostáva od Otca.</a:t>
            </a: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891154" y="3832416"/>
            <a:ext cx="2343798" cy="1138773"/>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Ježiš sa na nich zahľadel a povedal: „Ľuďom je to nemožné, ale Bohu nie. Lebo Bohu je všetko možné.“</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10,27</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891154" y="2090625"/>
            <a:ext cx="2343798" cy="1384995"/>
          </a:xfrm>
          <a:prstGeom prst="rect">
            <a:avLst/>
          </a:prstGeom>
          <a:solidFill>
            <a:schemeClr val="bg1"/>
          </a:solidFill>
        </p:spPr>
        <p:txBody>
          <a:bodyPr wrap="square" rtlCol="0">
            <a:spAutoFit/>
          </a:bodyPr>
          <a:lstStyle/>
          <a:p>
            <a:pPr algn="just"/>
            <a:r>
              <a:rPr lang="sk-SK" sz="1400" i="1" dirty="0">
                <a:solidFill>
                  <a:srgbClr val="8A4500"/>
                </a:solidFill>
                <a:latin typeface="Franklin Gothic Medium Cond" panose="020B0606030402020204" pitchFamily="34" charset="0"/>
              </a:rPr>
              <a:t>Ježiš naňho pozrel s láskou a povedal mu: „Jedno ti ešte chýba. Choď, predaj všetko, čo máš, rozdaj chudobným a budeš mať poklad v nebi. Potom príď a nasleduj ma! </a:t>
            </a:r>
            <a:r>
              <a:rPr lang="sk-SK" sz="14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10,21</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577937" y="1660733"/>
            <a:ext cx="4646601" cy="4862870"/>
          </a:xfrm>
          <a:prstGeom prst="rect">
            <a:avLst/>
          </a:prstGeom>
        </p:spPr>
        <p:txBody>
          <a:bodyPr wrap="square">
            <a:spAutoFit/>
          </a:bodyPr>
          <a:lstStyle/>
          <a:p>
            <a:pPr lvl="0" algn="just"/>
            <a:r>
              <a:rPr lang="sk-SK" sz="1100" i="1" dirty="0" smtClean="0">
                <a:solidFill>
                  <a:srgbClr val="002060"/>
                </a:solidFill>
              </a:rPr>
              <a:t>„Čo </a:t>
            </a:r>
            <a:r>
              <a:rPr lang="sk-SK" sz="1100" i="1" dirty="0">
                <a:solidFill>
                  <a:srgbClr val="002060"/>
                </a:solidFill>
              </a:rPr>
              <a:t>chcete, aby som vám urobil?“</a:t>
            </a:r>
            <a:r>
              <a:rPr lang="sk-SK" sz="1100" dirty="0">
                <a:solidFill>
                  <a:srgbClr val="002060"/>
                </a:solidFill>
              </a:rPr>
              <a:t> Keď prosil Ježiša malomocný človek: </a:t>
            </a:r>
            <a:r>
              <a:rPr lang="sk-SK" sz="1100" i="1" dirty="0">
                <a:solidFill>
                  <a:srgbClr val="002060"/>
                </a:solidFill>
              </a:rPr>
              <a:t>„Ak chceš, </a:t>
            </a:r>
            <a:r>
              <a:rPr lang="sk-SK" sz="1100" i="1" dirty="0" smtClean="0">
                <a:solidFill>
                  <a:srgbClr val="002060"/>
                </a:solidFill>
              </a:rPr>
              <a:t>môžeš </a:t>
            </a:r>
            <a:r>
              <a:rPr lang="sk-SK" sz="1100" i="1" dirty="0">
                <a:solidFill>
                  <a:srgbClr val="002060"/>
                </a:solidFill>
              </a:rPr>
              <a:t>ma očistiť“</a:t>
            </a:r>
            <a:r>
              <a:rPr lang="sk-SK" sz="1100" dirty="0">
                <a:solidFill>
                  <a:srgbClr val="002060"/>
                </a:solidFill>
              </a:rPr>
              <a:t>, Ježiš odpovedal: </a:t>
            </a:r>
            <a:r>
              <a:rPr lang="sk-SK" sz="1100" i="1" dirty="0">
                <a:solidFill>
                  <a:srgbClr val="002060"/>
                </a:solidFill>
              </a:rPr>
              <a:t>„Chcem.“</a:t>
            </a:r>
            <a:r>
              <a:rPr lang="sk-SK" sz="1100" dirty="0">
                <a:solidFill>
                  <a:srgbClr val="002060"/>
                </a:solidFill>
              </a:rPr>
              <a:t> Niektoré veci chce, iné nie. A túži po tom, aby sme ich dokázali rozlíšiť aj my sami, a tak sa naučili prosiť Boha len o to, čo je jeho vôľa. Celé evanjelium je jednou veľkou lekciou, ktorá nám slúži, aby sme svoje túžby porovnávali s Božími zámermi a podľa nich sa učili správne prosiť Boha. </a:t>
            </a:r>
          </a:p>
          <a:p>
            <a:pPr algn="just"/>
            <a:r>
              <a:rPr lang="en-US" sz="1200" dirty="0">
                <a:solidFill>
                  <a:srgbClr val="002060"/>
                </a:solidFill>
              </a:rPr>
              <a:t> </a:t>
            </a:r>
            <a:endParaRPr lang="sk-SK" sz="1200" dirty="0">
              <a:solidFill>
                <a:srgbClr val="002060"/>
              </a:solidFill>
            </a:endParaRPr>
          </a:p>
          <a:p>
            <a:pPr algn="just"/>
            <a:r>
              <a:rPr lang="sk-SK" sz="1100" dirty="0" smtClean="0">
                <a:solidFill>
                  <a:srgbClr val="002060"/>
                </a:solidFill>
              </a:rPr>
              <a:t>Vieš</a:t>
            </a:r>
            <a:r>
              <a:rPr lang="sk-SK" sz="1100" dirty="0">
                <a:solidFill>
                  <a:srgbClr val="002060"/>
                </a:solidFill>
              </a:rPr>
              <a:t>, čo je to strelná modlitba? Myšlienka alebo dve, niekoľko slov, ktorými sa prihovoríš Bohu a ktoré vychádzajú z tvojej konkrétnej situácie. Je to pozdvihnutie mysle k Bohu, čo je definícia modlitby. Je taká krátka, ako keď vystrelí, ale aj taká účinná, ako keď človek </a:t>
            </a:r>
            <a:r>
              <a:rPr lang="sk-SK" sz="1100" dirty="0" smtClean="0">
                <a:solidFill>
                  <a:srgbClr val="002060"/>
                </a:solidFill>
              </a:rPr>
              <a:t>vystrelí </a:t>
            </a:r>
            <a:r>
              <a:rPr lang="sk-SK" sz="1100" dirty="0">
                <a:solidFill>
                  <a:srgbClr val="002060"/>
                </a:solidFill>
              </a:rPr>
              <a:t>a trafí. Táto úprimná modlitba „trafí Boha do srdca“, obrazne povedané. Niekedy nemáme čas sa modliť dostatočne veľa, ale celý deň môžeme na Boha pamätať strelnými modlitbami. Žijeme tak celý deň v spojení s Bohom. Niektorí si myslia, že taká krátka modlitba nemôže mať dostatočný účinok. </a:t>
            </a:r>
            <a:r>
              <a:rPr lang="sk-SK" sz="1100" dirty="0" err="1">
                <a:solidFill>
                  <a:srgbClr val="002060"/>
                </a:solidFill>
              </a:rPr>
              <a:t>Bartimej</a:t>
            </a:r>
            <a:r>
              <a:rPr lang="sk-SK" sz="1100" dirty="0">
                <a:solidFill>
                  <a:srgbClr val="002060"/>
                </a:solidFill>
              </a:rPr>
              <a:t> však volal len </a:t>
            </a:r>
            <a:r>
              <a:rPr lang="sk-SK" sz="1100" i="1" dirty="0">
                <a:solidFill>
                  <a:srgbClr val="002060"/>
                </a:solidFill>
              </a:rPr>
              <a:t>„Ježišu, syn Dávidov, zmiluj sa nado mnou!“</a:t>
            </a:r>
            <a:r>
              <a:rPr lang="sk-SK" sz="1100" dirty="0">
                <a:solidFill>
                  <a:srgbClr val="002060"/>
                </a:solidFill>
              </a:rPr>
              <a:t>, a vyprosil si zrak. Peter, keď sa topil na mori, zavolal: </a:t>
            </a:r>
            <a:r>
              <a:rPr lang="sk-SK" sz="1100" i="1" dirty="0">
                <a:solidFill>
                  <a:srgbClr val="002060"/>
                </a:solidFill>
              </a:rPr>
              <a:t>„Pane, zachráň ma!“</a:t>
            </a:r>
            <a:r>
              <a:rPr lang="sk-SK" sz="1100" dirty="0">
                <a:solidFill>
                  <a:srgbClr val="002060"/>
                </a:solidFill>
              </a:rPr>
              <a:t> – a Ježiš ho vytiahol z vody. Apoštoli pri búrke volali: </a:t>
            </a:r>
            <a:r>
              <a:rPr lang="sk-SK" sz="1100" i="1" dirty="0">
                <a:solidFill>
                  <a:srgbClr val="002060"/>
                </a:solidFill>
              </a:rPr>
              <a:t>„Pane, zachráň nás hynieme!“</a:t>
            </a:r>
            <a:r>
              <a:rPr lang="sk-SK" sz="1100" dirty="0">
                <a:solidFill>
                  <a:srgbClr val="002060"/>
                </a:solidFill>
              </a:rPr>
              <a:t> – a Ježiš utíšil búrku. Ešte stále pochybuješ</a:t>
            </a:r>
            <a:r>
              <a:rPr lang="sk-SK" sz="1100" dirty="0" smtClean="0">
                <a:solidFill>
                  <a:srgbClr val="002060"/>
                </a:solidFill>
              </a:rPr>
              <a:t>?</a:t>
            </a:r>
          </a:p>
          <a:p>
            <a:pPr algn="just"/>
            <a:endParaRPr lang="sk-SK" sz="1100" dirty="0" smtClean="0">
              <a:solidFill>
                <a:srgbClr val="002060"/>
              </a:solidFill>
            </a:endParaRPr>
          </a:p>
          <a:p>
            <a:pPr algn="just"/>
            <a:r>
              <a:rPr lang="sk-SK" sz="1100" dirty="0" smtClean="0">
                <a:solidFill>
                  <a:srgbClr val="002060"/>
                </a:solidFill>
              </a:rPr>
              <a:t>Keď </a:t>
            </a:r>
            <a:r>
              <a:rPr lang="sk-SK" sz="1100" dirty="0">
                <a:solidFill>
                  <a:srgbClr val="002060"/>
                </a:solidFill>
              </a:rPr>
              <a:t>Ježiš zavolal k sebe </a:t>
            </a:r>
            <a:r>
              <a:rPr lang="sk-SK" sz="1100" dirty="0" err="1">
                <a:solidFill>
                  <a:srgbClr val="002060"/>
                </a:solidFill>
              </a:rPr>
              <a:t>Bartimeja</a:t>
            </a:r>
            <a:r>
              <a:rPr lang="sk-SK" sz="1100" dirty="0">
                <a:solidFill>
                  <a:srgbClr val="002060"/>
                </a:solidFill>
              </a:rPr>
              <a:t>, ten vyskočil a utekal za ním. Ako mohol vedieť, kadiaľ má ísť k Ježišovi, keď nevidel? Išiel za Ježišovým hlasom.  Aj my počúvajme Ježišov hlas, aby sme mohli ísť za ním. Napríklad aj v Božom slove, ktoré leží pred nami, keď sa chystáme na biblickú súťaž. V texte, ktorý čítame, neviďme len </a:t>
            </a:r>
            <a:r>
              <a:rPr lang="sk-SK" sz="1100" dirty="0" err="1">
                <a:solidFill>
                  <a:srgbClr val="002060"/>
                </a:solidFill>
              </a:rPr>
              <a:t>štúdijný</a:t>
            </a:r>
            <a:r>
              <a:rPr lang="sk-SK" sz="1100" dirty="0">
                <a:solidFill>
                  <a:srgbClr val="002060"/>
                </a:solidFill>
              </a:rPr>
              <a:t> materiál. Je to Slovo života. Je to Ježiš sám, ktorý k nám vo svojom slove hovorí a volá na nás. Započúvaj sa do jeho slovo a spoznáš cestu, ktorou máš ísť!</a:t>
            </a:r>
          </a:p>
          <a:p>
            <a:pPr algn="just"/>
            <a:endParaRPr lang="sk-SK" sz="1200" dirty="0">
              <a:solidFill>
                <a:srgbClr val="002060"/>
              </a:solidFill>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778899" y="2990849"/>
            <a:ext cx="2533201" cy="738664"/>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Mnohí ho okríkali, aby mlčal; ale on ešte väčšmi kričal: „Syn Dávidov, zmiluj sa nado mnou!“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10,48</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895383" y="2081103"/>
            <a:ext cx="2533200" cy="523220"/>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On sa ich opýtal: „Čo chcete, aby som vám urobil?“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10,36</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778899" y="5150724"/>
            <a:ext cx="2533201" cy="523220"/>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On odhodil plášť, vyskočil a šiel k Ježišovi.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10,50</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5040276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5139869"/>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endParaRPr lang="sk-SK" sz="800" b="1" u="sng" dirty="0"/>
          </a:p>
          <a:p>
            <a:pPr algn="just"/>
            <a:r>
              <a:rPr lang="sk-SK" sz="1200" dirty="0" err="1" smtClean="0">
                <a:solidFill>
                  <a:srgbClr val="F3540D"/>
                </a:solidFill>
                <a:latin typeface="Bernard MT Condensed" panose="02050806060905020404" pitchFamily="18" charset="0"/>
              </a:rPr>
              <a:t>Tertulián</a:t>
            </a:r>
            <a:r>
              <a:rPr lang="sk-SK" sz="1200" dirty="0" smtClean="0">
                <a:solidFill>
                  <a:srgbClr val="F3540D"/>
                </a:solidFill>
                <a:latin typeface="Bernard MT Condensed" panose="02050806060905020404" pitchFamily="18" charset="0"/>
              </a:rPr>
              <a:t> </a:t>
            </a:r>
            <a:r>
              <a:rPr lang="sk-SK" sz="1200" dirty="0" smtClean="0">
                <a:solidFill>
                  <a:srgbClr val="002060"/>
                </a:solidFill>
                <a:latin typeface="Bernard MT Condensed" panose="02050806060905020404" pitchFamily="18" charset="0"/>
              </a:rPr>
              <a:t>- </a:t>
            </a:r>
            <a:r>
              <a:rPr lang="sk-SK" sz="1200" dirty="0">
                <a:solidFill>
                  <a:srgbClr val="002060"/>
                </a:solidFill>
              </a:rPr>
              <a:t>Je krásne, keď sa kresťanskí manželia stávajú jedným telom. Dvaja sú totiž zjednotení tou istou nádejou, jednou túžbou, jednou </a:t>
            </a:r>
            <a:r>
              <a:rPr lang="sk-SK" sz="1200" dirty="0" smtClean="0">
                <a:solidFill>
                  <a:srgbClr val="002060"/>
                </a:solidFill>
              </a:rPr>
              <a:t>disciplínou</a:t>
            </a:r>
            <a:r>
              <a:rPr lang="sk-SK" sz="1200" dirty="0">
                <a:solidFill>
                  <a:srgbClr val="002060"/>
                </a:solidFill>
              </a:rPr>
              <a:t>, rovnakou službou Bohu. Obaja sú ako súrodenci, obaja sú si rovní, sú dvaja vo svojej vzájomnej službe. Medzi nimi nie je nijaké oddelenie, ani v duchu, ani v tele. Naopak, sú skutočne dvaja jedno telo. A kde je jedno telo, tam je aj jeden duch. Veď oni sa spolu modlia, spolu sa klaňajú Bohu, spolu sa postia. Navzájom sa poučujú, navzájom sa povzbudzujú a navzájom sa potešujú. Obaja spoznávajú dokonalú rovnosť v Božej Cirkvi, stoja v dokonalej rovnosti pri Božom stole, v dokonalej rovnosti v ťažkostiach, v prenasledovaniach, v úteche. Nikto z nich sa neskrýva pred druhým, nikto sa nevyhýba druhému, nikto nie je druhému na ťarchu. </a:t>
            </a:r>
            <a:endParaRPr lang="sk-SK" sz="1200" dirty="0" smtClean="0">
              <a:solidFill>
                <a:srgbClr val="002060"/>
              </a:solidFill>
            </a:endParaRPr>
          </a:p>
          <a:p>
            <a:pPr lvl="0" algn="just"/>
            <a:endParaRPr lang="sk-SK" sz="800" dirty="0">
              <a:solidFill>
                <a:srgbClr val="002060"/>
              </a:solidFill>
            </a:endParaRPr>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a:t>
            </a:r>
            <a:r>
              <a:rPr lang="sk-SK" sz="1200" dirty="0" smtClean="0">
                <a:solidFill>
                  <a:srgbClr val="002060"/>
                </a:solidFill>
                <a:latin typeface="Bernard MT Condensed" panose="02050806060905020404" pitchFamily="18" charset="0"/>
              </a:rPr>
              <a:t> -</a:t>
            </a:r>
            <a:r>
              <a:rPr lang="sk-SK" sz="1200" dirty="0" smtClean="0">
                <a:solidFill>
                  <a:srgbClr val="002060"/>
                </a:solidFill>
              </a:rPr>
              <a:t> </a:t>
            </a:r>
            <a:r>
              <a:rPr lang="sk-SK" sz="1200" dirty="0">
                <a:solidFill>
                  <a:srgbClr val="002060"/>
                </a:solidFill>
              </a:rPr>
              <a:t>Dieťa nezotrváva v hneve, nepamätá si, že ho niekto urazil, netúži po peknej žene, nemyslí na jednu vec a druhú hovorí. Tak aj učeníci, ak nebudú mať podobnú nevinnosť a čistotu duše, nevojdú do nebeského kráľovstva. </a:t>
            </a:r>
          </a:p>
          <a:p>
            <a:pPr lvl="0" algn="just"/>
            <a:endParaRPr lang="sk-SK" sz="800" dirty="0" smtClean="0">
              <a:solidFill>
                <a:srgbClr val="002060"/>
              </a:solidFill>
            </a:endParaRPr>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a:t>
            </a:r>
            <a:r>
              <a:rPr lang="sk-SK" sz="1200" dirty="0" smtClean="0">
                <a:solidFill>
                  <a:srgbClr val="002060"/>
                </a:solidFill>
                <a:latin typeface="Bernard MT Condensed" panose="02050806060905020404" pitchFamily="18" charset="0"/>
              </a:rPr>
              <a:t>- </a:t>
            </a:r>
            <a:r>
              <a:rPr lang="sk-SK" sz="1200" dirty="0">
                <a:solidFill>
                  <a:srgbClr val="002060"/>
                </a:solidFill>
              </a:rPr>
              <a:t>Dieťa, keď sa učí, neprotirečí svojmu učiteľovi, ani nevymýšľa argumenty a učenia proti nemu, ale s dôverou prijíma to, čo sa učí, s bázňou poslúcha a je pokojné. Tak sa máme správať aj my, poslúchať Pánovo slovo s jednoduchosťou a bez odporu. </a:t>
            </a:r>
            <a:endParaRPr lang="sk-SK" sz="1200" dirty="0" smtClean="0">
              <a:solidFill>
                <a:srgbClr val="002060"/>
              </a:solidFill>
            </a:endParaRPr>
          </a:p>
          <a:p>
            <a:pPr lvl="0" algn="just"/>
            <a:endParaRPr lang="sk-SK" sz="800" dirty="0">
              <a:solidFill>
                <a:srgbClr val="002060"/>
              </a:solidFill>
            </a:endParaRPr>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a:t>
            </a:r>
            <a:r>
              <a:rPr lang="sk-SK" sz="1200" dirty="0" smtClean="0">
                <a:solidFill>
                  <a:srgbClr val="F3540D"/>
                </a:solidFill>
                <a:latin typeface="Bernard MT Condensed" panose="02050806060905020404" pitchFamily="18" charset="0"/>
              </a:rPr>
              <a:t>- </a:t>
            </a:r>
            <a:r>
              <a:rPr lang="sk-SK" sz="1200" dirty="0">
                <a:solidFill>
                  <a:srgbClr val="002060"/>
                </a:solidFill>
              </a:rPr>
              <a:t>Ježiš objíma a požehnáva deti, lebo pokorní v duchu sú hodni jeho požehnania, jeho milosti a lásky. </a:t>
            </a:r>
            <a:endParaRPr lang="sk-SK" sz="1200" dirty="0" smtClean="0">
              <a:solidFill>
                <a:srgbClr val="002060"/>
              </a:solidFill>
            </a:endParaRPr>
          </a:p>
          <a:p>
            <a:pPr algn="just"/>
            <a:endParaRPr lang="sk-SK" sz="800" dirty="0" smtClean="0"/>
          </a:p>
          <a:p>
            <a:pPr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 </a:t>
            </a:r>
            <a:r>
              <a:rPr lang="sk-SK" sz="1200" dirty="0" smtClean="0">
                <a:solidFill>
                  <a:srgbClr val="002060"/>
                </a:solidFill>
              </a:rPr>
              <a:t>Slepec  </a:t>
            </a:r>
            <a:r>
              <a:rPr lang="sk-SK" sz="1200" dirty="0">
                <a:solidFill>
                  <a:srgbClr val="002060"/>
                </a:solidFill>
              </a:rPr>
              <a:t>neprosí Pána o zlato, ale o svetlo. Zanedbáva prosbu o všetky iné veci, ktoré by neboli svetlom, pretože aj keď slepec môže vlastniť všetko, čo by chcel, bez svetla nemôže vidieť to, čo vlastní. Napodobňujme slepca, ktorý bol zachránený v tele a na duchu. Neprosme Pána o falošné bohatstvá, pozemské dary, ale o svetlo, ktoré môžeme kontemplovať len v sprievode anjelov, o svetlo, ktoré nepozná začiatok ani koniec, ktorého sa nám dostane len s vierou</a:t>
            </a:r>
            <a:r>
              <a:rPr lang="sk-SK" sz="1200" dirty="0" smtClean="0">
                <a:solidFill>
                  <a:srgbClr val="002060"/>
                </a:solidFill>
              </a:rPr>
              <a:t>.</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2426</TotalTime>
  <Words>765</Words>
  <Application>Microsoft Office PowerPoint</Application>
  <PresentationFormat>Prezentácia na obrazovke (4:3)</PresentationFormat>
  <Paragraphs>291</Paragraphs>
  <Slides>11</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11</vt:i4>
      </vt:variant>
    </vt:vector>
  </HeadingPairs>
  <TitlesOfParts>
    <vt:vector size="19"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151</cp:revision>
  <dcterms:created xsi:type="dcterms:W3CDTF">2017-11-24T08:58:06Z</dcterms:created>
  <dcterms:modified xsi:type="dcterms:W3CDTF">2018-03-12T12:58:50Z</dcterms:modified>
</cp:coreProperties>
</file>