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81" r:id="rId2"/>
  </p:sldMasterIdLst>
  <p:notesMasterIdLst>
    <p:notesMasterId r:id="rId34"/>
  </p:notesMasterIdLst>
  <p:handoutMasterIdLst>
    <p:handoutMasterId r:id="rId35"/>
  </p:handoutMasterIdLst>
  <p:sldIdLst>
    <p:sldId id="256" r:id="rId3"/>
    <p:sldId id="320" r:id="rId4"/>
    <p:sldId id="285" r:id="rId5"/>
    <p:sldId id="287" r:id="rId6"/>
    <p:sldId id="316" r:id="rId7"/>
    <p:sldId id="286" r:id="rId8"/>
    <p:sldId id="310" r:id="rId9"/>
    <p:sldId id="311" r:id="rId10"/>
    <p:sldId id="261" r:id="rId11"/>
    <p:sldId id="293" r:id="rId12"/>
    <p:sldId id="289" r:id="rId13"/>
    <p:sldId id="315" r:id="rId14"/>
    <p:sldId id="263" r:id="rId15"/>
    <p:sldId id="266" r:id="rId16"/>
    <p:sldId id="264" r:id="rId17"/>
    <p:sldId id="268" r:id="rId18"/>
    <p:sldId id="306" r:id="rId19"/>
    <p:sldId id="299" r:id="rId20"/>
    <p:sldId id="277" r:id="rId21"/>
    <p:sldId id="305" r:id="rId22"/>
    <p:sldId id="307" r:id="rId23"/>
    <p:sldId id="301" r:id="rId24"/>
    <p:sldId id="294" r:id="rId25"/>
    <p:sldId id="279" r:id="rId26"/>
    <p:sldId id="312" r:id="rId27"/>
    <p:sldId id="280" r:id="rId28"/>
    <p:sldId id="313" r:id="rId29"/>
    <p:sldId id="308" r:id="rId30"/>
    <p:sldId id="303" r:id="rId31"/>
    <p:sldId id="276" r:id="rId32"/>
    <p:sldId id="275" r:id="rId33"/>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996600"/>
    <a:srgbClr val="FFFF66"/>
    <a:srgbClr val="CC3300"/>
    <a:srgbClr val="A50021"/>
    <a:srgbClr val="FF33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7" autoAdjust="0"/>
    <p:restoredTop sz="92546" autoAdjust="0"/>
  </p:normalViewPr>
  <p:slideViewPr>
    <p:cSldViewPr>
      <p:cViewPr varScale="1">
        <p:scale>
          <a:sx n="83" d="100"/>
          <a:sy n="83" d="100"/>
        </p:scale>
        <p:origin x="756" y="6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78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747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747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747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50DD9D1-D556-4512-8981-ED4791AED413}" type="slidenum">
              <a:rPr lang="cs-CZ"/>
              <a:pPr/>
              <a:t>‹#›</a:t>
            </a:fld>
            <a:endParaRPr lang="cs-CZ"/>
          </a:p>
        </p:txBody>
      </p:sp>
    </p:spTree>
    <p:extLst>
      <p:ext uri="{BB962C8B-B14F-4D97-AF65-F5344CB8AC3E}">
        <p14:creationId xmlns:p14="http://schemas.microsoft.com/office/powerpoint/2010/main" val="4066908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460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CA259A1-1C66-4BD2-9FF9-61B7953972DD}" type="slidenum">
              <a:rPr lang="cs-CZ"/>
              <a:pPr/>
              <a:t>‹#›</a:t>
            </a:fld>
            <a:endParaRPr lang="cs-CZ"/>
          </a:p>
        </p:txBody>
      </p:sp>
    </p:spTree>
    <p:extLst>
      <p:ext uri="{BB962C8B-B14F-4D97-AF65-F5344CB8AC3E}">
        <p14:creationId xmlns:p14="http://schemas.microsoft.com/office/powerpoint/2010/main" val="25871690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aidagogos.net/issues/2005/1/2/article.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paidagogos.net/issues/2005/1/2/article.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paidagogos.net/issues/2005/1/2/article.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paidagogos.net/issues/2005/1/2/articl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paidagogos.net/issues/2005/1/2/article.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paidagogos.net/issues/2005/1/2/article.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aidagogos.net/issues/2005/1/2/article.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paidagogos.net/issues/2005/1/2/article.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aidagogos.net/issues/2005/1/2/article.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aidagogos.net/issues/2005/1/2/articl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aidagogos.net/issues/2005/1/2/articl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aidagogos.net/issues/2005/1/2/article.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288DA-E130-4C83-93D1-030DE19FE0C4}" type="slidenum">
              <a:rPr lang="cs-CZ"/>
              <a:pPr/>
              <a:t>1</a:t>
            </a:fld>
            <a:endParaRPr lang="cs-CZ"/>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67126-7B5B-4F69-B9AD-2751D625F13B}" type="slidenum">
              <a:rPr lang="cs-CZ"/>
              <a:pPr/>
              <a:t>17</a:t>
            </a:fld>
            <a:endParaRPr lang="cs-CZ"/>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cs-CZ"/>
              <a:t>Podívejme se nyní na tyto body zblízka:</a:t>
            </a:r>
          </a:p>
          <a:p>
            <a:r>
              <a:rPr lang="cs-CZ"/>
              <a:t>účastníci. </a:t>
            </a:r>
          </a:p>
          <a:p>
            <a:r>
              <a:rPr lang="cs-CZ"/>
              <a:t>Školní předmět Náboženská výchova musí být otevřen všem žákům. Mohou jej tedy navštěvovat jak žáci věřící, tak i nevěřící či bez vyznání. </a:t>
            </a:r>
          </a:p>
          <a:p>
            <a:r>
              <a:rPr lang="cs-CZ"/>
              <a:t>Naproti tomu katecheze je určena těm, kdo jsou věřící ve vlastním smyslu slova neboli ti, kdo se již rozhodli a byť poprvé, ale svobodně přilnuli ke Kristu a jeho poselství.</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EA2A4-D651-4303-9C8A-05B51308A8FE}" type="slidenum">
              <a:rPr lang="cs-CZ"/>
              <a:pPr/>
              <a:t>18</a:t>
            </a:fld>
            <a:endParaRPr lang="cs-CZ"/>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cs-CZ"/>
              <a:t>Podívejme se nyní na tyto body zblízka:</a:t>
            </a:r>
          </a:p>
          <a:p>
            <a:r>
              <a:rPr lang="cs-CZ"/>
              <a:t>účastníci. </a:t>
            </a:r>
          </a:p>
          <a:p>
            <a:r>
              <a:rPr lang="cs-CZ"/>
              <a:t>Školní předmět Náboženská výchova musí být otevřen všem žákům. Mohou jej tedy navštěvovat jak žáci věřící, tak i nevěřící či bez vyznání. </a:t>
            </a:r>
          </a:p>
          <a:p>
            <a:r>
              <a:rPr lang="cs-CZ"/>
              <a:t>Naproti tomu katecheze je určena těm, kdo jsou věřící ve vlastním smyslu slova neboli ti, kdo se již rozhodli a byť poprvé, ale svobodně přilnuli ke Kristu a jeho poselství.</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B97DD-3666-40D8-8C10-D54533385941}" type="slidenum">
              <a:rPr lang="cs-CZ"/>
              <a:pPr/>
              <a:t>19</a:t>
            </a:fld>
            <a:endParaRPr lang="cs-CZ"/>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cs-CZ"/>
              <a:t>Podívejme se však, jak je tomu v praxi. </a:t>
            </a:r>
          </a:p>
          <a:p>
            <a:r>
              <a:rPr lang="cs-CZ"/>
              <a:t>Je-li výuka náboženství otevřena všem, </a:t>
            </a:r>
            <a:r>
              <a:rPr lang="cs-CZ">
                <a:solidFill>
                  <a:srgbClr val="FF3300"/>
                </a:solidFill>
              </a:rPr>
              <a:t>a v kat. školách jde o předmět zpravidla povinný, je tedy</a:t>
            </a:r>
            <a:r>
              <a:rPr lang="cs-CZ"/>
              <a:t> </a:t>
            </a:r>
            <a:r>
              <a:rPr lang="cs-CZ">
                <a:solidFill>
                  <a:schemeClr val="hlink"/>
                </a:solidFill>
              </a:rPr>
              <a:t>může být (a je to žádoucí)</a:t>
            </a:r>
            <a:r>
              <a:rPr lang="cs-CZ"/>
              <a:t> navštěvován všemi žáky či studenty, </a:t>
            </a:r>
            <a:r>
              <a:rPr lang="cs-CZ">
                <a:solidFill>
                  <a:schemeClr val="hlink"/>
                </a:solidFill>
              </a:rPr>
              <a:t>tzn. žáky pouze pokřtěnými, ale nikoliv věřícími, nebo dokonce žáky bez vyznání.</a:t>
            </a:r>
            <a:r>
              <a:rPr lang="cs-CZ"/>
              <a:t>  </a:t>
            </a:r>
            <a:r>
              <a:rPr lang="cs-CZ">
                <a:solidFill>
                  <a:srgbClr val="FF3300"/>
                </a:solidFill>
              </a:rPr>
              <a:t>A tak se stává, že jej navštěvují také žáci pouze pokřtění, ale nikoli věřící, nebo dokonce žáci bez vyznání.</a:t>
            </a:r>
            <a:r>
              <a:rPr lang="cs-CZ" b="1">
                <a:solidFill>
                  <a:srgbClr val="FF3300"/>
                </a:solidFill>
              </a:rPr>
              <a:t>[</a:t>
            </a:r>
            <a:r>
              <a:rPr lang="cs-CZ" b="1"/>
              <a:t>19]</a:t>
            </a:r>
            <a:r>
              <a:rPr lang="cs-CZ"/>
              <a:t> </a:t>
            </a:r>
            <a:r>
              <a:rPr lang="cs-CZ">
                <a:solidFill>
                  <a:srgbClr val="FF3300"/>
                </a:solidFill>
              </a:rPr>
              <a:t>Přestože</a:t>
            </a:r>
            <a:r>
              <a:rPr lang="cs-CZ"/>
              <a:t> tito </a:t>
            </a:r>
            <a:r>
              <a:rPr lang="cs-CZ">
                <a:solidFill>
                  <a:srgbClr val="FF3300"/>
                </a:solidFill>
              </a:rPr>
              <a:t>studenti</a:t>
            </a:r>
            <a:r>
              <a:rPr lang="cs-CZ"/>
              <a:t> </a:t>
            </a:r>
            <a:r>
              <a:rPr lang="cs-CZ">
                <a:solidFill>
                  <a:schemeClr val="hlink"/>
                </a:solidFill>
              </a:rPr>
              <a:t>žáci mohou být </a:t>
            </a:r>
            <a:r>
              <a:rPr lang="cs-CZ">
                <a:solidFill>
                  <a:srgbClr val="FF3300"/>
                </a:solidFill>
              </a:rPr>
              <a:t>byli </a:t>
            </a:r>
            <a:r>
              <a:rPr lang="cs-CZ"/>
              <a:t>nábožensky socializováni (mají základní znalosti a dovednosti např. texty základních modliteb, umí jednotlivá náboženská gesta, se chovat v kostele), a dokonce </a:t>
            </a:r>
            <a:r>
              <a:rPr lang="cs-CZ">
                <a:solidFill>
                  <a:srgbClr val="FF3300"/>
                </a:solidFill>
              </a:rPr>
              <a:t>prošli</a:t>
            </a:r>
            <a:r>
              <a:rPr lang="cs-CZ"/>
              <a:t> </a:t>
            </a:r>
            <a:r>
              <a:rPr lang="cs-CZ">
                <a:solidFill>
                  <a:schemeClr val="hlink"/>
                </a:solidFill>
              </a:rPr>
              <a:t>mohli projít </a:t>
            </a:r>
            <a:r>
              <a:rPr lang="cs-CZ"/>
              <a:t>i určitou náboženskou výchovou, přinášejí si do třídy to, co slyší a vidí jako vzory myšlení a života svých současníků. Někteří nejen projevují vůči náboženskému vzdělání lhostejnost či apatii</a:t>
            </a:r>
            <a:r>
              <a:rPr lang="cs-CZ" b="1"/>
              <a:t>[20]</a:t>
            </a:r>
            <a:r>
              <a:rPr lang="cs-CZ"/>
              <a:t> ale vyhýbají se jakékoliv námaze, nejsou schopni oběti a stálosti nepřinášejí si většinou již ze svých rodin žádné smysluplné životní vzory.</a:t>
            </a:r>
            <a:r>
              <a:rPr lang="cs-CZ" b="1"/>
              <a:t>[21]</a:t>
            </a:r>
            <a:r>
              <a:rPr lang="cs-CZ"/>
              <a:t> </a:t>
            </a:r>
          </a:p>
          <a:p>
            <a:r>
              <a:rPr lang="cs-CZ"/>
              <a:t>Teprve díky trpělivému naslouchání a uctivému dialogu v atmosféře důvěry a srdečnosti poznává učitel náboženství, jaké mezery v náboženských znalostech, jaké předsudky, pochybnosti a někdy přímo skepsi tito žáci v sobě nosí, a jak velkou překážkou jsou tyto faktory pro skutečné přijetí víry. </a:t>
            </a:r>
          </a:p>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F6936C-A405-4673-BE09-7EB4E66A9841}" type="slidenum">
              <a:rPr lang="cs-CZ"/>
              <a:pPr/>
              <a:t>20</a:t>
            </a:fld>
            <a:endParaRPr lang="cs-CZ"/>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cs-CZ"/>
              <a:t>Podívejme se však, jak je tomu v praxi. </a:t>
            </a:r>
          </a:p>
          <a:p>
            <a:r>
              <a:rPr lang="cs-CZ"/>
              <a:t>Je-li výuka náboženství otevřena všem, </a:t>
            </a:r>
            <a:r>
              <a:rPr lang="cs-CZ">
                <a:solidFill>
                  <a:srgbClr val="FF3300"/>
                </a:solidFill>
              </a:rPr>
              <a:t>a v kat. školách jde o předmět zpravidla povinný, je tedy</a:t>
            </a:r>
            <a:r>
              <a:rPr lang="cs-CZ"/>
              <a:t> </a:t>
            </a:r>
            <a:r>
              <a:rPr lang="cs-CZ">
                <a:solidFill>
                  <a:schemeClr val="hlink"/>
                </a:solidFill>
              </a:rPr>
              <a:t>může být (a je to žádoucí)</a:t>
            </a:r>
            <a:r>
              <a:rPr lang="cs-CZ"/>
              <a:t> navštěvován všemi žáky či studenty, </a:t>
            </a:r>
            <a:r>
              <a:rPr lang="cs-CZ">
                <a:solidFill>
                  <a:schemeClr val="hlink"/>
                </a:solidFill>
              </a:rPr>
              <a:t>tzn. žáky pouze pokřtěnými, ale nikoliv věřícími, nebo dokonce žáky bez vyznání.</a:t>
            </a:r>
            <a:r>
              <a:rPr lang="cs-CZ"/>
              <a:t>  </a:t>
            </a:r>
            <a:r>
              <a:rPr lang="cs-CZ">
                <a:solidFill>
                  <a:srgbClr val="FF3300"/>
                </a:solidFill>
              </a:rPr>
              <a:t>A tak se stává, že jej navštěvují také žáci pouze pokřtění, ale nikoli věřící, nebo dokonce žáci bez vyznání.</a:t>
            </a:r>
            <a:r>
              <a:rPr lang="cs-CZ" b="1">
                <a:solidFill>
                  <a:srgbClr val="FF3300"/>
                </a:solidFill>
              </a:rPr>
              <a:t>[</a:t>
            </a:r>
            <a:r>
              <a:rPr lang="cs-CZ" b="1"/>
              <a:t>19]</a:t>
            </a:r>
            <a:r>
              <a:rPr lang="cs-CZ"/>
              <a:t> </a:t>
            </a:r>
            <a:r>
              <a:rPr lang="cs-CZ">
                <a:solidFill>
                  <a:srgbClr val="FF3300"/>
                </a:solidFill>
              </a:rPr>
              <a:t>Přestože</a:t>
            </a:r>
            <a:r>
              <a:rPr lang="cs-CZ"/>
              <a:t> tito </a:t>
            </a:r>
            <a:r>
              <a:rPr lang="cs-CZ">
                <a:solidFill>
                  <a:srgbClr val="FF3300"/>
                </a:solidFill>
              </a:rPr>
              <a:t>studenti</a:t>
            </a:r>
            <a:r>
              <a:rPr lang="cs-CZ"/>
              <a:t> </a:t>
            </a:r>
            <a:r>
              <a:rPr lang="cs-CZ">
                <a:solidFill>
                  <a:schemeClr val="hlink"/>
                </a:solidFill>
              </a:rPr>
              <a:t>žáci mohou být </a:t>
            </a:r>
            <a:r>
              <a:rPr lang="cs-CZ">
                <a:solidFill>
                  <a:srgbClr val="FF3300"/>
                </a:solidFill>
              </a:rPr>
              <a:t>byli </a:t>
            </a:r>
            <a:r>
              <a:rPr lang="cs-CZ"/>
              <a:t>nábožensky socializováni (mají základní znalosti a dovednosti např. texty základních modliteb, umí jednotlivá náboženská gesta, se chovat v kostele), a dokonce </a:t>
            </a:r>
            <a:r>
              <a:rPr lang="cs-CZ">
                <a:solidFill>
                  <a:srgbClr val="FF3300"/>
                </a:solidFill>
              </a:rPr>
              <a:t>prošli</a:t>
            </a:r>
            <a:r>
              <a:rPr lang="cs-CZ"/>
              <a:t> </a:t>
            </a:r>
            <a:r>
              <a:rPr lang="cs-CZ">
                <a:solidFill>
                  <a:schemeClr val="hlink"/>
                </a:solidFill>
              </a:rPr>
              <a:t>mohli projít </a:t>
            </a:r>
            <a:r>
              <a:rPr lang="cs-CZ"/>
              <a:t>i určitou náboženskou výchovou, přinášejí si do třídy to, co slyší a vidí jako vzory myšlení a života svých současníků. Někteří nejen projevují vůči náboženskému vzdělání lhostejnost či apatii</a:t>
            </a:r>
            <a:r>
              <a:rPr lang="cs-CZ" b="1"/>
              <a:t>[20]</a:t>
            </a:r>
            <a:r>
              <a:rPr lang="cs-CZ"/>
              <a:t> ale vyhýbají se jakékoliv námaze, nejsou schopni oběti a stálosti nepřinášejí si většinou již ze svých rodin žádné smysluplné životní vzory.</a:t>
            </a:r>
            <a:r>
              <a:rPr lang="cs-CZ" b="1"/>
              <a:t>[21]</a:t>
            </a:r>
            <a:r>
              <a:rPr lang="cs-CZ"/>
              <a:t> </a:t>
            </a:r>
          </a:p>
          <a:p>
            <a:r>
              <a:rPr lang="cs-CZ"/>
              <a:t>Teprve díky trpělivému naslouchání a uctivému dialogu v atmosféře důvěry a srdečnosti poznává učitel náboženství, jaké mezery v náboženských znalostech, jaké předsudky, pochybnosti a někdy přímo skepsi tito žáci v sobě nosí, a jak velkou překážkou jsou tyto faktory pro skutečné přijetí víry. </a:t>
            </a:r>
          </a:p>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42A53-72EF-48C5-B002-E7B18D7A3D4D}" type="slidenum">
              <a:rPr lang="cs-CZ"/>
              <a:pPr/>
              <a:t>21</a:t>
            </a:fld>
            <a:endParaRPr lang="cs-CZ"/>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cs-CZ"/>
              <a:t>Druhým bodem, v němž se VN a katecheze liší, je účel.</a:t>
            </a:r>
          </a:p>
          <a:p>
            <a:r>
              <a:rPr lang="cs-CZ"/>
              <a:t>Účelem výuky náboženství je zprostředkovat poznání obsahu křesťanské víry (identity křesťanství a toho, o co se my křesťané snažíme)</a:t>
            </a:r>
            <a:r>
              <a:rPr lang="cs-CZ" b="1">
                <a:hlinkClick r:id="rId3"/>
              </a:rPr>
              <a:t>[24]</a:t>
            </a:r>
            <a:r>
              <a:rPr lang="cs-CZ"/>
              <a:t> z hlediska budoucí svobodné, odpovědné a dospělé životní volby</a:t>
            </a:r>
            <a:r>
              <a:rPr lang="cs-CZ" b="1">
                <a:hlinkClick r:id="rId3"/>
              </a:rPr>
              <a:t>[25]</a:t>
            </a:r>
            <a:r>
              <a:rPr lang="cs-CZ"/>
              <a:t>, jednak usilovat o vytvoření vhodné syntézy křesťanské víry a kultury žáků.</a:t>
            </a:r>
            <a:r>
              <a:rPr lang="cs-CZ" b="1">
                <a:hlinkClick r:id="rId3"/>
              </a:rPr>
              <a:t>[26]</a:t>
            </a:r>
            <a:r>
              <a:rPr lang="cs-CZ"/>
              <a:t> Výuka náboženství má formovat k zodpovědnému přístupu k náboženství na základě solidního křesťansky orientovaného vzdělání. </a:t>
            </a:r>
          </a:p>
          <a:p>
            <a:r>
              <a:rPr lang="cs-CZ"/>
              <a:t>Naproti tomu v katechezi se jedná o proces zrání ve víře. Katecheze vychází z téhož poselství, které už ovšem bylo přijato(!), a je zaměřena na podporu zrání v oblasti duchovní, liturgické, svátostné a v oblasti apoštolátu, přičemž toto zrání se uskutečňuje především v místním církevním společenství. Účelem katecheze je doprovázet člověka na jeho cestě ve víře vstříc ke zralosti.</a:t>
            </a:r>
            <a:r>
              <a:rPr lang="cs-CZ" b="1">
                <a:hlinkClick r:id="rId3"/>
              </a:rPr>
              <a:t>[30]</a:t>
            </a:r>
            <a:endParaRPr lang="cs-CZ"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133E24-580C-4281-9364-8C67CD7F867D}" type="slidenum">
              <a:rPr lang="cs-CZ"/>
              <a:pPr/>
              <a:t>22</a:t>
            </a:fld>
            <a:endParaRPr lang="cs-CZ"/>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cs-CZ"/>
              <a:t>Druhým bodem, v němž se VN a katecheze liší, je účel.</a:t>
            </a:r>
          </a:p>
          <a:p>
            <a:r>
              <a:rPr lang="cs-CZ"/>
              <a:t>Účelem výuky náboženství je zprostředkovat poznání obsahu křesťanské víry (identity křesťanství a toho, o co se my křesťané snažíme)</a:t>
            </a:r>
            <a:r>
              <a:rPr lang="cs-CZ" b="1">
                <a:hlinkClick r:id="rId3"/>
              </a:rPr>
              <a:t>[24]</a:t>
            </a:r>
            <a:r>
              <a:rPr lang="cs-CZ"/>
              <a:t> z hlediska budoucí svobodné, odpovědné a dospělé životní volby</a:t>
            </a:r>
            <a:r>
              <a:rPr lang="cs-CZ" b="1">
                <a:hlinkClick r:id="rId3"/>
              </a:rPr>
              <a:t>[25]</a:t>
            </a:r>
            <a:r>
              <a:rPr lang="cs-CZ"/>
              <a:t>, jednak usilovat o vytvoření vhodné syntézy křesťanské víry a kultury žáků.</a:t>
            </a:r>
            <a:r>
              <a:rPr lang="cs-CZ" b="1">
                <a:hlinkClick r:id="rId3"/>
              </a:rPr>
              <a:t>[26]</a:t>
            </a:r>
            <a:r>
              <a:rPr lang="cs-CZ"/>
              <a:t> Výuka náboženství má formovat k zodpovědnému přístupu k náboženství na základě solidního křesťansky orientovaného vzdělání. </a:t>
            </a:r>
          </a:p>
          <a:p>
            <a:r>
              <a:rPr lang="cs-CZ"/>
              <a:t>Naproti tomu v katechezi se jedná o proces zrání ve víře. Katecheze vychází z téhož poselství, které už ovšem bylo přijato(!), a je zaměřena na podporu zrání v oblasti duchovní, liturgické, svátostné a v oblasti apoštolátu, přičemž toto zrání se uskutečňuje především v místním církevním společenství. Účelem katecheze je doprovázet člověka na jeho cestě ve víře vstříc ke zralosti.</a:t>
            </a:r>
            <a:r>
              <a:rPr lang="cs-CZ" b="1">
                <a:hlinkClick r:id="rId3"/>
              </a:rPr>
              <a:t>[30]</a:t>
            </a:r>
            <a:endParaRPr lang="cs-CZ"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AFDAC-52DA-4A9C-B248-C8FED7644864}" type="slidenum">
              <a:rPr lang="cs-CZ"/>
              <a:pPr/>
              <a:t>24</a:t>
            </a:fld>
            <a:endParaRPr lang="cs-CZ"/>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cs-CZ"/>
              <a:t>Druhým bodem, v němž se VN a katecheze liší, je účel.</a:t>
            </a:r>
          </a:p>
          <a:p>
            <a:r>
              <a:rPr lang="cs-CZ"/>
              <a:t>Věřícímu žákovi pomáhá, aby se pro svou víru uvědoměleji rozhodl, ať už je jakéhokoliv vyznání, a tím snižuje nebezpečí náboženské nezralosti nebo lhostejnosti. Žákovi, který hledá a táže se, se nabízí možnost seznámit se s odpověďmi církve na své otázky a přemýšlet o nich.</a:t>
            </a:r>
          </a:p>
          <a:p>
            <a:r>
              <a:rPr lang="cs-CZ"/>
              <a:t>Žákovi, který se považuje za nevěřícího, který ale výuku náboženství neodmítá, je dána příležitost přemýšlet o své dosavadní osobní pozici, díky seriózní konfrontaci s pozicí jinou ji přezkoumat a (v ideálním případě) změnit směrem k pozici věřícího.</a:t>
            </a:r>
            <a:r>
              <a:rPr lang="cs-CZ" b="1">
                <a:hlinkClick r:id="rId3"/>
              </a:rPr>
              <a:t>[27]</a:t>
            </a:r>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AAE60-86E0-476C-A395-784CA51E7CD5}" type="slidenum">
              <a:rPr lang="cs-CZ"/>
              <a:pPr/>
              <a:t>25</a:t>
            </a:fld>
            <a:endParaRPr lang="cs-CZ"/>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cs-CZ"/>
              <a:t>Druhým bodem, v němž se VN a katecheze liší, je účel.</a:t>
            </a:r>
          </a:p>
          <a:p>
            <a:r>
              <a:rPr lang="cs-CZ"/>
              <a:t>Věřícímu žákovi pomáhá, aby se pro svou víru uvědoměleji rozhodl, ať už je jakéhokoliv vyznání, a tím snižuje nebezpečí náboženské nezralosti nebo lhostejnosti. Žákovi, který hledá a táže se, se nabízí možnost seznámit se s odpověďmi církve na své otázky a přemýšlet o nich.</a:t>
            </a:r>
          </a:p>
          <a:p>
            <a:r>
              <a:rPr lang="cs-CZ"/>
              <a:t>Žákovi, který se považuje za nevěřícího, který ale výuku náboženství neodmítá, je dána příležitost přemýšlet o své dosavadní osobní pozici, díky seriózní konfrontaci s pozicí jinou ji přezkoumat a (v ideálním případě) změnit směrem k pozici věřícího.</a:t>
            </a:r>
            <a:r>
              <a:rPr lang="cs-CZ" b="1">
                <a:hlinkClick r:id="rId3"/>
              </a:rPr>
              <a:t>[27]</a:t>
            </a:r>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4AEAD-C276-47D8-8AC0-1F62C390C96C}" type="slidenum">
              <a:rPr lang="cs-CZ"/>
              <a:pPr/>
              <a:t>26</a:t>
            </a:fld>
            <a:endParaRPr lang="cs-CZ"/>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pPr>
              <a:lnSpc>
                <a:spcPct val="90000"/>
              </a:lnSpc>
            </a:pPr>
            <a:r>
              <a:rPr lang="cs-CZ" sz="1000"/>
              <a:t>Účel výuky náboženství ve škole lze souhrnně situovat kolem tří pojmů: informace, formace a výchova ke korektnímu soužití příslušníků různých náboženských vyznání:</a:t>
            </a:r>
            <a:r>
              <a:rPr lang="cs-CZ" sz="1000" b="1">
                <a:hlinkClick r:id="rId3"/>
              </a:rPr>
              <a:t>[28]</a:t>
            </a:r>
            <a:endParaRPr lang="cs-CZ" sz="1000" u="sng"/>
          </a:p>
          <a:p>
            <a:pPr>
              <a:lnSpc>
                <a:spcPct val="90000"/>
              </a:lnSpc>
            </a:pPr>
            <a:r>
              <a:rPr lang="cs-CZ" sz="1000" u="sng"/>
              <a:t>Informace</a:t>
            </a:r>
            <a:r>
              <a:rPr lang="cs-CZ" sz="1000"/>
              <a:t>: znamená umožnit žákům či studentům seriózní a přehledně uspořádané znalosti o křesťanském náboženství, jeho podstatě a projevech, o jeho historicky konkrétních formách v našem národě. Tento cíl je značně aktuální; stačí připomenout úžasné proporce neznalosti a předsudků vůči náboženství, které vyrostly za vlády jedné ideologie.</a:t>
            </a:r>
          </a:p>
          <a:p>
            <a:pPr>
              <a:lnSpc>
                <a:spcPct val="90000"/>
              </a:lnSpc>
            </a:pPr>
            <a:r>
              <a:rPr lang="cs-CZ" sz="1000"/>
              <a:t>Všimněme si dobře, nejedná se o proces vyzrávání ve víře, nejde o prohloubení víry. Jde o náboženskou informaci, a to není málo. Už samo poskytnutí informace solidní, ucelené a srozumitelné je z hlediska výchovného nezanedbatelná věc. Navíc  toto seznámení není </a:t>
            </a:r>
          </a:p>
          <a:p>
            <a:pPr>
              <a:lnSpc>
                <a:spcPct val="90000"/>
              </a:lnSpc>
            </a:pPr>
            <a:r>
              <a:rPr lang="cs-CZ" sz="1000"/>
              <a:t>z pozice vyučujícího neutrální, ale má být první evangelizací</a:t>
            </a:r>
            <a:r>
              <a:rPr lang="cs-CZ" sz="1000" b="1">
                <a:hlinkClick r:id="rId3"/>
              </a:rPr>
              <a:t>[29]</a:t>
            </a:r>
            <a:r>
              <a:rPr lang="cs-CZ" sz="1000"/>
              <a:t> a pokusem o syntézu mezi lidským věděním a náboženskými znalostmi, mezi křesťanskou vírou a kulturou.</a:t>
            </a:r>
            <a:endParaRPr lang="cs-CZ" sz="1000" u="sng"/>
          </a:p>
          <a:p>
            <a:pPr>
              <a:lnSpc>
                <a:spcPct val="90000"/>
              </a:lnSpc>
            </a:pPr>
            <a:r>
              <a:rPr lang="cs-CZ" sz="1000" u="sng"/>
              <a:t>Formace</a:t>
            </a:r>
            <a:r>
              <a:rPr lang="cs-CZ" sz="1000"/>
              <a:t>: znamená umožnit seriózní konfrontaci s problémy smyslu života spolu s etickými důsledky. Umožnit proces rozvoje svobodných a zrajících rozhodnutí na náboženském poli.</a:t>
            </a:r>
            <a:r>
              <a:rPr lang="cs-CZ" sz="1000" b="1"/>
              <a:t> </a:t>
            </a:r>
            <a:r>
              <a:rPr lang="cs-CZ" sz="1000"/>
              <a:t>Upozorňovat na existenci otázek, které člověk v životě nemůže dost dobře ignorovat. Aktuálnost takových otázek zůstává i přes námitku žáků, kteří ujišťují, že tyto otázky nevnímají jako problém či mají už vytvořený postoj odlišný od odpovědi náboženské. To samozřejmě respektujeme. Nicméně je známo, že zdaleka ne všichni žáci nebo studenti se takovými otázkami zabývají do hloubky. </a:t>
            </a:r>
          </a:p>
          <a:p>
            <a:pPr>
              <a:lnSpc>
                <a:spcPct val="90000"/>
              </a:lnSpc>
            </a:pPr>
            <a:r>
              <a:rPr lang="cs-CZ" sz="1000"/>
              <a:t>Škola, protože je pluralitní, je takřka ideálním místem pro výchovu k respektování druhých, k překonávání předsudků, které v minulosti vedly k náboženským srážkám a dokonce válkám, a i dodnes vedou k nenávisti a násilí (severní Irsko, některé oblasti Balkánu), či alespoň k různým projevům nesnášenlivosti, fundamentalismu apod. Nezbytnost učit se chápat se navzájem, žít v pokoji se všemi náboženskými pozicemi nebude zpochybňovat žádný slušný člověk. Škola má v tomto ohledu významný úkol, jímž je výchova k ryzímu občanství, právě i v této složité společnosti, pluralitní i z hlediska náboženského.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4C78D-7CC7-4059-A117-2B07CAC36A42}" type="slidenum">
              <a:rPr lang="cs-CZ"/>
              <a:pPr/>
              <a:t>27</a:t>
            </a:fld>
            <a:endParaRPr lang="cs-CZ"/>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pPr>
              <a:lnSpc>
                <a:spcPct val="90000"/>
              </a:lnSpc>
            </a:pPr>
            <a:r>
              <a:rPr lang="cs-CZ" sz="1000"/>
              <a:t>Účel výuky náboženství ve škole lze souhrnně situovat kolem tří pojmů: informace, formace a výchova ke korektnímu soužití příslušníků různých náboženských vyznání:</a:t>
            </a:r>
            <a:r>
              <a:rPr lang="cs-CZ" sz="1000" b="1">
                <a:hlinkClick r:id="rId3"/>
              </a:rPr>
              <a:t>[28]</a:t>
            </a:r>
            <a:endParaRPr lang="cs-CZ" sz="1000" u="sng"/>
          </a:p>
          <a:p>
            <a:pPr>
              <a:lnSpc>
                <a:spcPct val="90000"/>
              </a:lnSpc>
            </a:pPr>
            <a:r>
              <a:rPr lang="cs-CZ" sz="1000" u="sng"/>
              <a:t>Informace</a:t>
            </a:r>
            <a:r>
              <a:rPr lang="cs-CZ" sz="1000"/>
              <a:t>: znamená umožnit žákům či studentům seriózní a přehledně uspořádané znalosti o křesťanském náboženství, jeho podstatě a projevech, o jeho historicky konkrétních formách v našem národě. Tento cíl je značně aktuální; stačí připomenout úžasné proporce neznalosti a předsudků vůči náboženství, které vyrostly za vlády jedné ideologie.</a:t>
            </a:r>
          </a:p>
          <a:p>
            <a:pPr>
              <a:lnSpc>
                <a:spcPct val="90000"/>
              </a:lnSpc>
            </a:pPr>
            <a:r>
              <a:rPr lang="cs-CZ" sz="1000"/>
              <a:t>Všimněme si dobře, nejedná se o proces vyzrávání ve víře, nejde o prohloubení víry. Jde o náboženskou informaci, a to není málo. Už samo poskytnutí informace solidní, ucelené a srozumitelné je z hlediska výchovného nezanedbatelná věc. Navíc  toto seznámení není </a:t>
            </a:r>
          </a:p>
          <a:p>
            <a:pPr>
              <a:lnSpc>
                <a:spcPct val="90000"/>
              </a:lnSpc>
            </a:pPr>
            <a:r>
              <a:rPr lang="cs-CZ" sz="1000"/>
              <a:t>z pozice vyučujícího neutrální, ale má být první evangelizací</a:t>
            </a:r>
            <a:r>
              <a:rPr lang="cs-CZ" sz="1000" b="1">
                <a:hlinkClick r:id="rId3"/>
              </a:rPr>
              <a:t>[29]</a:t>
            </a:r>
            <a:r>
              <a:rPr lang="cs-CZ" sz="1000"/>
              <a:t> a pokusem o syntézu mezi lidským věděním a náboženskými znalostmi, mezi křesťanskou vírou a kulturou.</a:t>
            </a:r>
            <a:endParaRPr lang="cs-CZ" sz="1000" u="sng"/>
          </a:p>
          <a:p>
            <a:pPr>
              <a:lnSpc>
                <a:spcPct val="90000"/>
              </a:lnSpc>
            </a:pPr>
            <a:r>
              <a:rPr lang="cs-CZ" sz="1000" u="sng"/>
              <a:t>Formace</a:t>
            </a:r>
            <a:r>
              <a:rPr lang="cs-CZ" sz="1000"/>
              <a:t>: znamená umožnit seriózní konfrontaci s problémy smyslu života spolu s etickými důsledky. Umožnit proces rozvoje svobodných a zrajících rozhodnutí na náboženském poli.</a:t>
            </a:r>
            <a:r>
              <a:rPr lang="cs-CZ" sz="1000" b="1"/>
              <a:t> </a:t>
            </a:r>
            <a:r>
              <a:rPr lang="cs-CZ" sz="1000"/>
              <a:t>Upozorňovat na existenci otázek, které člověk v životě nemůže dost dobře ignorovat. Aktuálnost takových otázek zůstává i přes námitku žáků, kteří ujišťují, že tyto otázky nevnímají jako problém či mají už vytvořený postoj odlišný od odpovědi náboženské. To samozřejmě respektujeme. Nicméně je známo, že zdaleka ne všichni žáci nebo studenti se takovými otázkami zabývají do hloubky. </a:t>
            </a:r>
          </a:p>
          <a:p>
            <a:pPr>
              <a:lnSpc>
                <a:spcPct val="90000"/>
              </a:lnSpc>
            </a:pPr>
            <a:r>
              <a:rPr lang="cs-CZ" sz="1000"/>
              <a:t>Škola, protože je pluralitní, je takřka ideálním místem pro výchovu k respektování druhých, k překonávání předsudků, které v minulosti vedly k náboženským srážkám a dokonce válkám, a i dodnes vedou k nenávisti a násilí (severní Irsko, některé oblasti Balkánu), či alespoň k různým projevům nesnášenlivosti, fundamentalismu apod. Nezbytnost učit se chápat se navzájem, žít v pokoji se všemi náboženskými pozicemi nebude zpochybňovat žádný slušný člověk. Škola má v tomto ohledu významný úkol, jímž je výchova k ryzímu občanství, právě i v této složité společnosti, pluralitní i z hlediska náboženského.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396ACC-1F83-44C9-8B4C-03B2E47289AC}" type="slidenum">
              <a:rPr lang="cs-CZ"/>
              <a:pPr/>
              <a:t>3</a:t>
            </a:fld>
            <a:endParaRPr lang="cs-CZ"/>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pPr>
              <a:lnSpc>
                <a:spcPct val="80000"/>
              </a:lnSpc>
            </a:pPr>
            <a:r>
              <a:rPr lang="cs-CZ" sz="800" b="1"/>
              <a:t>Úvod</a:t>
            </a:r>
            <a:endParaRPr lang="cs-CZ" sz="800"/>
          </a:p>
          <a:p>
            <a:pPr>
              <a:lnSpc>
                <a:spcPct val="80000"/>
              </a:lnSpc>
            </a:pPr>
            <a:r>
              <a:rPr lang="cs-CZ" sz="800"/>
              <a:t>Charakter vzájemného vztahu katecheze a výuky náboženství byl v dějinách vždy výrazně podmíněn jednotlivými epochami. Je známo, že v posledních třech staletích byla běžným prostředím katecheze škola.</a:t>
            </a:r>
            <a:r>
              <a:rPr lang="cs-CZ" sz="800" b="1">
                <a:hlinkClick r:id="rId3"/>
              </a:rPr>
              <a:t>[1]</a:t>
            </a:r>
            <a:r>
              <a:rPr lang="cs-CZ" sz="800"/>
              <a:t> Ve střední Evropě byla škola přednostním a prakticky výlučným místem katecheze dětí v době povinné školní docházky. Školní katechezi byla vlivem idejí osvícenství připisována úloha učit a vštěpovat náboženské vědomosti. Školní katecheze byla pojímána jako výuka náboženství.</a:t>
            </a:r>
            <a:r>
              <a:rPr lang="cs-CZ" sz="800" b="1">
                <a:hlinkClick r:id="rId3"/>
              </a:rPr>
              <a:t>[2]</a:t>
            </a:r>
            <a:r>
              <a:rPr lang="cs-CZ" sz="800"/>
              <a:t> Toto je na první pohled známý, avšak z hlediska celkových dějin katecheze církve nikoli bezvýznamný fakt. </a:t>
            </a:r>
          </a:p>
          <a:p>
            <a:pPr>
              <a:lnSpc>
                <a:spcPct val="80000"/>
              </a:lnSpc>
            </a:pPr>
            <a:r>
              <a:rPr lang="cs-CZ" sz="800"/>
              <a:t>Vzhledem k předchozím epochám se zde totiž jedná o změnu. Ještě v prvním období po tridentském sněmu byla katecheze záležitostí v prvé řadě prožívanou a do jisté míry i liturgicky slavenou - ať už v rodině nebo v životě farnosti. Člověk se narodil a od nejútlejšího dětství vyrůstal v něčem, co ve 20. století nazve Josef Colomb "catécuménat social" </a:t>
            </a:r>
            <a:r>
              <a:rPr lang="cs-CZ" sz="800" b="1">
                <a:hlinkClick r:id="rId3"/>
              </a:rPr>
              <a:t>[3]</a:t>
            </a:r>
            <a:r>
              <a:rPr lang="cs-CZ" sz="800"/>
              <a:t> - tedy celé okolní prostředí bylo křesťanské a svým formačním vlivem na jednotlivce fungovalo téměř jako jakási náhražka katechumenátu z prvních staletí. Samozřejmě, pravdy víry a liturgie, svátky, nebyly prožívány všude stejně hluboce, ale přece jenom byly především prožívány, a teprve, skoro bych řekl na druhém místě, i když souběžně, byla ta praxe doplňována podle potřeby určitým poučením, tedy teorií: tuto funkci plnil tzv. nedělní a sváteční katechismus. Vlivem osvícenství dochází k uzákonění povinné školní docházky - v našich zemích za vlády Marie Terezie. Církev vstupuje s katechezí do školy</a:t>
            </a:r>
            <a:r>
              <a:rPr lang="cs-CZ" sz="800" b="1">
                <a:hlinkClick r:id="rId3"/>
              </a:rPr>
              <a:t>[4]</a:t>
            </a:r>
            <a:r>
              <a:rPr lang="cs-CZ" sz="800"/>
              <a:t> a začíná se prosazovat něco jiného. </a:t>
            </a:r>
          </a:p>
          <a:p>
            <a:pPr>
              <a:lnSpc>
                <a:spcPct val="80000"/>
              </a:lnSpc>
            </a:pPr>
            <a:r>
              <a:rPr lang="cs-CZ" sz="800"/>
              <a:t>Pravdy víry a mravní normy se stávají školním učivem; navíc v důsledku školské reformy, (u nás prováděné Johannem I. von Felbigerem a Ferdinandem Kindermannem), dochází k hlubokým změnám v pojetí samotné školy, jejího účelu, role učitele a též ke změně učebních metod.</a:t>
            </a:r>
            <a:r>
              <a:rPr lang="cs-CZ" sz="800" b="1">
                <a:hlinkClick r:id="rId3"/>
              </a:rPr>
              <a:t>[5]</a:t>
            </a:r>
            <a:r>
              <a:rPr lang="cs-CZ" sz="800"/>
              <a:t> Alfred Läpple hovoří o tzv. Verschulung der Katechese (což bychom mohli volně přeložit jako zeškolštění katecheze, proměna katecheze ve školní předmět) a poukazuje na to, </a:t>
            </a:r>
            <a:r>
              <a:rPr lang="cs-CZ" sz="800" b="1"/>
              <a:t>že takové změny sebou nesly své následky</a:t>
            </a:r>
            <a:r>
              <a:rPr lang="cs-CZ" sz="800"/>
              <a:t>.</a:t>
            </a:r>
            <a:r>
              <a:rPr lang="cs-CZ" sz="800" b="1">
                <a:hlinkClick r:id="rId3"/>
              </a:rPr>
              <a:t>[6]</a:t>
            </a:r>
            <a:r>
              <a:rPr lang="cs-CZ" sz="800"/>
              <a:t> </a:t>
            </a:r>
          </a:p>
          <a:p>
            <a:pPr>
              <a:lnSpc>
                <a:spcPct val="80000"/>
              </a:lnSpc>
            </a:pPr>
            <a:r>
              <a:rPr lang="cs-CZ" sz="800"/>
              <a:t>Historie výuky náboženství se odvíjí zčásti spojena s historií laicizace školství. Když se vrátíme zpět na začátek, můžeme říci, že až do doby reformace nebyla náboženská výchova vyučovacím předmětem tak, jako je tomu dnes. Školství bylo totiž cele prodchnuto službou církvi po stránce obsahové i organizační, (počínaje nejstaršími církevními školami i ústavy při klášterech či katedrálách).</a:t>
            </a:r>
            <a:r>
              <a:rPr lang="cs-CZ" sz="800" b="1">
                <a:hlinkClick r:id="rId3"/>
              </a:rPr>
              <a:t>[7]</a:t>
            </a:r>
            <a:r>
              <a:rPr lang="cs-CZ" sz="800"/>
              <a:t> </a:t>
            </a:r>
          </a:p>
          <a:p>
            <a:pPr>
              <a:lnSpc>
                <a:spcPct val="80000"/>
              </a:lnSpc>
            </a:pPr>
            <a:r>
              <a:rPr lang="cs-CZ" sz="800"/>
              <a:t>Naproti tomu v posledních třech staletích měl kromě dědictví středověku rozhodující váhu proces "konfesionalizace", jímž prošla řada evropských národů v 16. a 17. století. Rozumíme jím následky faktu, že představitelé křesťanských církví byli takřka identifikováni s představiteli státní instituce a vytvořili jakýsi nerozlučný celek zákonů, tradic, etických norem a kulturního dědictví, který byl výrazně poznamenán konfesní příslušností. V tomto kontextu si výuka náboženství udržovala na dlouhou dobu a nezpochybnitelným způsobem svůj konfesijní a "katechetický" ráz. Představovala samozřejmou formu účinné přítomnosti církve ve škole a byla pokládána za hlavní nástroj nejen náboženské socializace, ale někde přímo za hlavní nástroj rozvoje kultury.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97B21-7B35-45DC-91C4-3D136B65D5CB}" type="slidenum">
              <a:rPr lang="cs-CZ"/>
              <a:pPr/>
              <a:t>28</a:t>
            </a:fld>
            <a:endParaRPr lang="cs-CZ"/>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cs-CZ"/>
              <a:t>Konečně rozlišení podle cíle:</a:t>
            </a:r>
          </a:p>
          <a:p>
            <a:r>
              <a:rPr lang="cs-CZ"/>
              <a:t>Cílem výuky náboženství je přivést člověka k svobodnému a odpovědnému postoji vůči víře a náboženství, a posléze k prvotní či obnovené konverzi.</a:t>
            </a:r>
          </a:p>
          <a:p>
            <a:r>
              <a:rPr lang="cs-CZ"/>
              <a:t>Konečným cílem katecheze je uvést člověka až do důvěrného vztahu k Ježíši Kristu a skrze Něho k Otci v Duchu svatém.</a:t>
            </a:r>
          </a:p>
          <a:p>
            <a:r>
              <a:rPr lang="cs-CZ"/>
              <a:t>Obě tyto služby církve spolu úzce souvisejí; už proto, že vycházejí z jednoho a téhož základu, jímž je Písmo a Tradice. Zatímco však výuka náboženství pojednává např. o Bibli, o svaté zemi, o církvi a jejích dějinách či struktuře, o židovském i křesťanském slavení velikonoc, v katechezi se jedná o výchovu vztahu k živému Kristu, který je cestou k Otci. Jeho oslovuji v modlitbě, slavím a přijímám v liturgii, podle jehož příkladu se učím žít pravdivě a zodpovědně vůči sobě samému i vůči bližním, milovat i nepřátele, znovu a znovu odpouštět.</a:t>
            </a:r>
            <a:r>
              <a:rPr lang="cs-CZ" b="1">
                <a:hlinkClick r:id="rId3"/>
              </a:rPr>
              <a:t>[31]</a:t>
            </a:r>
            <a:endParaRPr lang="cs-CZ"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17B72-F1B9-42DB-97D0-4BCBAEFCE882}" type="slidenum">
              <a:rPr lang="cs-CZ"/>
              <a:pPr/>
              <a:t>29</a:t>
            </a:fld>
            <a:endParaRPr lang="cs-CZ"/>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cs-CZ"/>
              <a:t>Konečně rozlišení podle cíle:</a:t>
            </a:r>
          </a:p>
          <a:p>
            <a:r>
              <a:rPr lang="cs-CZ"/>
              <a:t>Cílem výuky náboženství je přivést člověka k svobodnému a odpovědnému postoji vůči víře a náboženství, a posléze k prvotní či obnovené konverzi.</a:t>
            </a:r>
          </a:p>
          <a:p>
            <a:r>
              <a:rPr lang="cs-CZ"/>
              <a:t>Konečným cílem katecheze je uvést člověka až do důvěrného vztahu k Ježíši Kristu a skrze Něho k Otci v Duchu svatém.</a:t>
            </a:r>
          </a:p>
          <a:p>
            <a:r>
              <a:rPr lang="cs-CZ"/>
              <a:t>Obě tyto služby církve spolu úzce souvisejí; už proto, že vycházejí z jednoho a téhož základu, jímž je Písmo a Tradice. Zatímco však výuka náboženství pojednává např. o Bibli, o svaté zemi, o církvi a jejích dějinách či struktuře, o židovském i křesťanském slavení velikonoc, v katechezi se jedná o výchovu vztahu k živému Kristu, který je cestou k Otci. Jeho oslovuji v modlitbě, slavím a přijímám v liturgii, podle jehož příkladu se učím žít pravdivě a zodpovědně vůči sobě samému i vůči bližním, milovat i nepřátele, znovu a znovu odpouštět.</a:t>
            </a:r>
            <a:r>
              <a:rPr lang="cs-CZ" b="1">
                <a:hlinkClick r:id="rId3"/>
              </a:rPr>
              <a:t>[31]</a:t>
            </a:r>
            <a:endParaRPr lang="cs-CZ"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CF0A6-9353-4FC8-B8E9-5A883223F0C6}" type="slidenum">
              <a:rPr lang="cs-CZ"/>
              <a:pPr/>
              <a:t>30</a:t>
            </a:fld>
            <a:endParaRPr lang="cs-CZ"/>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lnSpc>
                <a:spcPct val="80000"/>
              </a:lnSpc>
            </a:pPr>
            <a:r>
              <a:rPr lang="cs-CZ" sz="900"/>
              <a:t>K rozlišení a principu komplementarity katecheze a výuky náboženství dovedly univerzální církev hluboké změny během posledních asi 50 let. Magisterium jistě nemělo v úmyslu "přidávat někomu práci", nýbrž projevuje větší respekt i citlivost vůči současnému člověku: větší respekt vůči tempu mladého člověka na cestě k víře a potom ve víře; projevuje ohleduplnost a podporu všem, kdo v této oblasti apoštolátu pracují. </a:t>
            </a:r>
          </a:p>
          <a:p>
            <a:pPr>
              <a:lnSpc>
                <a:spcPct val="80000"/>
              </a:lnSpc>
            </a:pPr>
            <a:r>
              <a:rPr lang="cs-CZ" sz="900"/>
              <a:t>V zemích, kde se o tento krok pokusili, alespoň v oblasti přípravy k prvnímu slavení svátostí smíření a eucharistie, se ukazuje jeden blahodárný účinek, totiž úleva na straně katechetů. Dosud totiž nezřídka spočívalo na jejich bedrech celé to břemeno náboženské výchovy svěřených dětí a nemálo z těchto, zvláště žen, zakoušelo malomyslnost, výčitky svědomí nebo zklamání až frustraci vzhledem ke své údajné neschopnosti nebo dokonce selhání. Vždyť se jim u mnoha dětí sice podařilo přivést je ke svátostem, ale nikoliv celá křesťanská iniciace: nepodařilo se je získat či nadchnout k tomu, aby po prvním svatém přijímání pokračovaly ve svátostné praxi i nadále a hlavně rády. Tím není zpochybněn ani jiný fakt, že totiž žádný rok nechybí ani takoví prvokomunikanti, byť v daleko menším počtu, kteří se stávají apoštoly svých vrstevníků nebo ve své rodině. </a:t>
            </a:r>
          </a:p>
          <a:p>
            <a:pPr>
              <a:lnSpc>
                <a:spcPct val="80000"/>
              </a:lnSpc>
            </a:pPr>
            <a:r>
              <a:rPr lang="cs-CZ" sz="900"/>
              <a:t>Pedagogicko-didaktické pojetí výuky náboženství ve škole a rozlišení této výuky od katecheze může přivádět k obavě, že se tím ztrácí tradiční a velmi důležitá možnost pastorační aktivity církve ve škole. Může dokonce zpochybnit dostatečnost působení církve ve škole v pozici učitelů náboženství. Jinak řečeno: není to málo? není to degradace, devalvace, úpadek či ústup od poslání získávat učedníky, které bylo církvi uloženo?</a:t>
            </a:r>
          </a:p>
          <a:p>
            <a:pPr>
              <a:lnSpc>
                <a:spcPct val="80000"/>
              </a:lnSpc>
            </a:pPr>
            <a:r>
              <a:rPr lang="cs-CZ" sz="900"/>
              <a:t>Myslím, že obavy lze alespoň částečně rozptýlit, jestliže si uvědomíme prospěch plynoucí z přijetí jak odlišnosti, tak také principu komplementarity obou forem služby slova. </a:t>
            </a:r>
          </a:p>
          <a:p>
            <a:pPr>
              <a:lnSpc>
                <a:spcPct val="80000"/>
              </a:lnSpc>
            </a:pPr>
            <a:r>
              <a:rPr lang="cs-CZ" sz="900"/>
              <a:t>Výuka náboženství ve státní škole, pokud není chápána a uskutečňována jako katecheze církve, se jeví vedení státních škol přijatelněji, je méně diskriminována či má alespoň větší šanci, že nebude vytlačována na samý okraj ve srovnání s ostatními předměty. Pro katechezi spočívá prospěch v tom, že tento krok podporuje rozvoj katecheze ve farnosti, která je jejím přirozeným a podle magisteria přímo výsadním místem.</a:t>
            </a:r>
          </a:p>
          <a:p>
            <a:pPr>
              <a:lnSpc>
                <a:spcPct val="80000"/>
              </a:lnSpc>
            </a:pPr>
            <a:r>
              <a:rPr lang="cs-CZ" sz="900"/>
              <a:t>Pokud se týká komplementarity obou: rozlišení mezi výukou náboženství a katechezí neznamená výlučnost, protiklad nebo konkurenci:</a:t>
            </a:r>
          </a:p>
          <a:p>
            <a:pPr>
              <a:lnSpc>
                <a:spcPct val="80000"/>
              </a:lnSpc>
            </a:pPr>
            <a:r>
              <a:rPr lang="cs-CZ" sz="900"/>
              <a:t>Spíš naopak: Ukazuje se, že člověk v sekularizované společnosti potřebuje ke zrání víry projít všemi etapami evangelizace, přičemž výuka náboženství a katecheze, každá svým způsobem, odrážejí specifičnost jednotlivých etap. Čím více se vzhledem k situaci a podmínkám dnešní školy vynořuje potřeba diferenciace výuky náboženství a katecheze, tím více se mají navzájem doplňovat a každá ve své oblasti přispívat k integrálnímu rozvoji člověka.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C67AE-17C3-445E-909C-6E4C080D8397}" type="slidenum">
              <a:rPr lang="cs-CZ"/>
              <a:pPr/>
              <a:t>31</a:t>
            </a:fld>
            <a:endParaRPr lang="cs-CZ"/>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530EC-E14B-4DE9-B2E1-93C3DD15E338}" type="slidenum">
              <a:rPr lang="cs-CZ"/>
              <a:pPr/>
              <a:t>5</a:t>
            </a:fld>
            <a:endParaRPr lang="cs-CZ"/>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pPr>
              <a:lnSpc>
                <a:spcPct val="80000"/>
              </a:lnSpc>
            </a:pPr>
            <a:r>
              <a:rPr lang="cs-CZ" sz="800" b="1"/>
              <a:t>Úvod</a:t>
            </a:r>
            <a:endParaRPr lang="cs-CZ" sz="800"/>
          </a:p>
          <a:p>
            <a:pPr>
              <a:lnSpc>
                <a:spcPct val="80000"/>
              </a:lnSpc>
            </a:pPr>
            <a:r>
              <a:rPr lang="cs-CZ" sz="800"/>
              <a:t>Charakter vzájemného vztahu katecheze a výuky náboženství byl v dějinách vždy výrazně podmíněn jednotlivými epochami. Je známo, že v posledních třech staletích byla běžným prostředím katecheze škola.</a:t>
            </a:r>
            <a:r>
              <a:rPr lang="cs-CZ" sz="800" b="1">
                <a:hlinkClick r:id="rId3"/>
              </a:rPr>
              <a:t>[1]</a:t>
            </a:r>
            <a:r>
              <a:rPr lang="cs-CZ" sz="800"/>
              <a:t> Ve střední Evropě byla škola přednostním a prakticky výlučným místem katecheze dětí v době povinné školní docházky. Školní katechezi byla vlivem idejí osvícenství připisována úloha učit a vštěpovat náboženské vědomosti. Školní katecheze byla pojímána jako výuka náboženství.</a:t>
            </a:r>
            <a:r>
              <a:rPr lang="cs-CZ" sz="800" b="1">
                <a:hlinkClick r:id="rId3"/>
              </a:rPr>
              <a:t>[2]</a:t>
            </a:r>
            <a:r>
              <a:rPr lang="cs-CZ" sz="800"/>
              <a:t> Toto je na první pohled známý, avšak z hlediska celkových dějin katecheze církve nikoli bezvýznamný fakt. </a:t>
            </a:r>
          </a:p>
          <a:p>
            <a:pPr>
              <a:lnSpc>
                <a:spcPct val="80000"/>
              </a:lnSpc>
            </a:pPr>
            <a:r>
              <a:rPr lang="cs-CZ" sz="800"/>
              <a:t>Vzhledem k předchozím epochám se zde totiž jedná o změnu. Ještě v prvním období po tridentském sněmu byla katecheze záležitostí v prvé řadě prožívanou a do jisté míry i liturgicky slavenou - ať už v rodině nebo v životě farnosti. Člověk se narodil a od nejútlejšího dětství vyrůstal v něčem, co ve 20. století nazve Josef Colomb "catécuménat social" </a:t>
            </a:r>
            <a:r>
              <a:rPr lang="cs-CZ" sz="800" b="1">
                <a:hlinkClick r:id="rId3"/>
              </a:rPr>
              <a:t>[3]</a:t>
            </a:r>
            <a:r>
              <a:rPr lang="cs-CZ" sz="800"/>
              <a:t> - tedy celé okolní prostředí bylo křesťanské a svým formačním vlivem na jednotlivce fungovalo téměř jako jakási náhražka katechumenátu z prvních staletí. Samozřejmě, pravdy víry a liturgie, svátky, nebyly prožívány všude stejně hluboce, ale přece jenom byly především prožívány, a teprve, skoro bych řekl na druhém místě, i když souběžně, byla ta praxe doplňována podle potřeby určitým poučením, tedy teorií: tuto funkci plnil tzv. nedělní a sváteční katechismus. Vlivem osvícenství dochází k uzákonění povinné školní docházky - v našich zemích za vlády Marie Terezie. Církev vstupuje s katechezí do školy</a:t>
            </a:r>
            <a:r>
              <a:rPr lang="cs-CZ" sz="800" b="1">
                <a:hlinkClick r:id="rId3"/>
              </a:rPr>
              <a:t>[4]</a:t>
            </a:r>
            <a:r>
              <a:rPr lang="cs-CZ" sz="800"/>
              <a:t> a začíná se prosazovat něco jiného. </a:t>
            </a:r>
          </a:p>
          <a:p>
            <a:pPr>
              <a:lnSpc>
                <a:spcPct val="80000"/>
              </a:lnSpc>
            </a:pPr>
            <a:r>
              <a:rPr lang="cs-CZ" sz="800"/>
              <a:t>Pravdy víry a mravní normy se stávají školním učivem; navíc v důsledku školské reformy, (u nás prováděné Johannem I. von Felbigerem a Ferdinandem Kindermannem), dochází k hlubokým změnám v pojetí samotné školy, jejího účelu, role učitele a též ke změně učebních metod.</a:t>
            </a:r>
            <a:r>
              <a:rPr lang="cs-CZ" sz="800" b="1">
                <a:hlinkClick r:id="rId3"/>
              </a:rPr>
              <a:t>[5]</a:t>
            </a:r>
            <a:r>
              <a:rPr lang="cs-CZ" sz="800"/>
              <a:t> Alfred Läpple hovoří o tzv. Verschulung der Katechese (což bychom mohli volně přeložit jako zeškolštění katecheze, proměna katecheze ve školní předmět) a poukazuje na to, </a:t>
            </a:r>
            <a:r>
              <a:rPr lang="cs-CZ" sz="800" b="1"/>
              <a:t>že takové změny sebou nesly své následky</a:t>
            </a:r>
            <a:r>
              <a:rPr lang="cs-CZ" sz="800"/>
              <a:t>.</a:t>
            </a:r>
            <a:r>
              <a:rPr lang="cs-CZ" sz="800" b="1">
                <a:hlinkClick r:id="rId3"/>
              </a:rPr>
              <a:t>[6]</a:t>
            </a:r>
            <a:r>
              <a:rPr lang="cs-CZ" sz="800"/>
              <a:t> </a:t>
            </a:r>
          </a:p>
          <a:p>
            <a:pPr>
              <a:lnSpc>
                <a:spcPct val="80000"/>
              </a:lnSpc>
            </a:pPr>
            <a:r>
              <a:rPr lang="cs-CZ" sz="800"/>
              <a:t>Historie výuky náboženství se odvíjí zčásti spojena s historií laicizace školství. Když se vrátíme zpět na začátek, můžeme říci, že až do doby reformace nebyla náboženská výchova vyučovacím předmětem tak, jako je tomu dnes. Školství bylo totiž cele prodchnuto službou církvi po stránce obsahové i organizační, (počínaje nejstaršími církevními školami i ústavy při klášterech či katedrálách).</a:t>
            </a:r>
            <a:r>
              <a:rPr lang="cs-CZ" sz="800" b="1">
                <a:hlinkClick r:id="rId3"/>
              </a:rPr>
              <a:t>[7]</a:t>
            </a:r>
            <a:r>
              <a:rPr lang="cs-CZ" sz="800"/>
              <a:t> </a:t>
            </a:r>
          </a:p>
          <a:p>
            <a:pPr>
              <a:lnSpc>
                <a:spcPct val="80000"/>
              </a:lnSpc>
            </a:pPr>
            <a:r>
              <a:rPr lang="cs-CZ" sz="800"/>
              <a:t>Naproti tomu v posledních třech staletích měl kromě dědictví středověku rozhodující váhu proces "konfesionalizace", jímž prošla řada evropských národů v 16. a 17. století. Rozumíme jím následky faktu, že představitelé křesťanských církví byli takřka identifikováni s představiteli státní instituce a vytvořili jakýsi nerozlučný celek zákonů, tradic, etických norem a kulturního dědictví, který byl výrazně poznamenán konfesní příslušností. V tomto kontextu si výuka náboženství udržovala na dlouhou dobu a nezpochybnitelným způsobem svůj konfesijní a "katechetický" ráz. Představovala samozřejmou formu účinné přítomnosti církve ve škole a byla pokládána za hlavní nástroj nejen náboženské socializace, ale někde přímo za hlavní nástroj rozvoje kultury.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5F20A-F83E-4502-8241-1593C67F974E}" type="slidenum">
              <a:rPr lang="cs-CZ"/>
              <a:pPr/>
              <a:t>6</a:t>
            </a:fld>
            <a:endParaRPr lang="cs-CZ"/>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cs-CZ"/>
              <a:t>S ohledem na historický vývoj této koncepce lze formulovat některé konstanty, které vysvětlují její pevnost a stálost:</a:t>
            </a:r>
          </a:p>
          <a:p>
            <a:r>
              <a:rPr lang="cs-CZ" u="sng"/>
              <a:t>výuka náboženství je chápána jako skutečná katecheze a jako prioritní nástroj náboženské socializace v prostředí odlišných konfesí;</a:t>
            </a:r>
            <a:r>
              <a:rPr lang="cs-CZ"/>
              <a:t> </a:t>
            </a:r>
          </a:p>
          <a:p>
            <a:r>
              <a:rPr lang="cs-CZ" u="sng"/>
              <a:t>náboženství je neoddělitelně spjato s institucí určité konfese</a:t>
            </a:r>
            <a:r>
              <a:rPr lang="cs-CZ"/>
              <a:t>. V důsledku toho vládlo přesvědčení, že vše, co se týká oblasti náboženské, je vlastní a výlučnou doménou církví. </a:t>
            </a:r>
          </a:p>
          <a:p>
            <a:r>
              <a:rPr lang="cs-CZ" u="sng"/>
              <a:t>náboženská příslušnost je považována za podstatnou součást vlastní kulturní identity jednotlivce.</a:t>
            </a:r>
            <a:r>
              <a:rPr lang="cs-CZ"/>
              <a:t> Jako taková představuje tedy hodnotu, kterou je nutno posilovat, rozvíjet mj. pečlivou snahou vyhýbat se jakémukoliv srovnávání s odlišnými pozicemi. </a:t>
            </a:r>
          </a:p>
          <a:p>
            <a:r>
              <a:rPr lang="cs-CZ"/>
              <a:t>S pokračujícím procesem prosazování idejí osvícenství a sekularizace především v 19. století se situace stala problematickou: ve společnosti sílil požadavek autonomie světských institucí, a zvláště školy, a to nezřídka v polemice s institucí církevní. Konkrétní vyústění napětí byla velmi odlišná - a to v úzké návaznosti na historické a kulturní faktory jednotlivých národů. Někde bylo možné zahájit korektní spolupráci mezi státem a církví. Jinde došlo k přelomu nebo k různým formám dohody, ať už více nebo méně uspokojivé.</a:t>
            </a:r>
            <a:r>
              <a:rPr lang="cs-CZ" b="1"/>
              <a:t>[8]</a:t>
            </a:r>
          </a:p>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9C2F6-DB59-4C06-8D4D-2931CC244D8B}" type="slidenum">
              <a:rPr lang="cs-CZ"/>
              <a:pPr/>
              <a:t>9</a:t>
            </a:fld>
            <a:endParaRPr lang="cs-CZ"/>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cs-CZ"/>
              <a:t>Významný mezník a přelom v dalším vývoji jak katecheze, tak i výuky náboženství znamenalo učení 2. vat. sněmu. Přelom se začal projevovat jak v souvislosti s postupnou realizací obnoveného chápání církve samé, jejího poslání a jejího vztahu vůči světu, </a:t>
            </a:r>
          </a:p>
          <a:p>
            <a:r>
              <a:rPr lang="cs-CZ"/>
              <a:t>tak také v souvislosti s rostoucí citlivostí vůči hodnotám novověké společnosti (např. náboženská svoboda, větší respekt vůči svědomí člověka, zřeknutí se jakékoliv formy výsad).</a:t>
            </a:r>
            <a:r>
              <a:rPr lang="cs-CZ" b="1">
                <a:hlinkClick r:id="rId3"/>
              </a:rPr>
              <a:t>[9]</a:t>
            </a:r>
            <a:r>
              <a:rPr lang="cs-CZ"/>
              <a:t> Je známo, že učení koncilu inspirovalo obnovu samotné identity katecheze; nejprve v rovině teorie, později a pozvolna i v praxi. Katecheze podle učení magisteria pokoncilní církve už není prosté "předávání víry" či pouhá výuka náboženských pravd, ale je systematickou formací. Tato formace je víc než výuka: jedná se o osvojování si křesťanského života v jeho celistvosti. </a:t>
            </a:r>
            <a:r>
              <a:rPr lang="cs-CZ" b="1">
                <a:hlinkClick r:id="rId3"/>
              </a:rPr>
              <a:t>[10]</a:t>
            </a:r>
            <a:r>
              <a:rPr lang="cs-CZ"/>
              <a:t> Proto je katecheze úzce vázána na společenství.</a:t>
            </a:r>
            <a:r>
              <a:rPr lang="cs-CZ" b="1">
                <a:hlinkClick r:id="rId3"/>
              </a:rPr>
              <a:t>[11]</a:t>
            </a:r>
            <a:r>
              <a:rPr lang="cs-CZ"/>
              <a:t> Papež Jan Pavel II. zdůraznil, že autentická katecheze je vnitřně a úzce spojena jednak s veškerou liturgickou a svátostnou činností církve, jednak též s odpovědnou činností církve a křesťanů ve světě.</a:t>
            </a:r>
            <a:r>
              <a:rPr lang="cs-CZ" b="1">
                <a:hlinkClick r:id="rId3"/>
              </a:rPr>
              <a:t>[12]</a:t>
            </a:r>
            <a:r>
              <a:rPr lang="cs-CZ"/>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E5F7B-E1E8-47A3-A522-016B711255A7}" type="slidenum">
              <a:rPr lang="cs-CZ"/>
              <a:pPr/>
              <a:t>13</a:t>
            </a:fld>
            <a:endParaRPr lang="cs-CZ"/>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a:lnSpc>
                <a:spcPct val="90000"/>
              </a:lnSpc>
            </a:pPr>
            <a:r>
              <a:rPr lang="cs-CZ"/>
              <a:t>Srovnáme-li toto učení magisteria s tehdejší tradiční praxí školní katecheze, snad nás tolik neudiví, že už zakrátko po koncilu se vůči ní vynořila a vyrostla kritika. Ta praxe byla obviňována z indoktrinace, ze znásilňování svědomí, z instrumentalizace školy ve prospěch určité náboženské konfese apod. Ozývaly se hlasy o neúnosnosti výuky náboženství, jestliže bude chápana jako forma suverénního působení církve ve škole, skoro jako implantace posvátného do jinak laické instituce. </a:t>
            </a:r>
          </a:p>
          <a:p>
            <a:pPr>
              <a:lnSpc>
                <a:spcPct val="90000"/>
              </a:lnSpc>
            </a:pPr>
            <a:r>
              <a:rPr lang="cs-CZ"/>
              <a:t>Do souvislosti s tímto obratem v mentalitě je třeba položit počátek hledání tzv. edukačního základu identity výuky náboženství. O co se jedná? Vedle přesvědčení, že výuka náboženství má a bude mít ve škole své pevné místo vždy, zrálo pozvolna i přesvědčení o tom, že nemá-li toto místo ztratit, musí být definována ve vztahu k povaze, cílům a kritériím, které jsou vlastní samotné škole.</a:t>
            </a:r>
            <a:r>
              <a:rPr lang="cs-CZ" b="1">
                <a:hlinkClick r:id="rId3"/>
              </a:rPr>
              <a:t>[16]</a:t>
            </a:r>
            <a:r>
              <a:rPr lang="cs-CZ"/>
              <a:t> </a:t>
            </a:r>
          </a:p>
          <a:p>
            <a:pPr>
              <a:lnSpc>
                <a:spcPct val="90000"/>
              </a:lnSpc>
            </a:pPr>
            <a:r>
              <a:rPr lang="cs-CZ"/>
              <a:t>Na přelomu 70. a 80. let se vzhledem k postupující sekularizaci zdálo, že prosadit seriózní a náležitou přítomnost náboženské výuky nebo formace uvnitř školy bude možné pouze v rámci samotné logiky školy jako vzdělávací a výchovné instituce. Týkalo se to jak škol státních, tak škol církevních. V obou typech škol navíc začalo přibývat nejen žáků věřících, ale i žáků pouze pokřtěných - bez autentické křesťanské výchovy v rodině. </a:t>
            </a:r>
          </a:p>
          <a:p>
            <a:pPr>
              <a:lnSpc>
                <a:spcPct val="90000"/>
              </a:lnSpc>
            </a:pPr>
            <a:r>
              <a:rPr lang="cs-CZ"/>
              <a:t>Školní koncepce výuky náboženství v řadě národů Evropy posléze dovedla jejich biskupské konference ke konsenzu o vhodnosti rozlišit výuku náboženství ve škole a katechezi křesťanského společenství.</a:t>
            </a:r>
            <a:r>
              <a:rPr lang="cs-CZ" b="1">
                <a:hlinkClick r:id="rId3"/>
              </a:rPr>
              <a:t>[17]</a:t>
            </a:r>
            <a:r>
              <a:rPr lang="cs-CZ"/>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A4B93F-152B-4BE8-B14E-CD3BAD877C5D}" type="slidenum">
              <a:rPr lang="cs-CZ"/>
              <a:pPr/>
              <a:t>14</a:t>
            </a:fld>
            <a:endParaRPr lang="cs-CZ"/>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cs-CZ"/>
              <a:t>Tento postoj potvrdilo magisterium univerzální církve ve třech dokumentech. První z nich, vydaný v roce 1982, nese název Laik-katolík svědek víry ve škole a obsahuje vzhledem k našemu tématu pouze stručnou formulaci. Po tvrzení, že náboženské vzdělání je důležitým nástrojem k dosažení vhodné syntézy mezi vírou a kulturou, se v něm říká: "Proto má být výuka katolického náboženství, jež se liší od katecheze v pravém slova smyslu, realizována ve všech typech škol." (čl. 56)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7046FD-E66C-406D-BE0F-42E19E86EB23}" type="slidenum">
              <a:rPr lang="cs-CZ"/>
              <a:pPr/>
              <a:t>15</a:t>
            </a:fld>
            <a:endParaRPr lang="cs-CZ"/>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cs-CZ"/>
              <a:t>O šest let později se setkáváme s tímto přesvědčením opět, a sice v dokumentu kongregace pro katolickou výchovu </a:t>
            </a:r>
            <a:r>
              <a:rPr lang="cs-CZ" i="1"/>
              <a:t>Náboženský rozměr výchovy v katolické škole</a:t>
            </a:r>
            <a:r>
              <a:rPr lang="cs-CZ"/>
              <a:t>. Zde už magisterium doplňuje i zdůvodnění pro rozlišení mezi výukou náboženství ve škole a katechezí ve společenství (čl. 68). </a:t>
            </a:r>
          </a:p>
          <a:p>
            <a:r>
              <a:rPr lang="cs-CZ"/>
              <a:t>Konečně </a:t>
            </a:r>
            <a:r>
              <a:rPr lang="cs-CZ" i="1"/>
              <a:t>Všeobecné direktorium pro katechezi</a:t>
            </a:r>
            <a:r>
              <a:rPr lang="cs-CZ"/>
              <a:t> cituje hlavní formulace dokumentu </a:t>
            </a:r>
            <a:r>
              <a:rPr lang="cs-CZ" i="1"/>
              <a:t>Náboženský rozměr výchovy v katolické škole</a:t>
            </a:r>
            <a:r>
              <a:rPr lang="cs-CZ"/>
              <a:t> a dále je rozvíjí (čl. 73-76)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2A59F-A8BD-40DB-A7FB-1C407F4ADE03}" type="slidenum">
              <a:rPr lang="cs-CZ"/>
              <a:pPr/>
              <a:t>16</a:t>
            </a:fld>
            <a:endParaRPr lang="cs-CZ"/>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cs-CZ"/>
              <a:t>V čem konkrétně ono rozlišení spočívá? Rozlišení se týká </a:t>
            </a:r>
          </a:p>
          <a:p>
            <a:r>
              <a:rPr lang="cs-CZ"/>
              <a:t>účastníků (žáci jako příslušníci různých konfesí nebo bez vyznání  a žáci věřící katolického vyznání)</a:t>
            </a:r>
          </a:p>
          <a:p>
            <a:r>
              <a:rPr lang="cs-CZ"/>
              <a:t>účelu a cíle (výuka náboženství: vychovat k zodpovědnému přístupu k náboženství na základě solidního křesťansky orientovaného vzdělání s cílem pomoci mu ke konverzi či k obnově základní volby; katecheze: vychovávat ke zrání víry s cílem uvést věřícího až do důvěrného vztahu k Ježíši Kristu a skrze něho k Otci a Duchu svatém.)</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2743200" y="1752600"/>
            <a:ext cx="5486400" cy="838200"/>
          </a:xfrm>
        </p:spPr>
        <p:txBody>
          <a:bodyPr/>
          <a:lstStyle>
            <a:lvl1pPr>
              <a:defRPr/>
            </a:lvl1pPr>
          </a:lstStyle>
          <a:p>
            <a:pPr lvl="0"/>
            <a:r>
              <a:rPr lang="cs-CZ" noProof="0"/>
              <a:t>Klepnutím lze upravit styl předlohy nadpisů.</a:t>
            </a:r>
          </a:p>
        </p:txBody>
      </p:sp>
      <p:sp>
        <p:nvSpPr>
          <p:cNvPr id="144387"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pPr lvl="0"/>
            <a:r>
              <a:rPr lang="cs-CZ" noProof="0"/>
              <a:t>Klepnutím lze upravit styl předlohy podnadpisů.</a:t>
            </a:r>
          </a:p>
        </p:txBody>
      </p:sp>
      <p:sp>
        <p:nvSpPr>
          <p:cNvPr id="144388" name="Rectangle 4"/>
          <p:cNvSpPr>
            <a:spLocks noGrp="1" noChangeArrowheads="1"/>
          </p:cNvSpPr>
          <p:nvPr>
            <p:ph type="dt" sz="half" idx="2"/>
          </p:nvPr>
        </p:nvSpPr>
        <p:spPr/>
        <p:txBody>
          <a:bodyPr/>
          <a:lstStyle>
            <a:lvl1pPr>
              <a:defRPr/>
            </a:lvl1pPr>
          </a:lstStyle>
          <a:p>
            <a:endParaRPr lang="cs-CZ"/>
          </a:p>
        </p:txBody>
      </p:sp>
      <p:sp>
        <p:nvSpPr>
          <p:cNvPr id="144389" name="Rectangle 5"/>
          <p:cNvSpPr>
            <a:spLocks noGrp="1" noChangeArrowheads="1"/>
          </p:cNvSpPr>
          <p:nvPr>
            <p:ph type="ftr" sz="quarter" idx="3"/>
          </p:nvPr>
        </p:nvSpPr>
        <p:spPr/>
        <p:txBody>
          <a:bodyPr/>
          <a:lstStyle>
            <a:lvl1pPr>
              <a:defRPr/>
            </a:lvl1pPr>
          </a:lstStyle>
          <a:p>
            <a:endParaRPr lang="cs-CZ"/>
          </a:p>
        </p:txBody>
      </p:sp>
      <p:sp>
        <p:nvSpPr>
          <p:cNvPr id="144390" name="Rectangle 6"/>
          <p:cNvSpPr>
            <a:spLocks noGrp="1" noChangeArrowheads="1"/>
          </p:cNvSpPr>
          <p:nvPr>
            <p:ph type="sldNum" sz="quarter" idx="4"/>
          </p:nvPr>
        </p:nvSpPr>
        <p:spPr/>
        <p:txBody>
          <a:bodyPr/>
          <a:lstStyle>
            <a:lvl1pPr>
              <a:defRPr/>
            </a:lvl1pPr>
          </a:lstStyle>
          <a:p>
            <a:fld id="{9301ED33-D516-4D98-A975-1AA9EA6B0992}"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1F87986A-0258-41BC-8CB1-1CC7E695284F}" type="slidenum">
              <a:rPr lang="cs-CZ"/>
              <a:pPr/>
              <a:t>‹#›</a:t>
            </a:fld>
            <a:endParaRPr lang="cs-CZ"/>
          </a:p>
        </p:txBody>
      </p:sp>
    </p:spTree>
    <p:extLst>
      <p:ext uri="{BB962C8B-B14F-4D97-AF65-F5344CB8AC3E}">
        <p14:creationId xmlns:p14="http://schemas.microsoft.com/office/powerpoint/2010/main" val="150593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6413" y="762000"/>
            <a:ext cx="1370012" cy="49530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2741613" y="762000"/>
            <a:ext cx="3962400" cy="49530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B2F7513F-89BA-4D92-9E97-531E483AA709}" type="slidenum">
              <a:rPr lang="cs-CZ"/>
              <a:pPr/>
              <a:t>‹#›</a:t>
            </a:fld>
            <a:endParaRPr lang="cs-CZ"/>
          </a:p>
        </p:txBody>
      </p:sp>
    </p:spTree>
    <p:extLst>
      <p:ext uri="{BB962C8B-B14F-4D97-AF65-F5344CB8AC3E}">
        <p14:creationId xmlns:p14="http://schemas.microsoft.com/office/powerpoint/2010/main" val="2802680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53602" name="Group 2"/>
          <p:cNvGrpSpPr>
            <a:grpSpLocks/>
          </p:cNvGrpSpPr>
          <p:nvPr/>
        </p:nvGrpSpPr>
        <p:grpSpPr bwMode="auto">
          <a:xfrm>
            <a:off x="0" y="0"/>
            <a:ext cx="9144000" cy="6856413"/>
            <a:chOff x="0" y="0"/>
            <a:chExt cx="5760" cy="4319"/>
          </a:xfrm>
        </p:grpSpPr>
        <p:sp>
          <p:nvSpPr>
            <p:cNvPr id="153603"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04"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05"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06"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07"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53608"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09"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10"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11"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12"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13"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14"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15"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16"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17"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18"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19"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20"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21"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22"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23"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53624"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25"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26"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27"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28"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29"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30"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31"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32"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33"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34"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35"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36"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37"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38"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nvGrpSpPr>
            <p:cNvPr id="153639" name="Group 39"/>
            <p:cNvGrpSpPr>
              <a:grpSpLocks/>
            </p:cNvGrpSpPr>
            <p:nvPr userDrawn="1"/>
          </p:nvGrpSpPr>
          <p:grpSpPr bwMode="auto">
            <a:xfrm>
              <a:off x="0" y="1632"/>
              <a:ext cx="5758" cy="1858"/>
              <a:chOff x="0" y="1632"/>
              <a:chExt cx="5758" cy="1858"/>
            </a:xfrm>
          </p:grpSpPr>
          <p:sp>
            <p:nvSpPr>
              <p:cNvPr id="153640"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641"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grpSp>
      <p:sp>
        <p:nvSpPr>
          <p:cNvPr id="153642" name="Rectangle 42"/>
          <p:cNvSpPr>
            <a:spLocks noGrp="1" noChangeArrowheads="1"/>
          </p:cNvSpPr>
          <p:nvPr>
            <p:ph type="ctrTitle" sz="quarter"/>
          </p:nvPr>
        </p:nvSpPr>
        <p:spPr>
          <a:xfrm>
            <a:off x="457200" y="1600200"/>
            <a:ext cx="8229600" cy="1828800"/>
          </a:xfrm>
        </p:spPr>
        <p:txBody>
          <a:bodyPr/>
          <a:lstStyle>
            <a:lvl1pPr>
              <a:defRPr/>
            </a:lvl1pPr>
          </a:lstStyle>
          <a:p>
            <a:pPr lvl="0"/>
            <a:r>
              <a:rPr lang="cs-CZ" noProof="0"/>
              <a:t>Klepnutím lze upravit styl předlohy nadpisů.</a:t>
            </a:r>
          </a:p>
        </p:txBody>
      </p:sp>
      <p:sp>
        <p:nvSpPr>
          <p:cNvPr id="1536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a:t>Klepnutím lze upravit styl předlohy podnadpisů.</a:t>
            </a:r>
          </a:p>
        </p:txBody>
      </p:sp>
      <p:sp>
        <p:nvSpPr>
          <p:cNvPr id="153644" name="Rectangle 44"/>
          <p:cNvSpPr>
            <a:spLocks noGrp="1" noChangeArrowheads="1"/>
          </p:cNvSpPr>
          <p:nvPr>
            <p:ph type="dt" sz="quarter" idx="2"/>
          </p:nvPr>
        </p:nvSpPr>
        <p:spPr/>
        <p:txBody>
          <a:bodyPr/>
          <a:lstStyle>
            <a:lvl1pPr>
              <a:defRPr/>
            </a:lvl1pPr>
          </a:lstStyle>
          <a:p>
            <a:endParaRPr lang="cs-CZ"/>
          </a:p>
        </p:txBody>
      </p:sp>
      <p:sp>
        <p:nvSpPr>
          <p:cNvPr id="153645" name="Rectangle 45"/>
          <p:cNvSpPr>
            <a:spLocks noGrp="1" noChangeArrowheads="1"/>
          </p:cNvSpPr>
          <p:nvPr>
            <p:ph type="ftr" sz="quarter" idx="3"/>
          </p:nvPr>
        </p:nvSpPr>
        <p:spPr/>
        <p:txBody>
          <a:bodyPr/>
          <a:lstStyle>
            <a:lvl1pPr>
              <a:defRPr/>
            </a:lvl1pPr>
          </a:lstStyle>
          <a:p>
            <a:endParaRPr lang="cs-CZ"/>
          </a:p>
        </p:txBody>
      </p:sp>
      <p:sp>
        <p:nvSpPr>
          <p:cNvPr id="153646" name="Rectangle 46"/>
          <p:cNvSpPr>
            <a:spLocks noGrp="1" noChangeArrowheads="1"/>
          </p:cNvSpPr>
          <p:nvPr>
            <p:ph type="sldNum" sz="quarter" idx="4"/>
          </p:nvPr>
        </p:nvSpPr>
        <p:spPr/>
        <p:txBody>
          <a:bodyPr/>
          <a:lstStyle>
            <a:lvl1pPr>
              <a:defRPr/>
            </a:lvl1pPr>
          </a:lstStyle>
          <a:p>
            <a:fld id="{DACD1991-1E46-43D9-A9A8-10987D172B95}" type="slidenum">
              <a:rPr lang="cs-CZ"/>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616A125E-36E4-4EC6-9297-34FB02299B7E}" type="slidenum">
              <a:rPr lang="cs-CZ"/>
              <a:pPr/>
              <a:t>‹#›</a:t>
            </a:fld>
            <a:endParaRPr lang="cs-CZ"/>
          </a:p>
        </p:txBody>
      </p:sp>
    </p:spTree>
    <p:extLst>
      <p:ext uri="{BB962C8B-B14F-4D97-AF65-F5344CB8AC3E}">
        <p14:creationId xmlns:p14="http://schemas.microsoft.com/office/powerpoint/2010/main" val="1162334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82C373FF-9C8E-408C-A14C-03DAC5E3847D}" type="slidenum">
              <a:rPr lang="cs-CZ"/>
              <a:pPr/>
              <a:t>‹#›</a:t>
            </a:fld>
            <a:endParaRPr lang="cs-CZ"/>
          </a:p>
        </p:txBody>
      </p:sp>
    </p:spTree>
    <p:extLst>
      <p:ext uri="{BB962C8B-B14F-4D97-AF65-F5344CB8AC3E}">
        <p14:creationId xmlns:p14="http://schemas.microsoft.com/office/powerpoint/2010/main" val="4222407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34DC0025-AE87-42BB-8121-59251AC5E4FC}" type="slidenum">
              <a:rPr lang="cs-CZ"/>
              <a:pPr/>
              <a:t>‹#›</a:t>
            </a:fld>
            <a:endParaRPr lang="cs-CZ"/>
          </a:p>
        </p:txBody>
      </p:sp>
    </p:spTree>
    <p:extLst>
      <p:ext uri="{BB962C8B-B14F-4D97-AF65-F5344CB8AC3E}">
        <p14:creationId xmlns:p14="http://schemas.microsoft.com/office/powerpoint/2010/main" val="1880297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1D435C8B-3750-4F1E-93C7-0C58FB5709B9}" type="slidenum">
              <a:rPr lang="cs-CZ"/>
              <a:pPr/>
              <a:t>‹#›</a:t>
            </a:fld>
            <a:endParaRPr lang="cs-CZ"/>
          </a:p>
        </p:txBody>
      </p:sp>
    </p:spTree>
    <p:extLst>
      <p:ext uri="{BB962C8B-B14F-4D97-AF65-F5344CB8AC3E}">
        <p14:creationId xmlns:p14="http://schemas.microsoft.com/office/powerpoint/2010/main" val="1480981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964C6A84-88C3-47EB-AAF6-FE895B76BEF9}" type="slidenum">
              <a:rPr lang="cs-CZ"/>
              <a:pPr/>
              <a:t>‹#›</a:t>
            </a:fld>
            <a:endParaRPr lang="cs-CZ"/>
          </a:p>
        </p:txBody>
      </p:sp>
    </p:spTree>
    <p:extLst>
      <p:ext uri="{BB962C8B-B14F-4D97-AF65-F5344CB8AC3E}">
        <p14:creationId xmlns:p14="http://schemas.microsoft.com/office/powerpoint/2010/main" val="2814960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17989267-68EF-4F57-9268-A6367E70B9BF}" type="slidenum">
              <a:rPr lang="cs-CZ"/>
              <a:pPr/>
              <a:t>‹#›</a:t>
            </a:fld>
            <a:endParaRPr lang="cs-CZ"/>
          </a:p>
        </p:txBody>
      </p:sp>
    </p:spTree>
    <p:extLst>
      <p:ext uri="{BB962C8B-B14F-4D97-AF65-F5344CB8AC3E}">
        <p14:creationId xmlns:p14="http://schemas.microsoft.com/office/powerpoint/2010/main" val="3451672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5773CDCE-F2F9-467E-A8F9-8E01E1676B53}" type="slidenum">
              <a:rPr lang="cs-CZ"/>
              <a:pPr/>
              <a:t>‹#›</a:t>
            </a:fld>
            <a:endParaRPr lang="cs-CZ"/>
          </a:p>
        </p:txBody>
      </p:sp>
    </p:spTree>
    <p:extLst>
      <p:ext uri="{BB962C8B-B14F-4D97-AF65-F5344CB8AC3E}">
        <p14:creationId xmlns:p14="http://schemas.microsoft.com/office/powerpoint/2010/main" val="146529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5374B36D-14C7-4D25-84CC-D86FC201A4B2}" type="slidenum">
              <a:rPr lang="cs-CZ"/>
              <a:pPr/>
              <a:t>‹#›</a:t>
            </a:fld>
            <a:endParaRPr lang="cs-CZ"/>
          </a:p>
        </p:txBody>
      </p:sp>
    </p:spTree>
    <p:extLst>
      <p:ext uri="{BB962C8B-B14F-4D97-AF65-F5344CB8AC3E}">
        <p14:creationId xmlns:p14="http://schemas.microsoft.com/office/powerpoint/2010/main" val="3320818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F514BA5A-92CB-4259-A098-EBAC3F28D1E1}" type="slidenum">
              <a:rPr lang="cs-CZ"/>
              <a:pPr/>
              <a:t>‹#›</a:t>
            </a:fld>
            <a:endParaRPr lang="cs-CZ"/>
          </a:p>
        </p:txBody>
      </p:sp>
    </p:spTree>
    <p:extLst>
      <p:ext uri="{BB962C8B-B14F-4D97-AF65-F5344CB8AC3E}">
        <p14:creationId xmlns:p14="http://schemas.microsoft.com/office/powerpoint/2010/main" val="744837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83DBB143-4955-4000-BB76-DE9801E9CD51}" type="slidenum">
              <a:rPr lang="cs-CZ"/>
              <a:pPr/>
              <a:t>‹#›</a:t>
            </a:fld>
            <a:endParaRPr lang="cs-CZ"/>
          </a:p>
        </p:txBody>
      </p:sp>
    </p:spTree>
    <p:extLst>
      <p:ext uri="{BB962C8B-B14F-4D97-AF65-F5344CB8AC3E}">
        <p14:creationId xmlns:p14="http://schemas.microsoft.com/office/powerpoint/2010/main" val="806912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2E6F5220-0E3A-4244-BB38-9250D2C3782D}" type="slidenum">
              <a:rPr lang="cs-CZ"/>
              <a:pPr/>
              <a:t>‹#›</a:t>
            </a:fld>
            <a:endParaRPr lang="cs-CZ"/>
          </a:p>
        </p:txBody>
      </p:sp>
    </p:spTree>
    <p:extLst>
      <p:ext uri="{BB962C8B-B14F-4D97-AF65-F5344CB8AC3E}">
        <p14:creationId xmlns:p14="http://schemas.microsoft.com/office/powerpoint/2010/main" val="25675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7C78FE20-BB0E-4DCC-9487-AFF97A2C4EB9}" type="slidenum">
              <a:rPr lang="cs-CZ"/>
              <a:pPr/>
              <a:t>‹#›</a:t>
            </a:fld>
            <a:endParaRPr lang="cs-CZ"/>
          </a:p>
        </p:txBody>
      </p:sp>
    </p:spTree>
    <p:extLst>
      <p:ext uri="{BB962C8B-B14F-4D97-AF65-F5344CB8AC3E}">
        <p14:creationId xmlns:p14="http://schemas.microsoft.com/office/powerpoint/2010/main" val="251333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8C1CE0A9-B6DA-464C-A204-384951C498D6}" type="slidenum">
              <a:rPr lang="cs-CZ"/>
              <a:pPr/>
              <a:t>‹#›</a:t>
            </a:fld>
            <a:endParaRPr lang="cs-CZ"/>
          </a:p>
        </p:txBody>
      </p:sp>
    </p:spTree>
    <p:extLst>
      <p:ext uri="{BB962C8B-B14F-4D97-AF65-F5344CB8AC3E}">
        <p14:creationId xmlns:p14="http://schemas.microsoft.com/office/powerpoint/2010/main" val="61059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9606A13E-71DE-46AB-A5D7-E1F53C83999B}" type="slidenum">
              <a:rPr lang="cs-CZ"/>
              <a:pPr/>
              <a:t>‹#›</a:t>
            </a:fld>
            <a:endParaRPr lang="cs-CZ"/>
          </a:p>
        </p:txBody>
      </p:sp>
    </p:spTree>
    <p:extLst>
      <p:ext uri="{BB962C8B-B14F-4D97-AF65-F5344CB8AC3E}">
        <p14:creationId xmlns:p14="http://schemas.microsoft.com/office/powerpoint/2010/main" val="319771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6247925C-DB67-4829-AE9D-F8C86574ED97}" type="slidenum">
              <a:rPr lang="cs-CZ"/>
              <a:pPr/>
              <a:t>‹#›</a:t>
            </a:fld>
            <a:endParaRPr lang="cs-CZ"/>
          </a:p>
        </p:txBody>
      </p:sp>
    </p:spTree>
    <p:extLst>
      <p:ext uri="{BB962C8B-B14F-4D97-AF65-F5344CB8AC3E}">
        <p14:creationId xmlns:p14="http://schemas.microsoft.com/office/powerpoint/2010/main" val="231448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93DFC71F-6ABA-4B11-A3A9-15CA175F0044}" type="slidenum">
              <a:rPr lang="cs-CZ"/>
              <a:pPr/>
              <a:t>‹#›</a:t>
            </a:fld>
            <a:endParaRPr lang="cs-CZ"/>
          </a:p>
        </p:txBody>
      </p:sp>
    </p:spTree>
    <p:extLst>
      <p:ext uri="{BB962C8B-B14F-4D97-AF65-F5344CB8AC3E}">
        <p14:creationId xmlns:p14="http://schemas.microsoft.com/office/powerpoint/2010/main" val="111623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2B59FD5F-E469-438F-8DA3-39417898691A}" type="slidenum">
              <a:rPr lang="cs-CZ"/>
              <a:pPr/>
              <a:t>‹#›</a:t>
            </a:fld>
            <a:endParaRPr lang="cs-CZ"/>
          </a:p>
        </p:txBody>
      </p:sp>
    </p:spTree>
    <p:extLst>
      <p:ext uri="{BB962C8B-B14F-4D97-AF65-F5344CB8AC3E}">
        <p14:creationId xmlns:p14="http://schemas.microsoft.com/office/powerpoint/2010/main" val="237055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A6AE0C8F-91B4-48FF-A649-77D29400BE62}" type="slidenum">
              <a:rPr lang="cs-CZ"/>
              <a:pPr/>
              <a:t>‹#›</a:t>
            </a:fld>
            <a:endParaRPr lang="cs-CZ"/>
          </a:p>
        </p:txBody>
      </p:sp>
    </p:spTree>
    <p:extLst>
      <p:ext uri="{BB962C8B-B14F-4D97-AF65-F5344CB8AC3E}">
        <p14:creationId xmlns:p14="http://schemas.microsoft.com/office/powerpoint/2010/main" val="17193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bwMode="auto">
          <a:xfrm>
            <a:off x="2741613" y="762000"/>
            <a:ext cx="54848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43363" name="Rectangle 3"/>
          <p:cNvSpPr>
            <a:spLocks noGrp="1" noChangeArrowheads="1"/>
          </p:cNvSpPr>
          <p:nvPr>
            <p:ph type="body" idx="1"/>
          </p:nvPr>
        </p:nvSpPr>
        <p:spPr bwMode="auto">
          <a:xfrm>
            <a:off x="2741613" y="1828800"/>
            <a:ext cx="5484812"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43364" name="Rectangle 4"/>
          <p:cNvSpPr>
            <a:spLocks noGrp="1" noChangeArrowheads="1"/>
          </p:cNvSpPr>
          <p:nvPr>
            <p:ph type="dt" sz="half" idx="2"/>
          </p:nvPr>
        </p:nvSpPr>
        <p:spPr bwMode="auto">
          <a:xfrm>
            <a:off x="914400" y="588645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79551B"/>
                </a:solidFill>
                <a:latin typeface="+mn-lt"/>
              </a:defRPr>
            </a:lvl1pPr>
          </a:lstStyle>
          <a:p>
            <a:endParaRPr lang="cs-CZ"/>
          </a:p>
        </p:txBody>
      </p:sp>
      <p:sp>
        <p:nvSpPr>
          <p:cNvPr id="143365" name="Rectangle 5"/>
          <p:cNvSpPr>
            <a:spLocks noGrp="1" noChangeArrowheads="1"/>
          </p:cNvSpPr>
          <p:nvPr>
            <p:ph type="ftr" sz="quarter" idx="3"/>
          </p:nvPr>
        </p:nvSpPr>
        <p:spPr bwMode="auto">
          <a:xfrm>
            <a:off x="3124200" y="588645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defRPr>
            </a:lvl1pPr>
          </a:lstStyle>
          <a:p>
            <a:endParaRPr lang="cs-CZ"/>
          </a:p>
        </p:txBody>
      </p:sp>
      <p:sp>
        <p:nvSpPr>
          <p:cNvPr id="143366" name="Rectangle 6"/>
          <p:cNvSpPr>
            <a:spLocks noGrp="1" noChangeArrowheads="1"/>
          </p:cNvSpPr>
          <p:nvPr>
            <p:ph type="sldNum" sz="quarter" idx="4"/>
          </p:nvPr>
        </p:nvSpPr>
        <p:spPr bwMode="auto">
          <a:xfrm>
            <a:off x="6477000" y="5886450"/>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79551B"/>
                </a:solidFill>
                <a:latin typeface="+mn-lt"/>
              </a:defRPr>
            </a:lvl1pPr>
          </a:lstStyle>
          <a:p>
            <a:fld id="{73E7C91B-9A6C-4786-987D-48818190B5B2}" type="slidenum">
              <a:rPr lang="cs-CZ"/>
              <a:pPr/>
              <a:t>‹#›</a:t>
            </a:fld>
            <a:endParaRPr lang="cs-CZ"/>
          </a:p>
        </p:txBody>
      </p:sp>
    </p:spTree>
  </p:cSld>
  <p:clrMap bg1="dk2" tx1="lt1" bg2="dk1" tx2="lt2" accent1="accent1" accent2="accent2" accent3="accent3" accent4="accent4" accent5="accent5" accent6="accent6" hlink="hlink" folHlink="folHlink"/>
  <p:sldLayoutIdLst>
    <p:sldLayoutId id="2147483680"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rtl="0" fontAlgn="base">
        <a:spcBef>
          <a:spcPct val="0"/>
        </a:spcBef>
        <a:spcAft>
          <a:spcPct val="0"/>
        </a:spcAft>
        <a:defRPr sz="3200">
          <a:solidFill>
            <a:srgbClr val="79551B"/>
          </a:solidFill>
          <a:latin typeface="+mj-lt"/>
          <a:ea typeface="+mj-ea"/>
          <a:cs typeface="+mj-cs"/>
        </a:defRPr>
      </a:lvl1pPr>
      <a:lvl2pPr algn="l" rtl="0" fontAlgn="base">
        <a:spcBef>
          <a:spcPct val="0"/>
        </a:spcBef>
        <a:spcAft>
          <a:spcPct val="0"/>
        </a:spcAft>
        <a:defRPr sz="3200">
          <a:solidFill>
            <a:srgbClr val="79551B"/>
          </a:solidFill>
          <a:latin typeface="Palatino Linotype" pitchFamily="18" charset="0"/>
        </a:defRPr>
      </a:lvl2pPr>
      <a:lvl3pPr algn="l" rtl="0" fontAlgn="base">
        <a:spcBef>
          <a:spcPct val="0"/>
        </a:spcBef>
        <a:spcAft>
          <a:spcPct val="0"/>
        </a:spcAft>
        <a:defRPr sz="3200">
          <a:solidFill>
            <a:srgbClr val="79551B"/>
          </a:solidFill>
          <a:latin typeface="Palatino Linotype" pitchFamily="18" charset="0"/>
        </a:defRPr>
      </a:lvl3pPr>
      <a:lvl4pPr algn="l" rtl="0" fontAlgn="base">
        <a:spcBef>
          <a:spcPct val="0"/>
        </a:spcBef>
        <a:spcAft>
          <a:spcPct val="0"/>
        </a:spcAft>
        <a:defRPr sz="3200">
          <a:solidFill>
            <a:srgbClr val="79551B"/>
          </a:solidFill>
          <a:latin typeface="Palatino Linotype" pitchFamily="18" charset="0"/>
        </a:defRPr>
      </a:lvl4pPr>
      <a:lvl5pPr algn="l" rtl="0" fontAlgn="base">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fontAlgn="base">
        <a:spcBef>
          <a:spcPct val="20000"/>
        </a:spcBef>
        <a:spcAft>
          <a:spcPct val="0"/>
        </a:spcAft>
        <a:buChar char="•"/>
        <a:defRPr sz="2800">
          <a:solidFill>
            <a:srgbClr val="79551B"/>
          </a:solidFill>
          <a:latin typeface="+mn-lt"/>
          <a:ea typeface="+mn-ea"/>
          <a:cs typeface="+mn-cs"/>
        </a:defRPr>
      </a:lvl1pPr>
      <a:lvl2pPr marL="742950" indent="-285750" algn="l" rtl="0" fontAlgn="base">
        <a:spcBef>
          <a:spcPct val="20000"/>
        </a:spcBef>
        <a:spcAft>
          <a:spcPct val="0"/>
        </a:spcAft>
        <a:buChar char="–"/>
        <a:defRPr sz="2400">
          <a:solidFill>
            <a:srgbClr val="79551B"/>
          </a:solidFill>
          <a:latin typeface="+mn-lt"/>
        </a:defRPr>
      </a:lvl2pPr>
      <a:lvl3pPr marL="1143000" indent="-228600" algn="l" rtl="0" fontAlgn="base">
        <a:spcBef>
          <a:spcPct val="20000"/>
        </a:spcBef>
        <a:spcAft>
          <a:spcPct val="0"/>
        </a:spcAft>
        <a:buChar char="•"/>
        <a:defRPr sz="2000">
          <a:solidFill>
            <a:srgbClr val="79551B"/>
          </a:solidFill>
          <a:latin typeface="+mn-lt"/>
        </a:defRPr>
      </a:lvl3pPr>
      <a:lvl4pPr marL="1600200" indent="-228600" algn="l" rtl="0" fontAlgn="base">
        <a:spcBef>
          <a:spcPct val="20000"/>
        </a:spcBef>
        <a:spcAft>
          <a:spcPct val="0"/>
        </a:spcAft>
        <a:buChar char="–"/>
        <a:defRPr>
          <a:solidFill>
            <a:srgbClr val="79551B"/>
          </a:solidFill>
          <a:latin typeface="+mn-lt"/>
        </a:defRPr>
      </a:lvl4pPr>
      <a:lvl5pPr marL="2057400" indent="-228600" algn="l" rtl="0" fontAlgn="base">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52578" name="Group 2"/>
          <p:cNvGrpSpPr>
            <a:grpSpLocks/>
          </p:cNvGrpSpPr>
          <p:nvPr/>
        </p:nvGrpSpPr>
        <p:grpSpPr bwMode="auto">
          <a:xfrm>
            <a:off x="0" y="0"/>
            <a:ext cx="9144000" cy="6856413"/>
            <a:chOff x="0" y="0"/>
            <a:chExt cx="5760" cy="4319"/>
          </a:xfrm>
        </p:grpSpPr>
        <p:sp>
          <p:nvSpPr>
            <p:cNvPr id="15257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8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8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82"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8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52584"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85"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8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87"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8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89"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9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91"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9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9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9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95"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9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97"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9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59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5260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01"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0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0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04"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0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06"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0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0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0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1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1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1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1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1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nvGrpSpPr>
            <p:cNvPr id="152615" name="Group 39"/>
            <p:cNvGrpSpPr>
              <a:grpSpLocks/>
            </p:cNvGrpSpPr>
            <p:nvPr userDrawn="1"/>
          </p:nvGrpSpPr>
          <p:grpSpPr bwMode="auto">
            <a:xfrm>
              <a:off x="0" y="1632"/>
              <a:ext cx="5758" cy="1858"/>
              <a:chOff x="0" y="1632"/>
              <a:chExt cx="5758" cy="1858"/>
            </a:xfrm>
          </p:grpSpPr>
          <p:sp>
            <p:nvSpPr>
              <p:cNvPr id="15261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61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grpSp>
      <p:sp>
        <p:nvSpPr>
          <p:cNvPr id="152618"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5261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52620"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cs-CZ"/>
          </a:p>
        </p:txBody>
      </p:sp>
      <p:sp>
        <p:nvSpPr>
          <p:cNvPr id="152621"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cs-CZ"/>
          </a:p>
        </p:txBody>
      </p:sp>
      <p:sp>
        <p:nvSpPr>
          <p:cNvPr id="152622"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85F63B61-B7AC-4A37-B139-38C71985899E}" type="slidenum">
              <a:rPr lang="cs-CZ"/>
              <a:pPr/>
              <a:t>‹#›</a:t>
            </a:fld>
            <a:endParaRPr lang="cs-CZ"/>
          </a:p>
        </p:txBody>
      </p:sp>
    </p:spTree>
  </p:cSld>
  <p:clrMap bg1="dk2" tx1="lt1" bg2="dk1" tx2="lt2" accent1="accent1" accent2="accent2" accent3="accent3" accent4="accent4" accent5="accent5" accent6="accent6" hlink="hlink" folHlink="folHlink"/>
  <p:sldLayoutIdLst>
    <p:sldLayoutId id="214748368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hemeOverride" Target="../theme/themeOverride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hemeOverride" Target="../theme/themeOverride9.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hemeOverride" Target="../theme/themeOverride10.xml"/><Relationship Id="rId5" Type="http://schemas.openxmlformats.org/officeDocument/2006/relationships/image" Target="../media/image10.jpeg"/><Relationship Id="rId4" Type="http://schemas.openxmlformats.org/officeDocument/2006/relationships/slide" Target="slide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hemeOverride" Target="../theme/themeOverride13.xml"/><Relationship Id="rId5" Type="http://schemas.openxmlformats.org/officeDocument/2006/relationships/image" Target="../media/image14.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hemeOverride" Target="../theme/themeOverride14.xml"/><Relationship Id="rId5" Type="http://schemas.openxmlformats.org/officeDocument/2006/relationships/image" Target="../media/image12.jpe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hemeOverride" Target="../theme/themeOverride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hemeOverride" Target="../theme/themeOverride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hemeOverride" Target="../theme/themeOverride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hemeOverride" Target="../theme/themeOverride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hemeOverride" Target="../theme/themeOverride20.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hemeOverride" Target="../theme/themeOverride2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hemeOverride" Target="../theme/themeOverride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hemeOverride" Target="../theme/themeOverride2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268761"/>
            <a:ext cx="8278812" cy="3125440"/>
          </a:xfrm>
        </p:spPr>
        <p:txBody>
          <a:bodyPr/>
          <a:lstStyle/>
          <a:p>
            <a:r>
              <a:rPr lang="cs-CZ" sz="4000" b="1" dirty="0">
                <a:solidFill>
                  <a:srgbClr val="FFFF66"/>
                </a:solidFill>
              </a:rPr>
              <a:t>Školní výuka náboženství</a:t>
            </a:r>
            <a:br>
              <a:rPr lang="cs-CZ" sz="4000" b="1" dirty="0">
                <a:solidFill>
                  <a:srgbClr val="FFFF66"/>
                </a:solidFill>
              </a:rPr>
            </a:br>
            <a:r>
              <a:rPr lang="cs-CZ" sz="4000" b="1" dirty="0">
                <a:solidFill>
                  <a:srgbClr val="FFFF66"/>
                </a:solidFill>
              </a:rPr>
              <a:t>a</a:t>
            </a:r>
            <a:br>
              <a:rPr lang="cs-CZ" sz="4000" b="1" dirty="0">
                <a:solidFill>
                  <a:srgbClr val="FFFF66"/>
                </a:solidFill>
              </a:rPr>
            </a:br>
            <a:r>
              <a:rPr lang="cs-CZ" sz="4000" b="1" dirty="0">
                <a:solidFill>
                  <a:srgbClr val="FFFF66"/>
                </a:solidFill>
              </a:rPr>
              <a:t>katecheze</a:t>
            </a:r>
          </a:p>
        </p:txBody>
      </p:sp>
      <p:sp>
        <p:nvSpPr>
          <p:cNvPr id="2051" name="Rectangle 3"/>
          <p:cNvSpPr>
            <a:spLocks noGrp="1" noChangeArrowheads="1"/>
          </p:cNvSpPr>
          <p:nvPr>
            <p:ph type="subTitle" idx="1"/>
          </p:nvPr>
        </p:nvSpPr>
        <p:spPr>
          <a:xfrm>
            <a:off x="1371600" y="4724400"/>
            <a:ext cx="6400800" cy="1752600"/>
          </a:xfrm>
        </p:spPr>
        <p:txBody>
          <a:bodyPr/>
          <a:lstStyle/>
          <a:p>
            <a:r>
              <a:rPr lang="cs-CZ" i="1" dirty="0">
                <a:solidFill>
                  <a:schemeClr val="hlink"/>
                </a:solidFill>
              </a:rPr>
              <a:t>Společné prvky a odlišnosti</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68313" y="-171450"/>
            <a:ext cx="8229600" cy="1143000"/>
          </a:xfrm>
        </p:spPr>
        <p:txBody>
          <a:bodyPr/>
          <a:lstStyle/>
          <a:p>
            <a:r>
              <a:rPr lang="cs-CZ"/>
              <a:t>Proces evangelizace</a:t>
            </a:r>
          </a:p>
        </p:txBody>
      </p:sp>
      <p:sp>
        <p:nvSpPr>
          <p:cNvPr id="155651" name="Rectangle 3"/>
          <p:cNvSpPr>
            <a:spLocks noGrp="1" noChangeArrowheads="1"/>
          </p:cNvSpPr>
          <p:nvPr>
            <p:ph type="body" idx="1"/>
          </p:nvPr>
        </p:nvSpPr>
        <p:spPr>
          <a:xfrm>
            <a:off x="0" y="836613"/>
            <a:ext cx="9144000" cy="6021387"/>
          </a:xfrm>
        </p:spPr>
        <p:txBody>
          <a:bodyPr/>
          <a:lstStyle/>
          <a:p>
            <a:endParaRPr lang="cs-CZ"/>
          </a:p>
        </p:txBody>
      </p:sp>
      <p:pic>
        <p:nvPicPr>
          <p:cNvPr id="155655" name="Picture 7" descr="proces evangelizace - v"/>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0"/>
            <a:ext cx="93154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fade">
                                      <p:cBhvr>
                                        <p:cTn id="7" dur="768" decel="100000"/>
                                        <p:tgtEl>
                                          <p:spTgt spid="155650"/>
                                        </p:tgtEl>
                                      </p:cBhvr>
                                    </p:animEffect>
                                    <p:animScale>
                                      <p:cBhvr>
                                        <p:cTn id="8" dur="768" decel="100000"/>
                                        <p:tgtEl>
                                          <p:spTgt spid="155650"/>
                                        </p:tgtEl>
                                      </p:cBhvr>
                                      <p:from x="10000" y="10000"/>
                                      <p:to x="200000" y="450000"/>
                                    </p:animScale>
                                    <p:animScale>
                                      <p:cBhvr>
                                        <p:cTn id="9" dur="1230" accel="100000" fill="hold">
                                          <p:stCondLst>
                                            <p:cond delay="768"/>
                                          </p:stCondLst>
                                        </p:cTn>
                                        <p:tgtEl>
                                          <p:spTgt spid="155650"/>
                                        </p:tgtEl>
                                      </p:cBhvr>
                                      <p:from x="200000" y="450000"/>
                                      <p:to x="100000" y="100000"/>
                                    </p:animScale>
                                    <p:set>
                                      <p:cBhvr>
                                        <p:cTn id="10" dur="768" fill="hold"/>
                                        <p:tgtEl>
                                          <p:spTgt spid="155650"/>
                                        </p:tgtEl>
                                        <p:attrNameLst>
                                          <p:attrName>ppt_x</p:attrName>
                                        </p:attrNameLst>
                                      </p:cBhvr>
                                      <p:to>
                                        <p:strVal val="(0.5)"/>
                                      </p:to>
                                    </p:set>
                                    <p:anim from="(0.5)" to="(#ppt_x)" calcmode="lin" valueType="num">
                                      <p:cBhvr>
                                        <p:cTn id="11" dur="1230" accel="100000" fill="hold">
                                          <p:stCondLst>
                                            <p:cond delay="768"/>
                                          </p:stCondLst>
                                        </p:cTn>
                                        <p:tgtEl>
                                          <p:spTgt spid="155650"/>
                                        </p:tgtEl>
                                        <p:attrNameLst>
                                          <p:attrName>ppt_x</p:attrName>
                                        </p:attrNameLst>
                                      </p:cBhvr>
                                    </p:anim>
                                    <p:set>
                                      <p:cBhvr>
                                        <p:cTn id="12" dur="768" fill="hold"/>
                                        <p:tgtEl>
                                          <p:spTgt spid="155650"/>
                                        </p:tgtEl>
                                        <p:attrNameLst>
                                          <p:attrName>ppt_y</p:attrName>
                                        </p:attrNameLst>
                                      </p:cBhvr>
                                      <p:to>
                                        <p:strVal val="(#ppt_y+0.4)"/>
                                      </p:to>
                                    </p:set>
                                    <p:anim from="(#ppt_y+0.4)" to="(#ppt_y)" calcmode="lin" valueType="num">
                                      <p:cBhvr>
                                        <p:cTn id="13" dur="1230" accel="100000" fill="hold">
                                          <p:stCondLst>
                                            <p:cond delay="768"/>
                                          </p:stCondLst>
                                        </p:cTn>
                                        <p:tgtEl>
                                          <p:spTgt spid="15565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nodePh="1">
                                  <p:stCondLst>
                                    <p:cond delay="0"/>
                                  </p:stCondLst>
                                  <p:endCondLst>
                                    <p:cond evt="begin" delay="0">
                                      <p:tn val="16"/>
                                    </p:cond>
                                  </p:endCondLst>
                                  <p:childTnLst>
                                    <p:set>
                                      <p:cBhvr>
                                        <p:cTn id="17" dur="1" fill="hold">
                                          <p:stCondLst>
                                            <p:cond delay="0"/>
                                          </p:stCondLst>
                                        </p:cTn>
                                        <p:tgtEl>
                                          <p:spTgt spid="155651">
                                            <p:txEl>
                                              <p:pRg st="0" end="0"/>
                                            </p:txEl>
                                          </p:spTgt>
                                        </p:tgtEl>
                                        <p:attrNameLst>
                                          <p:attrName>style.visibility</p:attrName>
                                        </p:attrNameLst>
                                      </p:cBhvr>
                                      <p:to>
                                        <p:strVal val="visible"/>
                                      </p:to>
                                    </p:set>
                                    <p:anim calcmode="lin" valueType="num">
                                      <p:cBhvr>
                                        <p:cTn id="18" dur="500" fill="hold"/>
                                        <p:tgtEl>
                                          <p:spTgt spid="15565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5565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55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cs-CZ"/>
              <a:t>Předpoklady katecheze</a:t>
            </a:r>
          </a:p>
        </p:txBody>
      </p:sp>
      <p:sp>
        <p:nvSpPr>
          <p:cNvPr id="88067" name="Rectangle 3"/>
          <p:cNvSpPr>
            <a:spLocks noGrp="1" noChangeArrowheads="1"/>
          </p:cNvSpPr>
          <p:nvPr>
            <p:ph type="body" idx="1"/>
          </p:nvPr>
        </p:nvSpPr>
        <p:spPr>
          <a:xfrm>
            <a:off x="179388" y="2060575"/>
            <a:ext cx="8964612" cy="4537075"/>
          </a:xfrm>
        </p:spPr>
        <p:txBody>
          <a:bodyPr/>
          <a:lstStyle/>
          <a:p>
            <a:pPr>
              <a:buFont typeface="Wingdings" pitchFamily="2" charset="2"/>
              <a:buNone/>
            </a:pPr>
            <a:r>
              <a:rPr lang="cs-CZ" dirty="0"/>
              <a:t>Katecheze předpokládá člověka </a:t>
            </a:r>
            <a:r>
              <a:rPr lang="cs-CZ" b="1" dirty="0">
                <a:solidFill>
                  <a:srgbClr val="FFFF66"/>
                </a:solidFill>
              </a:rPr>
              <a:t>motivovaného</a:t>
            </a:r>
            <a:r>
              <a:rPr lang="cs-CZ" dirty="0"/>
              <a:t> (živý vztah k Bohu, odpovídající úrovni například školního věku)</a:t>
            </a:r>
          </a:p>
          <a:p>
            <a:pPr>
              <a:buFont typeface="Wingdings" pitchFamily="2" charset="2"/>
              <a:buNone/>
            </a:pPr>
            <a:endParaRPr lang="cs-CZ" dirty="0"/>
          </a:p>
          <a:p>
            <a:pPr>
              <a:buFont typeface="Wingdings" pitchFamily="2" charset="2"/>
              <a:buNone/>
            </a:pPr>
            <a:r>
              <a:rPr lang="cs-CZ" dirty="0"/>
              <a:t>Katecheze potřebuje </a:t>
            </a:r>
            <a:r>
              <a:rPr lang="cs-CZ" b="1" dirty="0">
                <a:solidFill>
                  <a:srgbClr val="FFFF66"/>
                </a:solidFill>
              </a:rPr>
              <a:t>formační prostředí</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1000" fill="hold"/>
                                        <p:tgtEl>
                                          <p:spTgt spid="88066"/>
                                        </p:tgtEl>
                                        <p:attrNameLst>
                                          <p:attrName>ppt_w</p:attrName>
                                        </p:attrNameLst>
                                      </p:cBhvr>
                                      <p:tavLst>
                                        <p:tav tm="0">
                                          <p:val>
                                            <p:strVal val="#ppt_w*0.70"/>
                                          </p:val>
                                        </p:tav>
                                        <p:tav tm="100000">
                                          <p:val>
                                            <p:strVal val="#ppt_w"/>
                                          </p:val>
                                        </p:tav>
                                      </p:tavLst>
                                    </p:anim>
                                    <p:anim calcmode="lin" valueType="num">
                                      <p:cBhvr>
                                        <p:cTn id="8" dur="1000" fill="hold"/>
                                        <p:tgtEl>
                                          <p:spTgt spid="88066"/>
                                        </p:tgtEl>
                                        <p:attrNameLst>
                                          <p:attrName>ppt_h</p:attrName>
                                        </p:attrNameLst>
                                      </p:cBhvr>
                                      <p:tavLst>
                                        <p:tav tm="0">
                                          <p:val>
                                            <p:strVal val="#ppt_h"/>
                                          </p:val>
                                        </p:tav>
                                        <p:tav tm="100000">
                                          <p:val>
                                            <p:strVal val="#ppt_h"/>
                                          </p:val>
                                        </p:tav>
                                      </p:tavLst>
                                    </p:anim>
                                    <p:animEffect transition="in" filter="fade">
                                      <p:cBhvr>
                                        <p:cTn id="9" dur="1000"/>
                                        <p:tgtEl>
                                          <p:spTgt spid="880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88067">
                                            <p:txEl>
                                              <p:pRg st="0" end="0"/>
                                            </p:txEl>
                                          </p:spTgt>
                                        </p:tgtEl>
                                        <p:attrNameLst>
                                          <p:attrName>style.visibility</p:attrName>
                                        </p:attrNameLst>
                                      </p:cBhvr>
                                      <p:to>
                                        <p:strVal val="visible"/>
                                      </p:to>
                                    </p:set>
                                    <p:animEffect transition="in" filter="strips(downRight)">
                                      <p:cBhvr>
                                        <p:cTn id="14" dur="500"/>
                                        <p:tgtEl>
                                          <p:spTgt spid="880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Effect transition="in" filter="strips(downRight)">
                                      <p:cBhvr>
                                        <p:cTn id="19" dur="500"/>
                                        <p:tgtEl>
                                          <p:spTgt spid="8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p:nvPr>
        </p:nvSpPr>
        <p:spPr/>
        <p:txBody>
          <a:bodyPr/>
          <a:lstStyle/>
          <a:p>
            <a:r>
              <a:rPr lang="cs-CZ"/>
              <a:t>Formační prostředí</a:t>
            </a:r>
          </a:p>
        </p:txBody>
      </p:sp>
      <p:sp>
        <p:nvSpPr>
          <p:cNvPr id="206854" name="Rectangle 6"/>
          <p:cNvSpPr>
            <a:spLocks noGrp="1" noChangeArrowheads="1"/>
          </p:cNvSpPr>
          <p:nvPr>
            <p:ph type="body" sz="half" idx="2"/>
          </p:nvPr>
        </p:nvSpPr>
        <p:spPr>
          <a:xfrm>
            <a:off x="3851275" y="1600200"/>
            <a:ext cx="4835525" cy="4530725"/>
          </a:xfrm>
        </p:spPr>
        <p:txBody>
          <a:bodyPr/>
          <a:lstStyle/>
          <a:p>
            <a:pPr>
              <a:buClr>
                <a:srgbClr val="FFFF66"/>
              </a:buClr>
              <a:buFont typeface="Wingdings" pitchFamily="2" charset="2"/>
              <a:buChar char="§"/>
            </a:pPr>
            <a:r>
              <a:rPr lang="cs-CZ" sz="2000"/>
              <a:t>Stálý kontakt lidí, mezi nimiž existuje silná citová vazba</a:t>
            </a:r>
          </a:p>
          <a:p>
            <a:pPr>
              <a:buClr>
                <a:srgbClr val="FFFF66"/>
              </a:buClr>
              <a:buFont typeface="Wingdings" pitchFamily="2" charset="2"/>
              <a:buNone/>
            </a:pPr>
            <a:endParaRPr lang="cs-CZ" sz="2000"/>
          </a:p>
          <a:p>
            <a:pPr>
              <a:buClr>
                <a:srgbClr val="FFFF66"/>
              </a:buClr>
              <a:buFont typeface="Wingdings" pitchFamily="2" charset="2"/>
              <a:buChar char="§"/>
            </a:pPr>
            <a:r>
              <a:rPr lang="cs-CZ" sz="2000"/>
              <a:t>Postoj k Bohu je dostatečně projevovaný navenek</a:t>
            </a:r>
          </a:p>
          <a:p>
            <a:pPr>
              <a:buClr>
                <a:srgbClr val="FFFF66"/>
              </a:buClr>
              <a:buFont typeface="Wingdings" pitchFamily="2" charset="2"/>
              <a:buNone/>
            </a:pPr>
            <a:endParaRPr lang="cs-CZ" sz="2000"/>
          </a:p>
          <a:p>
            <a:pPr>
              <a:buClr>
                <a:srgbClr val="FFFF66"/>
              </a:buClr>
              <a:buFont typeface="Wingdings" pitchFamily="2" charset="2"/>
              <a:buChar char="§"/>
            </a:pPr>
            <a:r>
              <a:rPr lang="cs-CZ" sz="2000"/>
              <a:t>FP je založeno na kontinuálním </a:t>
            </a:r>
            <a:r>
              <a:rPr lang="cs-CZ" sz="2000" b="1">
                <a:solidFill>
                  <a:srgbClr val="FFFF66"/>
                </a:solidFill>
              </a:rPr>
              <a:t>svědectví dospělých</a:t>
            </a:r>
            <a:r>
              <a:rPr lang="cs-CZ" sz="2000"/>
              <a:t>, kteří jsou dítěti nejbližší a s nimiž se dítě emocionálně identifikuje</a:t>
            </a:r>
          </a:p>
          <a:p>
            <a:endParaRPr lang="cs-CZ" sz="2000"/>
          </a:p>
        </p:txBody>
      </p:sp>
      <p:pic>
        <p:nvPicPr>
          <p:cNvPr id="206855" name="Picture 7" descr="tnotecSyn2"/>
          <p:cNvPicPr>
            <a:picLocks noGrp="1" noChangeAspect="1" noChangeArrowheads="1"/>
          </p:cNvPicPr>
          <p:nvPr>
            <p:ph type="body" sz="half" idx="1"/>
          </p:nvPr>
        </p:nvPicPr>
        <p:blipFill>
          <a:blip r:embed="rId2" cstate="print">
            <a:extLst>
              <a:ext uri="{28A0092B-C50C-407E-A947-70E740481C1C}">
                <a14:useLocalDpi xmlns:a14="http://schemas.microsoft.com/office/drawing/2010/main" val="0"/>
              </a:ext>
            </a:extLst>
          </a:blip>
          <a:srcRect/>
          <a:stretch>
            <a:fillRect/>
          </a:stretch>
        </p:blipFill>
        <p:spPr>
          <a:xfrm>
            <a:off x="339725" y="1700213"/>
            <a:ext cx="3119438"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strips(downRight)">
                                      <p:cBhvr>
                                        <p:cTn id="7" dur="1000"/>
                                        <p:tgtEl>
                                          <p:spTgt spid="206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06854">
                                            <p:txEl>
                                              <p:pRg st="0" end="0"/>
                                            </p:txEl>
                                          </p:spTgt>
                                        </p:tgtEl>
                                        <p:attrNameLst>
                                          <p:attrName>style.visibility</p:attrName>
                                        </p:attrNameLst>
                                      </p:cBhvr>
                                      <p:to>
                                        <p:strVal val="visible"/>
                                      </p:to>
                                    </p:set>
                                    <p:animEffect transition="in" filter="strips(downRight)">
                                      <p:cBhvr>
                                        <p:cTn id="12" dur="1000"/>
                                        <p:tgtEl>
                                          <p:spTgt spid="20685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206854">
                                            <p:txEl>
                                              <p:pRg st="2" end="2"/>
                                            </p:txEl>
                                          </p:spTgt>
                                        </p:tgtEl>
                                        <p:attrNameLst>
                                          <p:attrName>style.visibility</p:attrName>
                                        </p:attrNameLst>
                                      </p:cBhvr>
                                      <p:to>
                                        <p:strVal val="visible"/>
                                      </p:to>
                                    </p:set>
                                    <p:animEffect transition="in" filter="strips(downRight)">
                                      <p:cBhvr>
                                        <p:cTn id="17" dur="1000"/>
                                        <p:tgtEl>
                                          <p:spTgt spid="2068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06854">
                                            <p:txEl>
                                              <p:pRg st="4" end="4"/>
                                            </p:txEl>
                                          </p:spTgt>
                                        </p:tgtEl>
                                        <p:attrNameLst>
                                          <p:attrName>style.visibility</p:attrName>
                                        </p:attrNameLst>
                                      </p:cBhvr>
                                      <p:to>
                                        <p:strVal val="visible"/>
                                      </p:to>
                                    </p:set>
                                    <p:animEffect transition="in" filter="strips(downRight)">
                                      <p:cBhvr>
                                        <p:cTn id="22" dur="1000"/>
                                        <p:tgtEl>
                                          <p:spTgt spid="2068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765175"/>
            <a:ext cx="8229600" cy="1143000"/>
          </a:xfrm>
        </p:spPr>
        <p:txBody>
          <a:bodyPr/>
          <a:lstStyle/>
          <a:p>
            <a:r>
              <a:rPr lang="cs-CZ" sz="4000" dirty="0">
                <a:solidFill>
                  <a:schemeClr val="tx1"/>
                </a:solidFill>
              </a:rPr>
              <a:t>Rozlišení identity</a:t>
            </a:r>
            <a:r>
              <a:rPr lang="cs-CZ" sz="4000" dirty="0"/>
              <a:t> </a:t>
            </a:r>
            <a:r>
              <a:rPr lang="cs-CZ" sz="4000" dirty="0">
                <a:solidFill>
                  <a:schemeClr val="tx1"/>
                </a:solidFill>
              </a:rPr>
              <a:t>výuky náboženství a identity</a:t>
            </a:r>
            <a:r>
              <a:rPr lang="cs-CZ" sz="4000" dirty="0"/>
              <a:t> </a:t>
            </a:r>
            <a:r>
              <a:rPr lang="cs-CZ" sz="4000" dirty="0">
                <a:solidFill>
                  <a:schemeClr val="tx1"/>
                </a:solidFill>
              </a:rPr>
              <a:t>katecheze</a:t>
            </a:r>
            <a:r>
              <a:rPr lang="cs-CZ" sz="4000" dirty="0"/>
              <a:t>  </a:t>
            </a:r>
          </a:p>
        </p:txBody>
      </p:sp>
      <p:sp>
        <p:nvSpPr>
          <p:cNvPr id="20483" name="Rectangle 3"/>
          <p:cNvSpPr>
            <a:spLocks noGrp="1" noChangeArrowheads="1"/>
          </p:cNvSpPr>
          <p:nvPr>
            <p:ph type="body" idx="1"/>
          </p:nvPr>
        </p:nvSpPr>
        <p:spPr>
          <a:xfrm>
            <a:off x="468313" y="2565400"/>
            <a:ext cx="8229600" cy="3484563"/>
          </a:xfrm>
        </p:spPr>
        <p:txBody>
          <a:bodyPr/>
          <a:lstStyle/>
          <a:p>
            <a:pPr>
              <a:buClr>
                <a:schemeClr val="tx1"/>
              </a:buClr>
              <a:buFont typeface="Wingdings" pitchFamily="2" charset="2"/>
              <a:buNone/>
            </a:pPr>
            <a:endParaRPr lang="cs-CZ" dirty="0"/>
          </a:p>
          <a:p>
            <a:pPr>
              <a:buClr>
                <a:schemeClr val="tx1"/>
              </a:buClr>
              <a:buFont typeface="Wingdings" pitchFamily="2" charset="2"/>
              <a:buNone/>
            </a:pPr>
            <a:r>
              <a:rPr lang="cs-CZ" sz="2400" dirty="0"/>
              <a:t>Edukační základ identity </a:t>
            </a:r>
            <a:r>
              <a:rPr lang="cs-CZ" sz="2400" dirty="0">
                <a:solidFill>
                  <a:srgbClr val="FFFF66"/>
                </a:solidFill>
              </a:rPr>
              <a:t>výuky náboženství</a:t>
            </a:r>
            <a:r>
              <a:rPr lang="cs-CZ" sz="2400" dirty="0"/>
              <a:t>: </a:t>
            </a:r>
          </a:p>
          <a:p>
            <a:pPr>
              <a:buClr>
                <a:schemeClr val="tx1"/>
              </a:buClr>
              <a:buFont typeface="Wingdings" pitchFamily="2" charset="2"/>
              <a:buNone/>
            </a:pPr>
            <a:r>
              <a:rPr lang="cs-CZ" sz="2400" dirty="0"/>
              <a:t>výuku náboženství je nutno integrovat s vlastním</a:t>
            </a:r>
          </a:p>
          <a:p>
            <a:pPr>
              <a:buClr>
                <a:schemeClr val="tx1"/>
              </a:buClr>
              <a:buFont typeface="Wingdings" pitchFamily="2" charset="2"/>
              <a:buNone/>
            </a:pPr>
            <a:r>
              <a:rPr lang="cs-CZ" sz="2400" dirty="0"/>
              <a:t>výchovně-vzdělávacím posláním školy </a:t>
            </a:r>
          </a:p>
          <a:p>
            <a:pPr>
              <a:buClr>
                <a:schemeClr val="tx1"/>
              </a:buClr>
              <a:buFont typeface="Wingdings" pitchFamily="2" charset="2"/>
              <a:buNone/>
            </a:pPr>
            <a:endParaRPr lang="cs-CZ" sz="2400" dirty="0"/>
          </a:p>
          <a:p>
            <a:pPr>
              <a:buClr>
                <a:schemeClr val="tx1"/>
              </a:buClr>
              <a:buFont typeface="Wingdings" pitchFamily="2" charset="2"/>
              <a:buNone/>
            </a:pPr>
            <a:r>
              <a:rPr lang="cs-CZ" sz="2400" dirty="0"/>
              <a:t>Konsens o rozlišování </a:t>
            </a:r>
            <a:r>
              <a:rPr lang="cs-CZ" sz="2400" dirty="0">
                <a:solidFill>
                  <a:srgbClr val="FFFF66"/>
                </a:solidFill>
              </a:rPr>
              <a:t>výuky náboženství</a:t>
            </a:r>
            <a:r>
              <a:rPr lang="cs-CZ" sz="2400" dirty="0"/>
              <a:t> od</a:t>
            </a:r>
            <a:r>
              <a:rPr lang="cs-CZ" sz="2400" dirty="0">
                <a:solidFill>
                  <a:srgbClr val="FF9900"/>
                </a:solidFill>
              </a:rPr>
              <a:t> katecheze</a:t>
            </a:r>
          </a:p>
          <a:p>
            <a:pPr>
              <a:buClr>
                <a:schemeClr val="tx1"/>
              </a:buClr>
              <a:buFont typeface="Wingdings" pitchFamily="2" charset="2"/>
              <a:buNone/>
            </a:pPr>
            <a:endParaRPr lang="cs-CZ" sz="2400" dirty="0">
              <a:solidFill>
                <a:srgbClr val="FF9900"/>
              </a:solidFill>
            </a:endParaRP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strVal val="#ppt_w*0.70"/>
                                          </p:val>
                                        </p:tav>
                                        <p:tav tm="100000">
                                          <p:val>
                                            <p:strVal val="#ppt_w"/>
                                          </p:val>
                                        </p:tav>
                                      </p:tavLst>
                                    </p:anim>
                                    <p:anim calcmode="lin" valueType="num">
                                      <p:cBhvr>
                                        <p:cTn id="8" dur="1000" fill="hold"/>
                                        <p:tgtEl>
                                          <p:spTgt spid="20482"/>
                                        </p:tgtEl>
                                        <p:attrNameLst>
                                          <p:attrName>ppt_h</p:attrName>
                                        </p:attrNameLst>
                                      </p:cBhvr>
                                      <p:tavLst>
                                        <p:tav tm="0">
                                          <p:val>
                                            <p:strVal val="#ppt_h"/>
                                          </p:val>
                                        </p:tav>
                                        <p:tav tm="100000">
                                          <p:val>
                                            <p:strVal val="#ppt_h"/>
                                          </p:val>
                                        </p:tav>
                                      </p:tavLst>
                                    </p:anim>
                                    <p:animEffect transition="in" filter="fade">
                                      <p:cBhvr>
                                        <p:cTn id="9" dur="1000"/>
                                        <p:tgtEl>
                                          <p:spTgt spid="204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strips(downRight)">
                                      <p:cBhvr>
                                        <p:cTn id="14" dur="500"/>
                                        <p:tgtEl>
                                          <p:spTgt spid="20483">
                                            <p:txEl>
                                              <p:pRg st="1" end="1"/>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strips(downRight)">
                                      <p:cBhvr>
                                        <p:cTn id="17" dur="500"/>
                                        <p:tgtEl>
                                          <p:spTgt spid="20483">
                                            <p:txEl>
                                              <p:pRg st="2" end="2"/>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strips(downRight)">
                                      <p:cBhvr>
                                        <p:cTn id="20" dur="500"/>
                                        <p:tgtEl>
                                          <p:spTgt spid="2048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nodeType="clickEffect">
                                  <p:stCondLst>
                                    <p:cond delay="0"/>
                                  </p:stCondLst>
                                  <p:childTnLst>
                                    <p:set>
                                      <p:cBhvr>
                                        <p:cTn id="24" dur="1" fill="hold">
                                          <p:stCondLst>
                                            <p:cond delay="0"/>
                                          </p:stCondLst>
                                        </p:cTn>
                                        <p:tgtEl>
                                          <p:spTgt spid="20483">
                                            <p:txEl>
                                              <p:pRg st="5" end="5"/>
                                            </p:txEl>
                                          </p:spTgt>
                                        </p:tgtEl>
                                        <p:attrNameLst>
                                          <p:attrName>style.visibility</p:attrName>
                                        </p:attrNameLst>
                                      </p:cBhvr>
                                      <p:to>
                                        <p:strVal val="visible"/>
                                      </p:to>
                                    </p:set>
                                    <p:animEffect transition="in" filter="strips(downRight)">
                                      <p:cBhvr>
                                        <p:cTn id="25"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692150"/>
            <a:ext cx="8229600" cy="1143000"/>
          </a:xfrm>
        </p:spPr>
        <p:txBody>
          <a:bodyPr/>
          <a:lstStyle/>
          <a:p>
            <a:r>
              <a:rPr lang="cs-CZ" sz="4000">
                <a:solidFill>
                  <a:schemeClr val="tx1"/>
                </a:solidFill>
              </a:rPr>
              <a:t>Rozlišení identity</a:t>
            </a:r>
            <a:r>
              <a:rPr lang="cs-CZ" sz="4000"/>
              <a:t> </a:t>
            </a:r>
            <a:r>
              <a:rPr lang="cs-CZ" sz="4000">
                <a:solidFill>
                  <a:srgbClr val="FFFF66"/>
                </a:solidFill>
              </a:rPr>
              <a:t>výuky náboženství</a:t>
            </a:r>
            <a:r>
              <a:rPr lang="cs-CZ" sz="4000"/>
              <a:t> </a:t>
            </a:r>
            <a:r>
              <a:rPr lang="cs-CZ" sz="4000">
                <a:solidFill>
                  <a:schemeClr val="tx1"/>
                </a:solidFill>
              </a:rPr>
              <a:t>a identity</a:t>
            </a:r>
            <a:r>
              <a:rPr lang="cs-CZ" sz="4000"/>
              <a:t> </a:t>
            </a:r>
            <a:r>
              <a:rPr lang="cs-CZ" sz="4000">
                <a:solidFill>
                  <a:srgbClr val="FF9900"/>
                </a:solidFill>
              </a:rPr>
              <a:t>katecheze</a:t>
            </a:r>
          </a:p>
        </p:txBody>
      </p:sp>
      <p:sp>
        <p:nvSpPr>
          <p:cNvPr id="23555" name="Rectangle 3"/>
          <p:cNvSpPr>
            <a:spLocks noGrp="1" noChangeArrowheads="1"/>
          </p:cNvSpPr>
          <p:nvPr>
            <p:ph type="body" idx="1"/>
          </p:nvPr>
        </p:nvSpPr>
        <p:spPr>
          <a:xfrm>
            <a:off x="323850" y="2636838"/>
            <a:ext cx="8516938" cy="3527425"/>
          </a:xfrm>
        </p:spPr>
        <p:txBody>
          <a:bodyPr/>
          <a:lstStyle/>
          <a:p>
            <a:pPr>
              <a:buClr>
                <a:schemeClr val="tx1"/>
              </a:buClr>
              <a:buFont typeface="Wingdings" pitchFamily="2" charset="2"/>
              <a:buNone/>
            </a:pPr>
            <a:r>
              <a:rPr lang="cs-CZ" sz="2400"/>
              <a:t>Magisterium univerzální církve:</a:t>
            </a:r>
          </a:p>
          <a:p>
            <a:pPr>
              <a:buClr>
                <a:schemeClr val="tx1"/>
              </a:buClr>
              <a:buFont typeface="Wingdings" pitchFamily="2" charset="2"/>
              <a:buNone/>
            </a:pPr>
            <a:r>
              <a:rPr lang="cs-CZ" sz="2400"/>
              <a:t>dokument </a:t>
            </a:r>
            <a:r>
              <a:rPr lang="cs-CZ" sz="2400" i="1"/>
              <a:t>Svědectví katolického laika ve škole o víře</a:t>
            </a:r>
            <a:r>
              <a:rPr lang="cs-CZ" sz="2400"/>
              <a:t> (1982):</a:t>
            </a:r>
          </a:p>
          <a:p>
            <a:pPr>
              <a:buClr>
                <a:schemeClr val="tx1"/>
              </a:buClr>
              <a:buFont typeface="Wingdings" pitchFamily="2" charset="2"/>
              <a:buNone/>
            </a:pPr>
            <a:endParaRPr lang="cs-CZ" sz="2400"/>
          </a:p>
          <a:p>
            <a:pPr lvl="1">
              <a:buClr>
                <a:schemeClr val="tx1"/>
              </a:buClr>
              <a:buFontTx/>
              <a:buNone/>
            </a:pPr>
            <a:r>
              <a:rPr lang="cs-CZ" sz="3200"/>
              <a:t>	„</a:t>
            </a:r>
            <a:r>
              <a:rPr lang="cs-CZ" sz="3200">
                <a:solidFill>
                  <a:srgbClr val="FFFF66"/>
                </a:solidFill>
              </a:rPr>
              <a:t>Výuka katolického náboženství</a:t>
            </a:r>
            <a:r>
              <a:rPr lang="cs-CZ" sz="3200"/>
              <a:t>, jež se </a:t>
            </a:r>
            <a:r>
              <a:rPr lang="cs-CZ" sz="3200">
                <a:solidFill>
                  <a:schemeClr val="hlink"/>
                </a:solidFill>
              </a:rPr>
              <a:t>liší</a:t>
            </a:r>
            <a:r>
              <a:rPr lang="cs-CZ" sz="3200"/>
              <a:t> od </a:t>
            </a:r>
            <a:r>
              <a:rPr lang="cs-CZ" sz="3200">
                <a:solidFill>
                  <a:srgbClr val="FF9900"/>
                </a:solidFill>
              </a:rPr>
              <a:t>katecheze</a:t>
            </a:r>
            <a:r>
              <a:rPr lang="cs-CZ" sz="3200"/>
              <a:t> v pravém slova smyslu, má být realizována ve všech typech škol“ (čl. 56)</a:t>
            </a:r>
          </a:p>
          <a:p>
            <a:pPr>
              <a:buFont typeface="Wingdings" pitchFamily="2" charset="2"/>
              <a:buNone/>
            </a:pPr>
            <a:endParaRPr lang="cs-CZ"/>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strVal val="#ppt_w*0.70"/>
                                          </p:val>
                                        </p:tav>
                                        <p:tav tm="100000">
                                          <p:val>
                                            <p:strVal val="#ppt_w"/>
                                          </p:val>
                                        </p:tav>
                                      </p:tavLst>
                                    </p:anim>
                                    <p:anim calcmode="lin" valueType="num">
                                      <p:cBhvr>
                                        <p:cTn id="8" dur="1000" fill="hold"/>
                                        <p:tgtEl>
                                          <p:spTgt spid="23554"/>
                                        </p:tgtEl>
                                        <p:attrNameLst>
                                          <p:attrName>ppt_h</p:attrName>
                                        </p:attrNameLst>
                                      </p:cBhvr>
                                      <p:tavLst>
                                        <p:tav tm="0">
                                          <p:val>
                                            <p:strVal val="#ppt_h"/>
                                          </p:val>
                                        </p:tav>
                                        <p:tav tm="100000">
                                          <p:val>
                                            <p:strVal val="#ppt_h"/>
                                          </p:val>
                                        </p:tav>
                                      </p:tavLst>
                                    </p:anim>
                                    <p:animEffect transition="in" filter="fade">
                                      <p:cBhvr>
                                        <p:cTn id="9" dur="1000"/>
                                        <p:tgtEl>
                                          <p:spTgt spid="235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23555">
                                            <p:txEl>
                                              <p:pRg st="0" end="0"/>
                                            </p:txEl>
                                          </p:spTgt>
                                        </p:tgtEl>
                                        <p:attrNameLst>
                                          <p:attrName>style.visibility</p:attrName>
                                        </p:attrNameLst>
                                      </p:cBhvr>
                                      <p:to>
                                        <p:strVal val="visible"/>
                                      </p:to>
                                    </p:set>
                                    <p:animEffect transition="in" filter="strips(downRight)">
                                      <p:cBhvr>
                                        <p:cTn id="14" dur="500"/>
                                        <p:tgtEl>
                                          <p:spTgt spid="23555">
                                            <p:txEl>
                                              <p:pRg st="0" end="0"/>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strips(downRight)">
                                      <p:cBhvr>
                                        <p:cTn id="17" dur="500"/>
                                        <p:tgtEl>
                                          <p:spTgt spid="23555">
                                            <p:txEl>
                                              <p:pRg st="1" end="1"/>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23555">
                                            <p:txEl>
                                              <p:pRg st="3" end="3"/>
                                            </p:txEl>
                                          </p:spTgt>
                                        </p:tgtEl>
                                        <p:attrNameLst>
                                          <p:attrName>style.visibility</p:attrName>
                                        </p:attrNameLst>
                                      </p:cBhvr>
                                      <p:to>
                                        <p:strVal val="visible"/>
                                      </p:to>
                                    </p:set>
                                    <p:animEffect transition="in" filter="strips(downRight)">
                                      <p:cBhvr>
                                        <p:cTn id="20"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1188" y="476250"/>
            <a:ext cx="8229600" cy="1143000"/>
          </a:xfrm>
        </p:spPr>
        <p:txBody>
          <a:bodyPr/>
          <a:lstStyle/>
          <a:p>
            <a:r>
              <a:rPr lang="cs-CZ" sz="4000">
                <a:solidFill>
                  <a:schemeClr val="tx1"/>
                </a:solidFill>
              </a:rPr>
              <a:t>Rozlišení identity</a:t>
            </a:r>
            <a:r>
              <a:rPr lang="cs-CZ" sz="4000"/>
              <a:t> </a:t>
            </a:r>
            <a:r>
              <a:rPr lang="cs-CZ" sz="4000">
                <a:solidFill>
                  <a:srgbClr val="FFFF66"/>
                </a:solidFill>
              </a:rPr>
              <a:t>výuky  náboženství</a:t>
            </a:r>
            <a:r>
              <a:rPr lang="cs-CZ" sz="4000"/>
              <a:t> </a:t>
            </a:r>
            <a:r>
              <a:rPr lang="cs-CZ" sz="4000">
                <a:solidFill>
                  <a:schemeClr val="tx1"/>
                </a:solidFill>
              </a:rPr>
              <a:t>a identity</a:t>
            </a:r>
            <a:r>
              <a:rPr lang="cs-CZ" sz="4000"/>
              <a:t> </a:t>
            </a:r>
            <a:r>
              <a:rPr lang="cs-CZ" sz="4000">
                <a:solidFill>
                  <a:srgbClr val="FF9900"/>
                </a:solidFill>
              </a:rPr>
              <a:t>katecheze</a:t>
            </a:r>
          </a:p>
        </p:txBody>
      </p:sp>
      <p:sp>
        <p:nvSpPr>
          <p:cNvPr id="21507" name="Rectangle 3"/>
          <p:cNvSpPr>
            <a:spLocks noGrp="1" noChangeArrowheads="1"/>
          </p:cNvSpPr>
          <p:nvPr>
            <p:ph type="body" idx="1"/>
          </p:nvPr>
        </p:nvSpPr>
        <p:spPr>
          <a:xfrm>
            <a:off x="395288" y="1773238"/>
            <a:ext cx="8229600" cy="4160837"/>
          </a:xfrm>
        </p:spPr>
        <p:txBody>
          <a:bodyPr/>
          <a:lstStyle/>
          <a:p>
            <a:pPr>
              <a:buClr>
                <a:schemeClr val="tx1"/>
              </a:buClr>
              <a:buFont typeface="Wingdings" pitchFamily="2" charset="2"/>
              <a:buNone/>
            </a:pPr>
            <a:r>
              <a:rPr lang="cs-CZ" sz="2400"/>
              <a:t>Magisterium univerzální církve:</a:t>
            </a:r>
          </a:p>
          <a:p>
            <a:pPr lvl="1">
              <a:buClr>
                <a:srgbClr val="FF9900"/>
              </a:buClr>
              <a:buFont typeface="Wingdings" pitchFamily="2" charset="2"/>
              <a:buChar char="§"/>
            </a:pPr>
            <a:r>
              <a:rPr lang="cs-CZ"/>
              <a:t>dokument </a:t>
            </a:r>
            <a:r>
              <a:rPr lang="cs-CZ" i="1"/>
              <a:t>Náboženský rozměr výchovy v katolické škole</a:t>
            </a:r>
            <a:r>
              <a:rPr lang="cs-CZ"/>
              <a:t> (1988)</a:t>
            </a:r>
            <a:r>
              <a:rPr lang="it-IT"/>
              <a:t>: </a:t>
            </a:r>
            <a:r>
              <a:rPr lang="cs-CZ" i="1"/>
              <a:t>„</a:t>
            </a:r>
            <a:r>
              <a:rPr lang="it-IT" i="1"/>
              <a:t>Existuje</a:t>
            </a:r>
            <a:r>
              <a:rPr lang="cs-CZ" i="1"/>
              <a:t> </a:t>
            </a:r>
            <a:r>
              <a:rPr lang="cs-CZ" i="1">
                <a:solidFill>
                  <a:schemeClr val="hlink"/>
                </a:solidFill>
              </a:rPr>
              <a:t>neoddělitelná souvislost  a současně jasný rozdíl</a:t>
            </a:r>
            <a:r>
              <a:rPr lang="cs-CZ" i="1"/>
              <a:t> mezi </a:t>
            </a:r>
            <a:r>
              <a:rPr lang="cs-CZ" i="1">
                <a:solidFill>
                  <a:srgbClr val="FFFF66"/>
                </a:solidFill>
              </a:rPr>
              <a:t>vyučováním náboženství</a:t>
            </a:r>
            <a:r>
              <a:rPr lang="cs-CZ" i="1"/>
              <a:t> a </a:t>
            </a:r>
            <a:r>
              <a:rPr lang="cs-CZ" i="1">
                <a:solidFill>
                  <a:srgbClr val="FF9900"/>
                </a:solidFill>
              </a:rPr>
              <a:t>katechezí</a:t>
            </a:r>
            <a:r>
              <a:rPr lang="cs-CZ"/>
              <a:t>“ (čl. 68) </a:t>
            </a:r>
          </a:p>
          <a:p>
            <a:pPr lvl="1">
              <a:buClr>
                <a:srgbClr val="FF9900"/>
              </a:buClr>
              <a:buFont typeface="Wingdings" pitchFamily="2" charset="2"/>
              <a:buChar char="§"/>
            </a:pPr>
            <a:r>
              <a:rPr lang="cs-CZ"/>
              <a:t>dokument </a:t>
            </a:r>
            <a:r>
              <a:rPr lang="cs-CZ" i="1"/>
              <a:t>Všeobecné di</a:t>
            </a:r>
            <a:r>
              <a:rPr lang="it-IT" i="1"/>
              <a:t>re</a:t>
            </a:r>
            <a:r>
              <a:rPr lang="cs-CZ" i="1"/>
              <a:t>ktorium </a:t>
            </a:r>
            <a:r>
              <a:rPr lang="it-IT" i="1"/>
              <a:t>pro </a:t>
            </a:r>
            <a:r>
              <a:rPr lang="cs-CZ" i="1"/>
              <a:t>k.</a:t>
            </a:r>
            <a:r>
              <a:rPr lang="cs-CZ"/>
              <a:t> (</a:t>
            </a:r>
            <a:r>
              <a:rPr lang="it-IT"/>
              <a:t>1997</a:t>
            </a:r>
            <a:r>
              <a:rPr lang="cs-CZ"/>
              <a:t>): </a:t>
            </a:r>
            <a:r>
              <a:rPr lang="cs-CZ" i="1"/>
              <a:t>„</a:t>
            </a:r>
            <a:r>
              <a:rPr lang="cs-CZ" i="1">
                <a:solidFill>
                  <a:srgbClr val="FFFF66"/>
                </a:solidFill>
              </a:rPr>
              <a:t>Výuka náboženství</a:t>
            </a:r>
            <a:r>
              <a:rPr lang="cs-CZ" i="1"/>
              <a:t> ve škole a </a:t>
            </a:r>
            <a:r>
              <a:rPr lang="cs-CZ" i="1">
                <a:solidFill>
                  <a:srgbClr val="FF9900"/>
                </a:solidFill>
              </a:rPr>
              <a:t>katecheze</a:t>
            </a:r>
            <a:r>
              <a:rPr lang="cs-CZ" i="1"/>
              <a:t> jsou </a:t>
            </a:r>
            <a:r>
              <a:rPr lang="cs-CZ" i="1">
                <a:solidFill>
                  <a:schemeClr val="hlink"/>
                </a:solidFill>
              </a:rPr>
              <a:t>skutečnosti odlišné</a:t>
            </a:r>
            <a:r>
              <a:rPr lang="cs-CZ" i="1"/>
              <a:t>, které se vzájemně </a:t>
            </a:r>
            <a:r>
              <a:rPr lang="cs-CZ" i="1">
                <a:solidFill>
                  <a:schemeClr val="hlink"/>
                </a:solidFill>
              </a:rPr>
              <a:t>doplňují</a:t>
            </a:r>
            <a:r>
              <a:rPr lang="cs-CZ" i="1"/>
              <a:t>“</a:t>
            </a:r>
            <a:r>
              <a:rPr lang="cs-CZ"/>
              <a:t> (čl. 73)</a:t>
            </a:r>
            <a:endParaRPr lang="en-US"/>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strVal val="#ppt_w*0.70"/>
                                          </p:val>
                                        </p:tav>
                                        <p:tav tm="100000">
                                          <p:val>
                                            <p:strVal val="#ppt_w"/>
                                          </p:val>
                                        </p:tav>
                                      </p:tavLst>
                                    </p:anim>
                                    <p:anim calcmode="lin" valueType="num">
                                      <p:cBhvr>
                                        <p:cTn id="8" dur="1000" fill="hold"/>
                                        <p:tgtEl>
                                          <p:spTgt spid="21506"/>
                                        </p:tgtEl>
                                        <p:attrNameLst>
                                          <p:attrName>ppt_h</p:attrName>
                                        </p:attrNameLst>
                                      </p:cBhvr>
                                      <p:tavLst>
                                        <p:tav tm="0">
                                          <p:val>
                                            <p:strVal val="#ppt_h"/>
                                          </p:val>
                                        </p:tav>
                                        <p:tav tm="100000">
                                          <p:val>
                                            <p:strVal val="#ppt_h"/>
                                          </p:val>
                                        </p:tav>
                                      </p:tavLst>
                                    </p:anim>
                                    <p:animEffect transition="in" filter="fade">
                                      <p:cBhvr>
                                        <p:cTn id="9" dur="1000"/>
                                        <p:tgtEl>
                                          <p:spTgt spid="215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strips(downRight)">
                                      <p:cBhvr>
                                        <p:cTn id="14" dur="500"/>
                                        <p:tgtEl>
                                          <p:spTgt spid="21507">
                                            <p:txEl>
                                              <p:pRg st="0" end="0"/>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strips(downRight)">
                                      <p:cBhvr>
                                        <p:cTn id="17" dur="500"/>
                                        <p:tgtEl>
                                          <p:spTgt spid="215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strips(downRight)">
                                      <p:cBhvr>
                                        <p:cTn id="22"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a:solidFill>
                  <a:srgbClr val="FFFF66"/>
                </a:solidFill>
              </a:rPr>
              <a:t>Výuka náboženství</a:t>
            </a:r>
            <a:r>
              <a:rPr lang="cs-CZ"/>
              <a:t> - </a:t>
            </a:r>
            <a:r>
              <a:rPr lang="cs-CZ">
                <a:solidFill>
                  <a:srgbClr val="FF9900"/>
                </a:solidFill>
              </a:rPr>
              <a:t>katecheze</a:t>
            </a:r>
          </a:p>
        </p:txBody>
      </p:sp>
      <p:sp>
        <p:nvSpPr>
          <p:cNvPr id="25603" name="Rectangle 3"/>
          <p:cNvSpPr>
            <a:spLocks noGrp="1" noChangeArrowheads="1"/>
          </p:cNvSpPr>
          <p:nvPr>
            <p:ph type="body" sz="half" idx="1"/>
          </p:nvPr>
        </p:nvSpPr>
        <p:spPr>
          <a:xfrm>
            <a:off x="457200" y="1600200"/>
            <a:ext cx="4040188" cy="2620963"/>
          </a:xfrm>
        </p:spPr>
        <p:txBody>
          <a:bodyPr/>
          <a:lstStyle/>
          <a:p>
            <a:pPr marL="609600" indent="-609600">
              <a:buFontTx/>
              <a:buAutoNum type="arabicPeriod"/>
            </a:pPr>
            <a:r>
              <a:rPr lang="cs-CZ" sz="3600" b="1">
                <a:solidFill>
                  <a:schemeClr val="hlink"/>
                </a:solidFill>
              </a:rPr>
              <a:t>V čem se liší?</a:t>
            </a:r>
          </a:p>
          <a:p>
            <a:pPr marL="990600" lvl="1" indent="-533400">
              <a:buFontTx/>
              <a:buChar char="•"/>
            </a:pPr>
            <a:r>
              <a:rPr lang="cs-CZ" sz="3200"/>
              <a:t>Účastníci</a:t>
            </a:r>
          </a:p>
          <a:p>
            <a:pPr marL="990600" lvl="1" indent="-533400">
              <a:buFontTx/>
              <a:buChar char="•"/>
            </a:pPr>
            <a:r>
              <a:rPr lang="cs-CZ" sz="3200"/>
              <a:t>Účel</a:t>
            </a:r>
          </a:p>
          <a:p>
            <a:pPr marL="990600" lvl="1" indent="-533400">
              <a:buFontTx/>
              <a:buChar char="•"/>
            </a:pPr>
            <a:r>
              <a:rPr lang="cs-CZ" sz="3200"/>
              <a:t>Cíl</a:t>
            </a:r>
          </a:p>
          <a:p>
            <a:pPr marL="990600" lvl="1" indent="-533400">
              <a:buFontTx/>
              <a:buNone/>
            </a:pPr>
            <a:endParaRPr lang="cs-CZ" sz="3200"/>
          </a:p>
          <a:p>
            <a:pPr marL="609600" indent="-609600">
              <a:buFont typeface="Wingdings" pitchFamily="2" charset="2"/>
              <a:buAutoNum type="arabicPeriod"/>
            </a:pPr>
            <a:r>
              <a:rPr lang="cs-CZ" sz="3600">
                <a:solidFill>
                  <a:srgbClr val="FFFF66"/>
                </a:solidFill>
              </a:rPr>
              <a:t>  </a:t>
            </a:r>
            <a:r>
              <a:rPr lang="cs-CZ" sz="3600" b="1">
                <a:solidFill>
                  <a:schemeClr val="hlink"/>
                </a:solidFill>
              </a:rPr>
              <a:t>Proč se liší?</a:t>
            </a:r>
            <a:r>
              <a:rPr lang="cs-CZ" sz="3200" b="1"/>
              <a:t> </a:t>
            </a:r>
          </a:p>
          <a:p>
            <a:pPr marL="990600" lvl="1" indent="-533400">
              <a:buFontTx/>
              <a:buChar char="•"/>
            </a:pPr>
            <a:r>
              <a:rPr lang="cs-CZ" sz="3200"/>
              <a:t>Důvody</a:t>
            </a:r>
          </a:p>
          <a:p>
            <a:pPr marL="990600" lvl="1" indent="-533400">
              <a:buFontTx/>
              <a:buNone/>
            </a:pPr>
            <a:endParaRPr lang="cs-CZ" sz="3200"/>
          </a:p>
          <a:p>
            <a:pPr marL="990600" lvl="1" indent="-533400">
              <a:buFontTx/>
              <a:buChar char="•"/>
            </a:pPr>
            <a:endParaRPr lang="cs-CZ" sz="3200"/>
          </a:p>
          <a:p>
            <a:pPr marL="990600" lvl="1" indent="-533400">
              <a:buFontTx/>
              <a:buNone/>
            </a:pPr>
            <a:endParaRPr lang="cs-CZ" sz="3200"/>
          </a:p>
          <a:p>
            <a:pPr marL="609600" indent="-609600">
              <a:buFont typeface="Wingdings" pitchFamily="2" charset="2"/>
              <a:buNone/>
            </a:pPr>
            <a:endParaRPr lang="cs-CZ" sz="3200"/>
          </a:p>
          <a:p>
            <a:pPr marL="609600" indent="-609600">
              <a:buFont typeface="Wingdings" pitchFamily="2" charset="2"/>
              <a:buNone/>
            </a:pPr>
            <a:endParaRPr lang="cs-CZ"/>
          </a:p>
          <a:p>
            <a:pPr marL="609600" indent="-609600">
              <a:buFont typeface="Wingdings" pitchFamily="2" charset="2"/>
              <a:buNone/>
            </a:pPr>
            <a:r>
              <a:rPr lang="cs-CZ"/>
              <a:t>	</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strVal val="#ppt_w*0.70"/>
                                          </p:val>
                                        </p:tav>
                                        <p:tav tm="100000">
                                          <p:val>
                                            <p:strVal val="#ppt_w"/>
                                          </p:val>
                                        </p:tav>
                                      </p:tavLst>
                                    </p:anim>
                                    <p:anim calcmode="lin" valueType="num">
                                      <p:cBhvr>
                                        <p:cTn id="8" dur="1000" fill="hold"/>
                                        <p:tgtEl>
                                          <p:spTgt spid="25602"/>
                                        </p:tgtEl>
                                        <p:attrNameLst>
                                          <p:attrName>ppt_h</p:attrName>
                                        </p:attrNameLst>
                                      </p:cBhvr>
                                      <p:tavLst>
                                        <p:tav tm="0">
                                          <p:val>
                                            <p:strVal val="#ppt_h"/>
                                          </p:val>
                                        </p:tav>
                                        <p:tav tm="100000">
                                          <p:val>
                                            <p:strVal val="#ppt_h"/>
                                          </p:val>
                                        </p:tav>
                                      </p:tavLst>
                                    </p:anim>
                                    <p:animEffect transition="in" filter="fade">
                                      <p:cBhvr>
                                        <p:cTn id="9" dur="1000"/>
                                        <p:tgtEl>
                                          <p:spTgt spid="25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25603">
                                            <p:txEl>
                                              <p:pRg st="0" end="0"/>
                                            </p:txEl>
                                          </p:spTgt>
                                        </p:tgtEl>
                                        <p:attrNameLst>
                                          <p:attrName>style.visibility</p:attrName>
                                        </p:attrNameLst>
                                      </p:cBhvr>
                                      <p:to>
                                        <p:strVal val="visible"/>
                                      </p:to>
                                    </p:set>
                                    <p:animEffect transition="in" filter="strips(downRight)">
                                      <p:cBhvr>
                                        <p:cTn id="14" dur="500"/>
                                        <p:tgtEl>
                                          <p:spTgt spid="25603">
                                            <p:txEl>
                                              <p:pRg st="0" end="0"/>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strips(downRight)">
                                      <p:cBhvr>
                                        <p:cTn id="17" dur="500"/>
                                        <p:tgtEl>
                                          <p:spTgt spid="25603">
                                            <p:txEl>
                                              <p:pRg st="1" end="1"/>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25603">
                                            <p:txEl>
                                              <p:pRg st="2" end="2"/>
                                            </p:txEl>
                                          </p:spTgt>
                                        </p:tgtEl>
                                        <p:attrNameLst>
                                          <p:attrName>style.visibility</p:attrName>
                                        </p:attrNameLst>
                                      </p:cBhvr>
                                      <p:to>
                                        <p:strVal val="visible"/>
                                      </p:to>
                                    </p:set>
                                    <p:animEffect transition="in" filter="strips(downRight)">
                                      <p:cBhvr>
                                        <p:cTn id="20" dur="500"/>
                                        <p:tgtEl>
                                          <p:spTgt spid="25603">
                                            <p:txEl>
                                              <p:pRg st="2" end="2"/>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animEffect transition="in" filter="strips(downRight)">
                                      <p:cBhvr>
                                        <p:cTn id="23" dur="500"/>
                                        <p:tgtEl>
                                          <p:spTgt spid="25603">
                                            <p:txEl>
                                              <p:pRg st="3" end="3"/>
                                            </p:txEl>
                                          </p:spTgt>
                                        </p:tgtEl>
                                      </p:cBhvr>
                                    </p:animEffect>
                                  </p:childTnLst>
                                </p:cTn>
                              </p:par>
                              <p:par>
                                <p:cTn id="24" presetID="18" presetClass="entr" presetSubtype="6" fill="hold" nodeType="withEffect">
                                  <p:stCondLst>
                                    <p:cond delay="0"/>
                                  </p:stCondLst>
                                  <p:childTnLst>
                                    <p:set>
                                      <p:cBhvr>
                                        <p:cTn id="25" dur="1" fill="hold">
                                          <p:stCondLst>
                                            <p:cond delay="0"/>
                                          </p:stCondLst>
                                        </p:cTn>
                                        <p:tgtEl>
                                          <p:spTgt spid="25603">
                                            <p:txEl>
                                              <p:pRg st="6" end="6"/>
                                            </p:txEl>
                                          </p:spTgt>
                                        </p:tgtEl>
                                        <p:attrNameLst>
                                          <p:attrName>style.visibility</p:attrName>
                                        </p:attrNameLst>
                                      </p:cBhvr>
                                      <p:to>
                                        <p:strVal val="visible"/>
                                      </p:to>
                                    </p:set>
                                    <p:animEffect transition="in" filter="strips(downRight)">
                                      <p:cBhvr>
                                        <p:cTn id="26" dur="500"/>
                                        <p:tgtEl>
                                          <p:spTgt spid="25603">
                                            <p:txEl>
                                              <p:pRg st="6" end="6"/>
                                            </p:txEl>
                                          </p:spTgt>
                                        </p:tgtEl>
                                      </p:cBhvr>
                                    </p:animEffect>
                                  </p:childTnLst>
                                </p:cTn>
                              </p:par>
                              <p:par>
                                <p:cTn id="27" presetID="18" presetClass="entr" presetSubtype="6" fill="hold" nodeType="withEffect">
                                  <p:stCondLst>
                                    <p:cond delay="0"/>
                                  </p:stCondLst>
                                  <p:childTnLst>
                                    <p:set>
                                      <p:cBhvr>
                                        <p:cTn id="28" dur="1" fill="hold">
                                          <p:stCondLst>
                                            <p:cond delay="0"/>
                                          </p:stCondLst>
                                        </p:cTn>
                                        <p:tgtEl>
                                          <p:spTgt spid="25603">
                                            <p:txEl>
                                              <p:pRg st="5" end="5"/>
                                            </p:txEl>
                                          </p:spTgt>
                                        </p:tgtEl>
                                        <p:attrNameLst>
                                          <p:attrName>style.visibility</p:attrName>
                                        </p:attrNameLst>
                                      </p:cBhvr>
                                      <p:to>
                                        <p:strVal val="visible"/>
                                      </p:to>
                                    </p:set>
                                    <p:animEffect transition="in" filter="strips(downRight)">
                                      <p:cBhvr>
                                        <p:cTn id="29"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cs-CZ" dirty="0">
                <a:solidFill>
                  <a:schemeClr val="tx1"/>
                </a:solidFill>
              </a:rPr>
              <a:t>Rozlišení</a:t>
            </a:r>
            <a:r>
              <a:rPr lang="cs-CZ" dirty="0"/>
              <a:t> </a:t>
            </a:r>
            <a:r>
              <a:rPr lang="cs-CZ" dirty="0">
                <a:solidFill>
                  <a:srgbClr val="FFFF66"/>
                </a:solidFill>
              </a:rPr>
              <a:t>výuky náboženství</a:t>
            </a:r>
            <a:r>
              <a:rPr lang="cs-CZ" dirty="0"/>
              <a:t> </a:t>
            </a:r>
            <a:br>
              <a:rPr lang="cs-CZ" dirty="0"/>
            </a:br>
            <a:r>
              <a:rPr lang="cs-CZ" dirty="0">
                <a:solidFill>
                  <a:schemeClr val="tx1"/>
                </a:solidFill>
              </a:rPr>
              <a:t>a</a:t>
            </a:r>
            <a:r>
              <a:rPr lang="cs-CZ" dirty="0"/>
              <a:t> </a:t>
            </a:r>
            <a:r>
              <a:rPr lang="cs-CZ" dirty="0">
                <a:solidFill>
                  <a:srgbClr val="FF9900"/>
                </a:solidFill>
              </a:rPr>
              <a:t>katecheze</a:t>
            </a:r>
            <a:r>
              <a:rPr lang="cs-CZ" dirty="0"/>
              <a:t> </a:t>
            </a:r>
            <a:r>
              <a:rPr lang="cs-CZ" dirty="0">
                <a:solidFill>
                  <a:schemeClr val="tx1"/>
                </a:solidFill>
              </a:rPr>
              <a:t>podle účastníků</a:t>
            </a:r>
          </a:p>
        </p:txBody>
      </p:sp>
      <p:sp>
        <p:nvSpPr>
          <p:cNvPr id="190467" name="Rectangle 3"/>
          <p:cNvSpPr>
            <a:spLocks noGrp="1" noChangeArrowheads="1"/>
          </p:cNvSpPr>
          <p:nvPr>
            <p:ph type="body" sz="half" idx="1"/>
          </p:nvPr>
        </p:nvSpPr>
        <p:spPr>
          <a:xfrm>
            <a:off x="179388" y="2349500"/>
            <a:ext cx="4105275" cy="3484563"/>
          </a:xfrm>
          <a:solidFill>
            <a:schemeClr val="bg2"/>
          </a:solidFill>
        </p:spPr>
        <p:txBody>
          <a:bodyPr/>
          <a:lstStyle/>
          <a:p>
            <a:pPr algn="ctr">
              <a:buFont typeface="Wingdings" pitchFamily="2" charset="2"/>
              <a:buNone/>
            </a:pPr>
            <a:endParaRPr lang="cs-CZ" dirty="0"/>
          </a:p>
        </p:txBody>
      </p:sp>
      <p:sp>
        <p:nvSpPr>
          <p:cNvPr id="3" name="Obdélník 2">
            <a:extLst>
              <a:ext uri="{FF2B5EF4-FFF2-40B4-BE49-F238E27FC236}">
                <a16:creationId xmlns:a16="http://schemas.microsoft.com/office/drawing/2014/main" id="{0205FE15-9C2F-4923-81D4-662AFF1E322A}"/>
              </a:ext>
            </a:extLst>
          </p:cNvPr>
          <p:cNvSpPr/>
          <p:nvPr/>
        </p:nvSpPr>
        <p:spPr>
          <a:xfrm>
            <a:off x="5292080" y="3713386"/>
            <a:ext cx="3672532" cy="2246769"/>
          </a:xfrm>
          <a:prstGeom prst="rect">
            <a:avLst/>
          </a:prstGeom>
        </p:spPr>
        <p:txBody>
          <a:bodyPr wrap="square">
            <a:spAutoFit/>
          </a:bodyPr>
          <a:lstStyle/>
          <a:p>
            <a:pPr>
              <a:buFont typeface="Wingdings" pitchFamily="2" charset="2"/>
              <a:buNone/>
            </a:pPr>
            <a:r>
              <a:rPr lang="cs-CZ" sz="2800" b="1" dirty="0">
                <a:solidFill>
                  <a:srgbClr val="FFFF66"/>
                </a:solidFill>
              </a:rPr>
              <a:t>Účastníky výuky náboženství</a:t>
            </a:r>
          </a:p>
          <a:p>
            <a:pPr>
              <a:buFont typeface="Wingdings" pitchFamily="2" charset="2"/>
              <a:buNone/>
            </a:pPr>
            <a:r>
              <a:rPr lang="cs-CZ" sz="2800" dirty="0"/>
              <a:t> mohou být všichni</a:t>
            </a:r>
          </a:p>
          <a:p>
            <a:pPr>
              <a:buFont typeface="Wingdings" pitchFamily="2" charset="2"/>
              <a:buNone/>
            </a:pPr>
            <a:r>
              <a:rPr lang="cs-CZ" sz="2800" dirty="0"/>
              <a:t> (tedy věřící, </a:t>
            </a:r>
            <a:r>
              <a:rPr lang="cs-CZ" sz="2800" dirty="0" err="1"/>
              <a:t>něcisté</a:t>
            </a:r>
            <a:r>
              <a:rPr lang="cs-CZ" sz="2800" dirty="0"/>
              <a:t>, bez vyznání,…)</a:t>
            </a:r>
          </a:p>
        </p:txBody>
      </p:sp>
      <p:pic>
        <p:nvPicPr>
          <p:cNvPr id="7" name="Obrázek 6">
            <a:extLst>
              <a:ext uri="{FF2B5EF4-FFF2-40B4-BE49-F238E27FC236}">
                <a16:creationId xmlns:a16="http://schemas.microsoft.com/office/drawing/2014/main" id="{ABFA0076-952F-476A-BB6A-8DF9D008C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57" y="2246759"/>
            <a:ext cx="5028489" cy="3587303"/>
          </a:xfrm>
          <a:prstGeom prst="rect">
            <a:avLst/>
          </a:prstGeom>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90467">
                                            <p:bg/>
                                          </p:spTgt>
                                        </p:tgtEl>
                                        <p:attrNameLst>
                                          <p:attrName>style.visibility</p:attrName>
                                        </p:attrNameLst>
                                      </p:cBhvr>
                                      <p:to>
                                        <p:strVal val="visible"/>
                                      </p:to>
                                    </p:set>
                                    <p:animEffect transition="in" filter="strips(downRight)">
                                      <p:cBhvr>
                                        <p:cTn id="7" dur="1000"/>
                                        <p:tgtEl>
                                          <p:spTgt spid="190467">
                                            <p:bg/>
                                          </p:spTgt>
                                        </p:tgtEl>
                                      </p:cBhvr>
                                    </p:animEffect>
                                  </p:childTnLst>
                                </p:cTn>
                              </p:par>
                              <p:par>
                                <p:cTn id="8" presetID="18" presetClass="entr" presetSubtype="6" fill="hold" nodeType="withEffect" nodePh="1">
                                  <p:stCondLst>
                                    <p:cond delay="0"/>
                                  </p:stCondLst>
                                  <p:endCondLst>
                                    <p:cond evt="begin" delay="0">
                                      <p:tn val="8"/>
                                    </p:cond>
                                  </p:endCondLst>
                                  <p:childTnLst>
                                    <p:set>
                                      <p:cBhvr>
                                        <p:cTn id="9" dur="1" fill="hold">
                                          <p:stCondLst>
                                            <p:cond delay="0"/>
                                          </p:stCondLst>
                                        </p:cTn>
                                        <p:tgtEl>
                                          <p:spTgt spid="190467">
                                            <p:txEl>
                                              <p:pRg st="0" end="0"/>
                                            </p:txEl>
                                          </p:spTgt>
                                        </p:tgtEl>
                                        <p:attrNameLst>
                                          <p:attrName>style.visibility</p:attrName>
                                        </p:attrNameLst>
                                      </p:cBhvr>
                                      <p:to>
                                        <p:strVal val="visible"/>
                                      </p:to>
                                    </p:set>
                                    <p:animEffect transition="in" filter="strips(downRight)">
                                      <p:cBhvr>
                                        <p:cTn id="10" dur="1000"/>
                                        <p:tgtEl>
                                          <p:spTgt spid="190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cs-CZ" dirty="0">
                <a:solidFill>
                  <a:schemeClr val="tx1"/>
                </a:solidFill>
              </a:rPr>
              <a:t>Rozlišení</a:t>
            </a:r>
            <a:r>
              <a:rPr lang="cs-CZ" dirty="0"/>
              <a:t> </a:t>
            </a:r>
            <a:r>
              <a:rPr lang="cs-CZ" dirty="0">
                <a:solidFill>
                  <a:srgbClr val="FFFF66"/>
                </a:solidFill>
              </a:rPr>
              <a:t>výuky náboženství</a:t>
            </a:r>
            <a:r>
              <a:rPr lang="cs-CZ" dirty="0"/>
              <a:t> </a:t>
            </a:r>
            <a:br>
              <a:rPr lang="cs-CZ" dirty="0"/>
            </a:br>
            <a:r>
              <a:rPr lang="cs-CZ" dirty="0">
                <a:solidFill>
                  <a:schemeClr val="tx1"/>
                </a:solidFill>
              </a:rPr>
              <a:t>a</a:t>
            </a:r>
            <a:r>
              <a:rPr lang="cs-CZ" dirty="0"/>
              <a:t> </a:t>
            </a:r>
            <a:r>
              <a:rPr lang="cs-CZ" dirty="0">
                <a:solidFill>
                  <a:srgbClr val="FF9900"/>
                </a:solidFill>
              </a:rPr>
              <a:t>katecheze</a:t>
            </a:r>
            <a:r>
              <a:rPr lang="cs-CZ" dirty="0"/>
              <a:t> </a:t>
            </a:r>
            <a:r>
              <a:rPr lang="cs-CZ" dirty="0">
                <a:solidFill>
                  <a:schemeClr val="tx1"/>
                </a:solidFill>
              </a:rPr>
              <a:t>podle účastníků</a:t>
            </a:r>
          </a:p>
        </p:txBody>
      </p:sp>
      <p:sp>
        <p:nvSpPr>
          <p:cNvPr id="168964" name="Rectangle 4"/>
          <p:cNvSpPr>
            <a:spLocks noGrp="1" noChangeArrowheads="1"/>
          </p:cNvSpPr>
          <p:nvPr>
            <p:ph type="body" sz="half" idx="2"/>
          </p:nvPr>
        </p:nvSpPr>
        <p:spPr>
          <a:xfrm>
            <a:off x="4787900" y="2349500"/>
            <a:ext cx="4040188" cy="3556000"/>
          </a:xfrm>
          <a:solidFill>
            <a:schemeClr val="bg2"/>
          </a:solidFill>
        </p:spPr>
        <p:txBody>
          <a:bodyPr/>
          <a:lstStyle/>
          <a:p>
            <a:pPr algn="ctr">
              <a:buFont typeface="Wingdings" pitchFamily="2" charset="2"/>
              <a:buNone/>
            </a:pPr>
            <a:endParaRPr lang="cs-CZ" dirty="0"/>
          </a:p>
          <a:p>
            <a:pPr>
              <a:buFont typeface="Wingdings" pitchFamily="2" charset="2"/>
              <a:buNone/>
            </a:pPr>
            <a:r>
              <a:rPr lang="cs-CZ" dirty="0"/>
              <a:t>Účastníky </a:t>
            </a:r>
            <a:r>
              <a:rPr lang="cs-CZ" b="1" dirty="0">
                <a:solidFill>
                  <a:srgbClr val="FF9900"/>
                </a:solidFill>
              </a:rPr>
              <a:t>katecheze</a:t>
            </a:r>
          </a:p>
          <a:p>
            <a:pPr>
              <a:buFont typeface="Wingdings" pitchFamily="2" charset="2"/>
              <a:buNone/>
            </a:pPr>
            <a:r>
              <a:rPr lang="cs-CZ" dirty="0"/>
              <a:t>mohou a mají být křesťansky věřící,</a:t>
            </a:r>
          </a:p>
          <a:p>
            <a:pPr>
              <a:buFont typeface="Wingdings" pitchFamily="2" charset="2"/>
              <a:buNone/>
            </a:pPr>
            <a:r>
              <a:rPr lang="cs-CZ" dirty="0"/>
              <a:t>tzn. ti, kdo již</a:t>
            </a:r>
          </a:p>
          <a:p>
            <a:pPr>
              <a:buFont typeface="Wingdings" pitchFamily="2" charset="2"/>
              <a:buNone/>
            </a:pPr>
            <a:r>
              <a:rPr lang="cs-CZ" dirty="0"/>
              <a:t>prožili první konverzi</a:t>
            </a:r>
          </a:p>
          <a:p>
            <a:endParaRPr lang="cs-CZ" dirty="0"/>
          </a:p>
        </p:txBody>
      </p:sp>
      <p:sp>
        <p:nvSpPr>
          <p:cNvPr id="168965" name="AutoShape 5">
            <a:hlinkClick r:id="rId4" action="ppaction://hlinksldjump" highlightClick="1"/>
          </p:cNvPr>
          <p:cNvSpPr>
            <a:spLocks noChangeArrowheads="1"/>
          </p:cNvSpPr>
          <p:nvPr/>
        </p:nvSpPr>
        <p:spPr bwMode="auto">
          <a:xfrm>
            <a:off x="250825" y="6381750"/>
            <a:ext cx="504825" cy="288925"/>
          </a:xfrm>
          <a:prstGeom prst="actionButtonBlank">
            <a:avLst/>
          </a:prstGeom>
          <a:noFill/>
          <a:ln w="9525">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168967" name="Picture 7" descr="katecheze3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7413" y="2276475"/>
            <a:ext cx="3440112"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8964">
                                            <p:bg/>
                                          </p:spTgt>
                                        </p:tgtEl>
                                        <p:attrNameLst>
                                          <p:attrName>style.visibility</p:attrName>
                                        </p:attrNameLst>
                                      </p:cBhvr>
                                      <p:to>
                                        <p:strVal val="visible"/>
                                      </p:to>
                                    </p:set>
                                    <p:animEffect transition="in" filter="strips(downRight)">
                                      <p:cBhvr>
                                        <p:cTn id="7" dur="1000"/>
                                        <p:tgtEl>
                                          <p:spTgt spid="16896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8964">
                                            <p:txEl>
                                              <p:pRg st="1" end="1"/>
                                            </p:txEl>
                                          </p:spTgt>
                                        </p:tgtEl>
                                        <p:attrNameLst>
                                          <p:attrName>style.visibility</p:attrName>
                                        </p:attrNameLst>
                                      </p:cBhvr>
                                      <p:to>
                                        <p:strVal val="visible"/>
                                      </p:to>
                                    </p:set>
                                    <p:animEffect transition="in" filter="strips(downRight)">
                                      <p:cBhvr>
                                        <p:cTn id="12" dur="1000"/>
                                        <p:tgtEl>
                                          <p:spTgt spid="168964">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68964">
                                            <p:txEl>
                                              <p:pRg st="2" end="2"/>
                                            </p:txEl>
                                          </p:spTgt>
                                        </p:tgtEl>
                                        <p:attrNameLst>
                                          <p:attrName>style.visibility</p:attrName>
                                        </p:attrNameLst>
                                      </p:cBhvr>
                                      <p:to>
                                        <p:strVal val="visible"/>
                                      </p:to>
                                    </p:set>
                                    <p:animEffect transition="in" filter="strips(downRight)">
                                      <p:cBhvr>
                                        <p:cTn id="15" dur="1000"/>
                                        <p:tgtEl>
                                          <p:spTgt spid="168964">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68964">
                                            <p:txEl>
                                              <p:pRg st="3" end="3"/>
                                            </p:txEl>
                                          </p:spTgt>
                                        </p:tgtEl>
                                        <p:attrNameLst>
                                          <p:attrName>style.visibility</p:attrName>
                                        </p:attrNameLst>
                                      </p:cBhvr>
                                      <p:to>
                                        <p:strVal val="visible"/>
                                      </p:to>
                                    </p:set>
                                    <p:animEffect transition="in" filter="strips(downRight)">
                                      <p:cBhvr>
                                        <p:cTn id="18" dur="1000"/>
                                        <p:tgtEl>
                                          <p:spTgt spid="168964">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68964">
                                            <p:txEl>
                                              <p:pRg st="4" end="4"/>
                                            </p:txEl>
                                          </p:spTgt>
                                        </p:tgtEl>
                                        <p:attrNameLst>
                                          <p:attrName>style.visibility</p:attrName>
                                        </p:attrNameLst>
                                      </p:cBhvr>
                                      <p:to>
                                        <p:strVal val="visible"/>
                                      </p:to>
                                    </p:set>
                                    <p:animEffect transition="in" filter="strips(downRight)">
                                      <p:cBhvr>
                                        <p:cTn id="21" dur="1000"/>
                                        <p:tgtEl>
                                          <p:spTgt spid="1689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cs-CZ" sz="4000">
                <a:solidFill>
                  <a:schemeClr val="tx1"/>
                </a:solidFill>
              </a:rPr>
              <a:t>Důvody pro rozlišení</a:t>
            </a:r>
            <a:r>
              <a:rPr lang="cs-CZ" sz="4000"/>
              <a:t> </a:t>
            </a:r>
            <a:r>
              <a:rPr lang="cs-CZ" sz="4000">
                <a:solidFill>
                  <a:srgbClr val="FFFF66"/>
                </a:solidFill>
              </a:rPr>
              <a:t>výuky náboženství</a:t>
            </a:r>
            <a:r>
              <a:rPr lang="cs-CZ" sz="4000"/>
              <a:t> </a:t>
            </a:r>
            <a:r>
              <a:rPr lang="cs-CZ" sz="4000">
                <a:solidFill>
                  <a:schemeClr val="tx1"/>
                </a:solidFill>
              </a:rPr>
              <a:t>a</a:t>
            </a:r>
            <a:r>
              <a:rPr lang="cs-CZ" sz="4000"/>
              <a:t> </a:t>
            </a:r>
            <a:r>
              <a:rPr lang="cs-CZ" sz="4000">
                <a:solidFill>
                  <a:srgbClr val="FF9900"/>
                </a:solidFill>
              </a:rPr>
              <a:t>katecheze</a:t>
            </a:r>
          </a:p>
        </p:txBody>
      </p:sp>
      <p:sp>
        <p:nvSpPr>
          <p:cNvPr id="44035" name="Rectangle 3"/>
          <p:cNvSpPr>
            <a:spLocks noGrp="1" noChangeArrowheads="1"/>
          </p:cNvSpPr>
          <p:nvPr>
            <p:ph type="body" idx="1"/>
          </p:nvPr>
        </p:nvSpPr>
        <p:spPr>
          <a:xfrm>
            <a:off x="250825" y="1773238"/>
            <a:ext cx="3827463" cy="4751387"/>
          </a:xfrm>
          <a:solidFill>
            <a:schemeClr val="bg2"/>
          </a:solidFill>
        </p:spPr>
        <p:txBody>
          <a:bodyPr/>
          <a:lstStyle/>
          <a:p>
            <a:pPr>
              <a:lnSpc>
                <a:spcPct val="80000"/>
              </a:lnSpc>
              <a:buClr>
                <a:srgbClr val="FFFF66"/>
              </a:buClr>
              <a:buFont typeface="Wingdings" pitchFamily="2" charset="2"/>
              <a:buChar char="§"/>
            </a:pPr>
            <a:r>
              <a:rPr lang="cs-CZ" sz="2000" dirty="0">
                <a:solidFill>
                  <a:srgbClr val="FFFF66"/>
                </a:solidFill>
              </a:rPr>
              <a:t>výuku náboženství</a:t>
            </a:r>
            <a:r>
              <a:rPr lang="cs-CZ" sz="2000" dirty="0"/>
              <a:t> navštěvuje nemalý počet žáků či studentů, kteří si nepřináší ze svých rodin žádné smysluplné životní vzory; vůči náboženskému vzdělání projevují lhostejnost či apatii (srov. </a:t>
            </a:r>
            <a:r>
              <a:rPr lang="cs-CZ" sz="2000" i="1" dirty="0"/>
              <a:t>Katolická škola na prahu třetího tisíciletí</a:t>
            </a:r>
            <a:r>
              <a:rPr lang="cs-CZ" sz="2000" dirty="0"/>
              <a:t>, čl. 6). Takoví žáci či studenti potřebují </a:t>
            </a:r>
            <a:r>
              <a:rPr lang="cs-CZ" sz="2000" dirty="0">
                <a:solidFill>
                  <a:srgbClr val="FFFF00"/>
                </a:solidFill>
              </a:rPr>
              <a:t>první evangelizaci,</a:t>
            </a:r>
            <a:r>
              <a:rPr lang="cs-CZ" sz="2000" dirty="0"/>
              <a:t> aby mohli dospět ke konverzi a k přijetí křesťanského poselství jako spásonosné skutečnosti </a:t>
            </a:r>
          </a:p>
          <a:p>
            <a:pPr>
              <a:lnSpc>
                <a:spcPct val="80000"/>
              </a:lnSpc>
              <a:buClr>
                <a:srgbClr val="FFFF66"/>
              </a:buClr>
              <a:buFont typeface="Wingdings" pitchFamily="2" charset="2"/>
              <a:buChar char="§"/>
            </a:pPr>
            <a:endParaRPr lang="cs-CZ" sz="2000" dirty="0"/>
          </a:p>
          <a:p>
            <a:pPr marL="0" indent="0">
              <a:lnSpc>
                <a:spcPct val="80000"/>
              </a:lnSpc>
              <a:buClr>
                <a:srgbClr val="FFFF66"/>
              </a:buClr>
              <a:buNone/>
            </a:pPr>
            <a:r>
              <a:rPr lang="cs-CZ" sz="2000" dirty="0"/>
              <a:t>   (srov. </a:t>
            </a:r>
            <a:r>
              <a:rPr lang="cs-CZ" sz="2000" i="1" dirty="0" err="1"/>
              <a:t>Náb</a:t>
            </a:r>
            <a:r>
              <a:rPr lang="cs-CZ" sz="2000" i="1" dirty="0"/>
              <a:t>. rozměr výchovy </a:t>
            </a:r>
            <a:br>
              <a:rPr lang="cs-CZ" sz="2000" i="1" dirty="0"/>
            </a:br>
            <a:r>
              <a:rPr lang="cs-CZ" sz="2000" i="1" dirty="0"/>
              <a:t>    v katolické škole</a:t>
            </a:r>
            <a:r>
              <a:rPr lang="cs-CZ" sz="2000" dirty="0"/>
              <a:t>, čl. 68)</a:t>
            </a:r>
          </a:p>
          <a:p>
            <a:pPr>
              <a:lnSpc>
                <a:spcPct val="80000"/>
              </a:lnSpc>
              <a:buClr>
                <a:schemeClr val="tx1"/>
              </a:buClr>
              <a:buFont typeface="Wingdings" pitchFamily="2" charset="2"/>
              <a:buNone/>
            </a:pPr>
            <a:endParaRPr lang="cs-CZ" sz="2000" dirty="0"/>
          </a:p>
        </p:txBody>
      </p:sp>
      <p:pic>
        <p:nvPicPr>
          <p:cNvPr id="3" name="Obrázek 2">
            <a:extLst>
              <a:ext uri="{FF2B5EF4-FFF2-40B4-BE49-F238E27FC236}">
                <a16:creationId xmlns:a16="http://schemas.microsoft.com/office/drawing/2014/main" id="{07B832C8-B5D0-4104-97D4-5250E4D40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758" y="2924944"/>
            <a:ext cx="4535635" cy="3213918"/>
          </a:xfrm>
          <a:prstGeom prst="rect">
            <a:avLst/>
          </a:prstGeom>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strips(downRight)">
                                      <p:cBhvr>
                                        <p:cTn id="7" dur="10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strips(downRight)">
                                      <p:cBhvr>
                                        <p:cTn id="12" dur="10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p:cNvSpPr>
            <a:spLocks noGrp="1" noChangeArrowheads="1"/>
          </p:cNvSpPr>
          <p:nvPr>
            <p:ph type="title"/>
          </p:nvPr>
        </p:nvSpPr>
        <p:spPr/>
        <p:txBody>
          <a:bodyPr/>
          <a:lstStyle/>
          <a:p>
            <a:r>
              <a:rPr lang="cs-CZ" dirty="0"/>
              <a:t>Socializace v církvi</a:t>
            </a:r>
          </a:p>
        </p:txBody>
      </p:sp>
      <p:sp>
        <p:nvSpPr>
          <p:cNvPr id="11269" name="Rectangle 5"/>
          <p:cNvSpPr>
            <a:spLocks noGrp="1" noChangeArrowheads="1"/>
          </p:cNvSpPr>
          <p:nvPr>
            <p:ph type="body" idx="1"/>
          </p:nvPr>
        </p:nvSpPr>
        <p:spPr/>
        <p:txBody>
          <a:bodyPr/>
          <a:lstStyle/>
          <a:p>
            <a:pPr>
              <a:lnSpc>
                <a:spcPct val="90000"/>
              </a:lnSpc>
            </a:pPr>
            <a:r>
              <a:rPr lang="cs-CZ" dirty="0"/>
              <a:t>Poznání pravd víry a z nich vyplývajících náboženských povinností</a:t>
            </a:r>
          </a:p>
          <a:p>
            <a:pPr>
              <a:lnSpc>
                <a:spcPct val="90000"/>
              </a:lnSpc>
            </a:pPr>
            <a:r>
              <a:rPr lang="cs-CZ" dirty="0"/>
              <a:t>Osvojení si vzorců chování</a:t>
            </a:r>
          </a:p>
          <a:p>
            <a:pPr>
              <a:lnSpc>
                <a:spcPct val="90000"/>
              </a:lnSpc>
            </a:pPr>
            <a:r>
              <a:rPr lang="cs-CZ" dirty="0"/>
              <a:t>Přesvědčení o jejich důležitosti</a:t>
            </a:r>
          </a:p>
          <a:p>
            <a:pPr>
              <a:lnSpc>
                <a:spcPct val="90000"/>
              </a:lnSpc>
              <a:buFont typeface="Wingdings" pitchFamily="2" charset="2"/>
              <a:buNone/>
            </a:pPr>
            <a:endParaRPr lang="cs-CZ" dirty="0"/>
          </a:p>
          <a:p>
            <a:pPr>
              <a:lnSpc>
                <a:spcPct val="90000"/>
              </a:lnSpc>
              <a:buFont typeface="Wingdings" pitchFamily="2" charset="2"/>
              <a:buNone/>
            </a:pPr>
            <a:r>
              <a:rPr lang="cs-CZ" dirty="0">
                <a:solidFill>
                  <a:srgbClr val="FF9900"/>
                </a:solidFill>
              </a:rPr>
              <a:t>V době tzv. křesťanské společnosti: </a:t>
            </a:r>
            <a:r>
              <a:rPr lang="cs-CZ" dirty="0"/>
              <a:t>hlavním nástrojem církevní socializace byla katecheze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1000" fill="hold"/>
                                        <p:tgtEl>
                                          <p:spTgt spid="11268"/>
                                        </p:tgtEl>
                                        <p:attrNameLst>
                                          <p:attrName>ppt_w</p:attrName>
                                        </p:attrNameLst>
                                      </p:cBhvr>
                                      <p:tavLst>
                                        <p:tav tm="0">
                                          <p:val>
                                            <p:strVal val="#ppt_w*0.70"/>
                                          </p:val>
                                        </p:tav>
                                        <p:tav tm="100000">
                                          <p:val>
                                            <p:strVal val="#ppt_w"/>
                                          </p:val>
                                        </p:tav>
                                      </p:tavLst>
                                    </p:anim>
                                    <p:anim calcmode="lin" valueType="num">
                                      <p:cBhvr>
                                        <p:cTn id="8" dur="1000" fill="hold"/>
                                        <p:tgtEl>
                                          <p:spTgt spid="11268"/>
                                        </p:tgtEl>
                                        <p:attrNameLst>
                                          <p:attrName>ppt_h</p:attrName>
                                        </p:attrNameLst>
                                      </p:cBhvr>
                                      <p:tavLst>
                                        <p:tav tm="0">
                                          <p:val>
                                            <p:strVal val="#ppt_h"/>
                                          </p:val>
                                        </p:tav>
                                        <p:tav tm="100000">
                                          <p:val>
                                            <p:strVal val="#ppt_h"/>
                                          </p:val>
                                        </p:tav>
                                      </p:tavLst>
                                    </p:anim>
                                    <p:animEffect transition="in" filter="fade">
                                      <p:cBhvr>
                                        <p:cTn id="9" dur="1000"/>
                                        <p:tgtEl>
                                          <p:spTgt spid="1126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269">
                                            <p:txEl>
                                              <p:pRg st="0" end="0"/>
                                            </p:txEl>
                                          </p:spTgt>
                                        </p:tgtEl>
                                        <p:attrNameLst>
                                          <p:attrName>style.visibility</p:attrName>
                                        </p:attrNameLst>
                                      </p:cBhvr>
                                      <p:to>
                                        <p:strVal val="visible"/>
                                      </p:to>
                                    </p:set>
                                    <p:anim calcmode="lin" valueType="num">
                                      <p:cBhvr additive="base">
                                        <p:cTn id="14" dur="500" fill="hold"/>
                                        <p:tgtEl>
                                          <p:spTgt spid="1126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2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269">
                                            <p:txEl>
                                              <p:pRg st="1" end="1"/>
                                            </p:txEl>
                                          </p:spTgt>
                                        </p:tgtEl>
                                        <p:attrNameLst>
                                          <p:attrName>style.visibility</p:attrName>
                                        </p:attrNameLst>
                                      </p:cBhvr>
                                      <p:to>
                                        <p:strVal val="visible"/>
                                      </p:to>
                                    </p:set>
                                    <p:anim calcmode="lin" valueType="num">
                                      <p:cBhvr additive="base">
                                        <p:cTn id="20" dur="500" fill="hold"/>
                                        <p:tgtEl>
                                          <p:spTgt spid="11269">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2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269">
                                            <p:txEl>
                                              <p:pRg st="2" end="2"/>
                                            </p:txEl>
                                          </p:spTgt>
                                        </p:tgtEl>
                                        <p:attrNameLst>
                                          <p:attrName>style.visibility</p:attrName>
                                        </p:attrNameLst>
                                      </p:cBhvr>
                                      <p:to>
                                        <p:strVal val="visible"/>
                                      </p:to>
                                    </p:set>
                                    <p:anim calcmode="lin" valueType="num">
                                      <p:cBhvr additive="base">
                                        <p:cTn id="26" dur="500" fill="hold"/>
                                        <p:tgtEl>
                                          <p:spTgt spid="1126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2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269">
                                            <p:txEl>
                                              <p:pRg st="4" end="4"/>
                                            </p:txEl>
                                          </p:spTgt>
                                        </p:tgtEl>
                                        <p:attrNameLst>
                                          <p:attrName>style.visibility</p:attrName>
                                        </p:attrNameLst>
                                      </p:cBhvr>
                                      <p:to>
                                        <p:strVal val="visible"/>
                                      </p:to>
                                    </p:set>
                                    <p:anim calcmode="lin" valueType="num">
                                      <p:cBhvr additive="base">
                                        <p:cTn id="32" dur="500" fill="hold"/>
                                        <p:tgtEl>
                                          <p:spTgt spid="1126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26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cs-CZ" sz="4000">
                <a:solidFill>
                  <a:schemeClr val="tx1"/>
                </a:solidFill>
              </a:rPr>
              <a:t>Důvody pro rozlišení</a:t>
            </a:r>
            <a:r>
              <a:rPr lang="cs-CZ" sz="4000"/>
              <a:t> </a:t>
            </a:r>
            <a:r>
              <a:rPr lang="cs-CZ" sz="4000">
                <a:solidFill>
                  <a:srgbClr val="FFFF66"/>
                </a:solidFill>
              </a:rPr>
              <a:t>výuky náboženství</a:t>
            </a:r>
            <a:r>
              <a:rPr lang="cs-CZ" sz="4000"/>
              <a:t> </a:t>
            </a:r>
            <a:r>
              <a:rPr lang="cs-CZ" sz="4000">
                <a:solidFill>
                  <a:schemeClr val="tx1"/>
                </a:solidFill>
              </a:rPr>
              <a:t>a</a:t>
            </a:r>
            <a:r>
              <a:rPr lang="cs-CZ" sz="4000"/>
              <a:t> </a:t>
            </a:r>
            <a:r>
              <a:rPr lang="cs-CZ" sz="4000">
                <a:solidFill>
                  <a:srgbClr val="FF9900"/>
                </a:solidFill>
              </a:rPr>
              <a:t>katecheze</a:t>
            </a:r>
          </a:p>
        </p:txBody>
      </p:sp>
      <p:sp>
        <p:nvSpPr>
          <p:cNvPr id="188419" name="Rectangle 3"/>
          <p:cNvSpPr>
            <a:spLocks noGrp="1" noChangeArrowheads="1"/>
          </p:cNvSpPr>
          <p:nvPr>
            <p:ph type="body" idx="1"/>
          </p:nvPr>
        </p:nvSpPr>
        <p:spPr>
          <a:xfrm>
            <a:off x="4500563" y="1628775"/>
            <a:ext cx="4464050" cy="4535488"/>
          </a:xfrm>
          <a:solidFill>
            <a:schemeClr val="bg2"/>
          </a:solidFill>
        </p:spPr>
        <p:txBody>
          <a:bodyPr/>
          <a:lstStyle/>
          <a:p>
            <a:pPr>
              <a:buClr>
                <a:schemeClr val="tx1"/>
              </a:buClr>
              <a:buFont typeface="Wingdings" pitchFamily="2" charset="2"/>
              <a:buNone/>
            </a:pPr>
            <a:endParaRPr lang="cs-CZ" dirty="0"/>
          </a:p>
          <a:p>
            <a:pPr>
              <a:buClr>
                <a:srgbClr val="FF9900"/>
              </a:buClr>
              <a:buFont typeface="Wingdings" pitchFamily="2" charset="2"/>
              <a:buChar char="§"/>
            </a:pPr>
            <a:r>
              <a:rPr lang="cs-CZ" sz="2400" dirty="0"/>
              <a:t>Naproti tomu </a:t>
            </a:r>
            <a:r>
              <a:rPr lang="cs-CZ" sz="2400" dirty="0">
                <a:solidFill>
                  <a:srgbClr val="FF9900"/>
                </a:solidFill>
              </a:rPr>
              <a:t>katecheze </a:t>
            </a:r>
            <a:r>
              <a:rPr lang="cs-CZ" sz="2400" dirty="0"/>
              <a:t>toto přijetí evangelia (tj. alespoň částečné přilnutí </a:t>
            </a:r>
            <a:br>
              <a:rPr lang="cs-CZ" sz="2400" dirty="0"/>
            </a:br>
            <a:r>
              <a:rPr lang="cs-CZ" sz="2400" dirty="0"/>
              <a:t>ke křesťanskému poselství)</a:t>
            </a:r>
          </a:p>
          <a:p>
            <a:pPr marL="0" indent="0">
              <a:buClr>
                <a:srgbClr val="FF9900"/>
              </a:buClr>
              <a:buNone/>
            </a:pPr>
            <a:r>
              <a:rPr lang="cs-CZ" sz="2400" dirty="0"/>
              <a:t>     již předpokládá </a:t>
            </a:r>
          </a:p>
          <a:p>
            <a:pPr marL="0" indent="0">
              <a:buClr>
                <a:srgbClr val="FF9900"/>
              </a:buClr>
              <a:buNone/>
            </a:pPr>
            <a:endParaRPr lang="cs-CZ" sz="2400" dirty="0"/>
          </a:p>
          <a:p>
            <a:pPr marL="0" indent="0">
              <a:buClr>
                <a:srgbClr val="FF9900"/>
              </a:buClr>
              <a:buNone/>
            </a:pPr>
            <a:r>
              <a:rPr lang="cs-CZ" sz="2400" dirty="0"/>
              <a:t>	(srov. tamtéž)</a:t>
            </a:r>
          </a:p>
        </p:txBody>
      </p:sp>
      <p:pic>
        <p:nvPicPr>
          <p:cNvPr id="188420" name="Picture 4" descr="katechez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1628775"/>
            <a:ext cx="3856037"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animEffect transition="in" filter="strips(downRight)">
                                      <p:cBhvr>
                                        <p:cTn id="7" dur="1000"/>
                                        <p:tgtEl>
                                          <p:spTgt spid="188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88419">
                                            <p:txEl>
                                              <p:pRg st="2" end="2"/>
                                            </p:txEl>
                                          </p:spTgt>
                                        </p:tgtEl>
                                        <p:attrNameLst>
                                          <p:attrName>style.visibility</p:attrName>
                                        </p:attrNameLst>
                                      </p:cBhvr>
                                      <p:to>
                                        <p:strVal val="visible"/>
                                      </p:to>
                                    </p:set>
                                    <p:animEffect transition="in" filter="strips(downRight)">
                                      <p:cBhvr>
                                        <p:cTn id="12" dur="1000"/>
                                        <p:tgtEl>
                                          <p:spTgt spid="1884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88419">
                                            <p:txEl>
                                              <p:pRg st="4" end="4"/>
                                            </p:txEl>
                                          </p:spTgt>
                                        </p:tgtEl>
                                        <p:attrNameLst>
                                          <p:attrName>style.visibility</p:attrName>
                                        </p:attrNameLst>
                                      </p:cBhvr>
                                      <p:to>
                                        <p:strVal val="visible"/>
                                      </p:to>
                                    </p:set>
                                    <p:animEffect transition="in" filter="strips(downRight)">
                                      <p:cBhvr>
                                        <p:cTn id="17" dur="1000"/>
                                        <p:tgtEl>
                                          <p:spTgt spid="188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cs-CZ" sz="4000">
                <a:solidFill>
                  <a:schemeClr val="tx1"/>
                </a:solidFill>
              </a:rPr>
              <a:t>Rozlišení </a:t>
            </a:r>
            <a:r>
              <a:rPr lang="cs-CZ" sz="4000">
                <a:solidFill>
                  <a:srgbClr val="FFFF66"/>
                </a:solidFill>
              </a:rPr>
              <a:t>výuky náboženství</a:t>
            </a:r>
            <a:r>
              <a:rPr lang="cs-CZ" sz="4000"/>
              <a:t> </a:t>
            </a:r>
            <a:br>
              <a:rPr lang="cs-CZ" sz="4000"/>
            </a:br>
            <a:r>
              <a:rPr lang="cs-CZ" sz="4000">
                <a:solidFill>
                  <a:schemeClr val="tx1"/>
                </a:solidFill>
              </a:rPr>
              <a:t>a </a:t>
            </a:r>
            <a:r>
              <a:rPr lang="cs-CZ" sz="4000">
                <a:solidFill>
                  <a:srgbClr val="FF9900"/>
                </a:solidFill>
              </a:rPr>
              <a:t>katecheze</a:t>
            </a:r>
            <a:r>
              <a:rPr lang="cs-CZ" sz="4000"/>
              <a:t> </a:t>
            </a:r>
            <a:r>
              <a:rPr lang="cs-CZ" sz="4000">
                <a:solidFill>
                  <a:schemeClr val="tx1"/>
                </a:solidFill>
              </a:rPr>
              <a:t>z hlediska účelu</a:t>
            </a:r>
          </a:p>
        </p:txBody>
      </p:sp>
      <p:sp>
        <p:nvSpPr>
          <p:cNvPr id="192515" name="Rectangle 3"/>
          <p:cNvSpPr>
            <a:spLocks noGrp="1" noChangeArrowheads="1"/>
          </p:cNvSpPr>
          <p:nvPr>
            <p:ph type="body" sz="half" idx="1"/>
          </p:nvPr>
        </p:nvSpPr>
        <p:spPr>
          <a:xfrm>
            <a:off x="179388" y="1628775"/>
            <a:ext cx="4038600" cy="4997450"/>
          </a:xfrm>
          <a:solidFill>
            <a:schemeClr val="bg2"/>
          </a:solidFill>
        </p:spPr>
        <p:txBody>
          <a:bodyPr/>
          <a:lstStyle/>
          <a:p>
            <a:pPr>
              <a:buFont typeface="Wingdings" pitchFamily="2" charset="2"/>
              <a:buNone/>
            </a:pPr>
            <a:r>
              <a:rPr lang="cs-CZ" dirty="0"/>
              <a:t>	Účelem </a:t>
            </a:r>
            <a:r>
              <a:rPr lang="cs-CZ" b="1" dirty="0">
                <a:solidFill>
                  <a:srgbClr val="FFFF66"/>
                </a:solidFill>
              </a:rPr>
              <a:t>výuky náboženství</a:t>
            </a:r>
            <a:r>
              <a:rPr lang="cs-CZ" dirty="0"/>
              <a:t> je: </a:t>
            </a:r>
          </a:p>
          <a:p>
            <a:pPr>
              <a:buClr>
                <a:schemeClr val="tx1"/>
              </a:buClr>
              <a:buFont typeface="Wingdings" pitchFamily="2" charset="2"/>
              <a:buBlip>
                <a:blip r:embed="rId4"/>
              </a:buBlip>
            </a:pPr>
            <a:r>
              <a:rPr lang="cs-CZ" dirty="0"/>
              <a:t>zprostředkovat organickým </a:t>
            </a:r>
            <a:br>
              <a:rPr lang="cs-CZ" dirty="0"/>
            </a:br>
            <a:r>
              <a:rPr lang="cs-CZ" dirty="0"/>
              <a:t>a systematickým způsobem obsah křesťanské víry </a:t>
            </a:r>
            <a:br>
              <a:rPr lang="cs-CZ" dirty="0"/>
            </a:br>
            <a:r>
              <a:rPr lang="cs-CZ" dirty="0"/>
              <a:t>a identity křesťana</a:t>
            </a:r>
          </a:p>
          <a:p>
            <a:pPr>
              <a:buClr>
                <a:schemeClr val="tx1"/>
              </a:buClr>
              <a:buFont typeface="Wingdings" pitchFamily="2" charset="2"/>
              <a:buBlip>
                <a:blip r:embed="rId4"/>
              </a:buBlip>
            </a:pPr>
            <a:r>
              <a:rPr lang="cs-CZ" dirty="0"/>
              <a:t>vytvořit vhodnou syntézu obsahu víry </a:t>
            </a:r>
            <a:br>
              <a:rPr lang="cs-CZ" dirty="0"/>
            </a:br>
            <a:r>
              <a:rPr lang="cs-CZ" dirty="0"/>
              <a:t>a kultury</a:t>
            </a:r>
          </a:p>
        </p:txBody>
      </p:sp>
      <p:pic>
        <p:nvPicPr>
          <p:cNvPr id="192516" name="Picture 4" descr="škola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2133600"/>
            <a:ext cx="4823644" cy="365283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strips(downRight)">
                                      <p:cBhvr>
                                        <p:cTn id="7" dur="1000"/>
                                        <p:tgtEl>
                                          <p:spTgt spid="192515">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92515">
                                            <p:txEl>
                                              <p:pRg st="1" end="1"/>
                                            </p:txEl>
                                          </p:spTgt>
                                        </p:tgtEl>
                                        <p:attrNameLst>
                                          <p:attrName>style.visibility</p:attrName>
                                        </p:attrNameLst>
                                      </p:cBhvr>
                                      <p:to>
                                        <p:strVal val="visible"/>
                                      </p:to>
                                    </p:set>
                                    <p:animEffect transition="in" filter="strips(downRight)">
                                      <p:cBhvr>
                                        <p:cTn id="10" dur="1000"/>
                                        <p:tgtEl>
                                          <p:spTgt spid="192515">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192515">
                                            <p:txEl>
                                              <p:pRg st="2" end="2"/>
                                            </p:txEl>
                                          </p:spTgt>
                                        </p:tgtEl>
                                        <p:attrNameLst>
                                          <p:attrName>style.visibility</p:attrName>
                                        </p:attrNameLst>
                                      </p:cBhvr>
                                      <p:to>
                                        <p:strVal val="visible"/>
                                      </p:to>
                                    </p:set>
                                    <p:animEffect transition="in" filter="strips(downRight)">
                                      <p:cBhvr>
                                        <p:cTn id="13" dur="1000"/>
                                        <p:tgtEl>
                                          <p:spTgt spid="192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cs-CZ" sz="4000">
                <a:solidFill>
                  <a:schemeClr val="tx1"/>
                </a:solidFill>
              </a:rPr>
              <a:t>Rozlišení</a:t>
            </a:r>
            <a:r>
              <a:rPr lang="cs-CZ" sz="4000"/>
              <a:t> </a:t>
            </a:r>
            <a:r>
              <a:rPr lang="cs-CZ" sz="4000">
                <a:solidFill>
                  <a:srgbClr val="FFFF66"/>
                </a:solidFill>
              </a:rPr>
              <a:t>výuky náboženství</a:t>
            </a:r>
            <a:r>
              <a:rPr lang="cs-CZ" sz="4000"/>
              <a:t> </a:t>
            </a:r>
            <a:br>
              <a:rPr lang="cs-CZ" sz="4000"/>
            </a:br>
            <a:r>
              <a:rPr lang="cs-CZ" sz="4000">
                <a:solidFill>
                  <a:schemeClr val="tx1"/>
                </a:solidFill>
              </a:rPr>
              <a:t>a</a:t>
            </a:r>
            <a:r>
              <a:rPr lang="cs-CZ" sz="4000"/>
              <a:t> </a:t>
            </a:r>
            <a:r>
              <a:rPr lang="cs-CZ" sz="4000">
                <a:solidFill>
                  <a:srgbClr val="FF9900"/>
                </a:solidFill>
              </a:rPr>
              <a:t>katecheze</a:t>
            </a:r>
            <a:r>
              <a:rPr lang="cs-CZ" sz="4000"/>
              <a:t> </a:t>
            </a:r>
            <a:r>
              <a:rPr lang="cs-CZ" sz="4000">
                <a:solidFill>
                  <a:schemeClr val="tx1"/>
                </a:solidFill>
              </a:rPr>
              <a:t>z hlediska účelu</a:t>
            </a:r>
          </a:p>
        </p:txBody>
      </p:sp>
      <p:sp>
        <p:nvSpPr>
          <p:cNvPr id="173060" name="Rectangle 4"/>
          <p:cNvSpPr>
            <a:spLocks noGrp="1" noChangeArrowheads="1"/>
          </p:cNvSpPr>
          <p:nvPr>
            <p:ph type="body" sz="half" idx="2"/>
          </p:nvPr>
        </p:nvSpPr>
        <p:spPr>
          <a:xfrm>
            <a:off x="4646613" y="1600200"/>
            <a:ext cx="4040187" cy="4530725"/>
          </a:xfrm>
          <a:solidFill>
            <a:schemeClr val="bg2"/>
          </a:solidFill>
        </p:spPr>
        <p:txBody>
          <a:bodyPr/>
          <a:lstStyle/>
          <a:p>
            <a:pPr>
              <a:buFont typeface="Wingdings" pitchFamily="2" charset="2"/>
              <a:buNone/>
            </a:pPr>
            <a:r>
              <a:rPr lang="cs-CZ" dirty="0"/>
              <a:t>	</a:t>
            </a:r>
          </a:p>
          <a:p>
            <a:pPr>
              <a:buFont typeface="Wingdings" pitchFamily="2" charset="2"/>
              <a:buNone/>
            </a:pPr>
            <a:r>
              <a:rPr lang="cs-CZ" dirty="0"/>
              <a:t>Účelem </a:t>
            </a:r>
            <a:r>
              <a:rPr lang="cs-CZ" b="1" dirty="0">
                <a:solidFill>
                  <a:srgbClr val="FF9900"/>
                </a:solidFill>
              </a:rPr>
              <a:t>katecheze</a:t>
            </a:r>
            <a:r>
              <a:rPr lang="cs-CZ" dirty="0"/>
              <a:t> je</a:t>
            </a:r>
          </a:p>
          <a:p>
            <a:pPr>
              <a:buFont typeface="Wingdings" pitchFamily="2" charset="2"/>
              <a:buNone/>
            </a:pPr>
            <a:endParaRPr lang="cs-CZ" dirty="0"/>
          </a:p>
          <a:p>
            <a:pPr>
              <a:buFont typeface="Wingdings" pitchFamily="2" charset="2"/>
              <a:buNone/>
            </a:pPr>
            <a:endParaRPr lang="cs-CZ" dirty="0"/>
          </a:p>
          <a:p>
            <a:pPr>
              <a:buClr>
                <a:schemeClr val="tx1"/>
              </a:buClr>
              <a:buFont typeface="Wingdings" pitchFamily="2" charset="2"/>
              <a:buBlip>
                <a:blip r:embed="rId4"/>
              </a:buBlip>
            </a:pPr>
            <a:r>
              <a:rPr lang="cs-CZ" dirty="0"/>
              <a:t>doprovázet člověka na jeho cestě </a:t>
            </a:r>
            <a:br>
              <a:rPr lang="cs-CZ" dirty="0"/>
            </a:br>
            <a:r>
              <a:rPr lang="cs-CZ" dirty="0"/>
              <a:t>v křesťanské víře směrem ke zralosti</a:t>
            </a:r>
          </a:p>
          <a:p>
            <a:pPr>
              <a:buClr>
                <a:schemeClr val="tx1"/>
              </a:buClr>
              <a:buFont typeface="Wingdings" pitchFamily="2" charset="2"/>
              <a:buBlip>
                <a:blip r:embed="rId4"/>
              </a:buBlip>
            </a:pPr>
            <a:r>
              <a:rPr lang="cs-CZ" dirty="0"/>
              <a:t>vychovávat ke vztahu k živému Kristu</a:t>
            </a:r>
          </a:p>
        </p:txBody>
      </p:sp>
      <p:pic>
        <p:nvPicPr>
          <p:cNvPr id="173062" name="Picture 6" descr="katecheze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50" y="1628775"/>
            <a:ext cx="3351213"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73060">
                                            <p:txEl>
                                              <p:pRg st="1" end="1"/>
                                            </p:txEl>
                                          </p:spTgt>
                                        </p:tgtEl>
                                        <p:attrNameLst>
                                          <p:attrName>style.visibility</p:attrName>
                                        </p:attrNameLst>
                                      </p:cBhvr>
                                      <p:to>
                                        <p:strVal val="visible"/>
                                      </p:to>
                                    </p:set>
                                    <p:animEffect transition="in" filter="strips(downRight)">
                                      <p:cBhvr>
                                        <p:cTn id="7" dur="1000"/>
                                        <p:tgtEl>
                                          <p:spTgt spid="173060">
                                            <p:txEl>
                                              <p:pRg st="1" end="1"/>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173060">
                                            <p:txEl>
                                              <p:pRg st="4" end="4"/>
                                            </p:txEl>
                                          </p:spTgt>
                                        </p:tgtEl>
                                        <p:attrNameLst>
                                          <p:attrName>style.visibility</p:attrName>
                                        </p:attrNameLst>
                                      </p:cBhvr>
                                      <p:to>
                                        <p:strVal val="visible"/>
                                      </p:to>
                                    </p:set>
                                    <p:animEffect transition="in" filter="strips(downRight)">
                                      <p:cBhvr>
                                        <p:cTn id="10" dur="1000"/>
                                        <p:tgtEl>
                                          <p:spTgt spid="173060">
                                            <p:txEl>
                                              <p:pRg st="4" end="4"/>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173060">
                                            <p:txEl>
                                              <p:pRg st="5" end="5"/>
                                            </p:txEl>
                                          </p:spTgt>
                                        </p:tgtEl>
                                        <p:attrNameLst>
                                          <p:attrName>style.visibility</p:attrName>
                                        </p:attrNameLst>
                                      </p:cBhvr>
                                      <p:to>
                                        <p:strVal val="visible"/>
                                      </p:to>
                                    </p:set>
                                    <p:animEffect transition="in" filter="strips(downRight)">
                                      <p:cBhvr>
                                        <p:cTn id="13" dur="1000"/>
                                        <p:tgtEl>
                                          <p:spTgt spid="17306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endParaRPr lang="cs-CZ"/>
          </a:p>
        </p:txBody>
      </p:sp>
      <p:sp>
        <p:nvSpPr>
          <p:cNvPr id="156675" name="Rectangle 3"/>
          <p:cNvSpPr>
            <a:spLocks noGrp="1" noChangeArrowheads="1"/>
          </p:cNvSpPr>
          <p:nvPr>
            <p:ph type="body" idx="1"/>
          </p:nvPr>
        </p:nvSpPr>
        <p:spPr/>
        <p:txBody>
          <a:bodyPr/>
          <a:lstStyle/>
          <a:p>
            <a:endParaRPr lang="cs-CZ"/>
          </a:p>
        </p:txBody>
      </p:sp>
      <p:pic>
        <p:nvPicPr>
          <p:cNvPr id="156676" name="Picture 4" descr="poslání - 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0"/>
            <a:ext cx="93154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156674"/>
                                        </p:tgtEl>
                                        <p:attrNameLst>
                                          <p:attrName>style.visibility</p:attrName>
                                        </p:attrNameLst>
                                      </p:cBhvr>
                                      <p:to>
                                        <p:strVal val="visible"/>
                                      </p:to>
                                    </p:set>
                                    <p:animEffect transition="in" filter="fade">
                                      <p:cBhvr>
                                        <p:cTn id="7" dur="768" decel="100000"/>
                                        <p:tgtEl>
                                          <p:spTgt spid="156674"/>
                                        </p:tgtEl>
                                      </p:cBhvr>
                                    </p:animEffect>
                                    <p:animScale>
                                      <p:cBhvr>
                                        <p:cTn id="8" dur="768" decel="100000"/>
                                        <p:tgtEl>
                                          <p:spTgt spid="156674"/>
                                        </p:tgtEl>
                                      </p:cBhvr>
                                      <p:from x="10000" y="10000"/>
                                      <p:to x="200000" y="450000"/>
                                    </p:animScale>
                                    <p:animScale>
                                      <p:cBhvr>
                                        <p:cTn id="9" dur="1230" accel="100000" fill="hold">
                                          <p:stCondLst>
                                            <p:cond delay="768"/>
                                          </p:stCondLst>
                                        </p:cTn>
                                        <p:tgtEl>
                                          <p:spTgt spid="156674"/>
                                        </p:tgtEl>
                                      </p:cBhvr>
                                      <p:from x="200000" y="450000"/>
                                      <p:to x="100000" y="100000"/>
                                    </p:animScale>
                                    <p:set>
                                      <p:cBhvr>
                                        <p:cTn id="10" dur="768" fill="hold"/>
                                        <p:tgtEl>
                                          <p:spTgt spid="156674"/>
                                        </p:tgtEl>
                                        <p:attrNameLst>
                                          <p:attrName>ppt_x</p:attrName>
                                        </p:attrNameLst>
                                      </p:cBhvr>
                                      <p:to>
                                        <p:strVal val="(0.5)"/>
                                      </p:to>
                                    </p:set>
                                    <p:anim from="(0.5)" to="(#ppt_x)" calcmode="lin" valueType="num">
                                      <p:cBhvr>
                                        <p:cTn id="11" dur="1230" accel="100000" fill="hold">
                                          <p:stCondLst>
                                            <p:cond delay="768"/>
                                          </p:stCondLst>
                                        </p:cTn>
                                        <p:tgtEl>
                                          <p:spTgt spid="156674"/>
                                        </p:tgtEl>
                                        <p:attrNameLst>
                                          <p:attrName>ppt_x</p:attrName>
                                        </p:attrNameLst>
                                      </p:cBhvr>
                                    </p:anim>
                                    <p:set>
                                      <p:cBhvr>
                                        <p:cTn id="12" dur="768" fill="hold"/>
                                        <p:tgtEl>
                                          <p:spTgt spid="156674"/>
                                        </p:tgtEl>
                                        <p:attrNameLst>
                                          <p:attrName>ppt_y</p:attrName>
                                        </p:attrNameLst>
                                      </p:cBhvr>
                                      <p:to>
                                        <p:strVal val="(#ppt_y+0.4)"/>
                                      </p:to>
                                    </p:set>
                                    <p:anim from="(#ppt_y+0.4)" to="(#ppt_y)" calcmode="lin" valueType="num">
                                      <p:cBhvr>
                                        <p:cTn id="13" dur="1230" accel="100000" fill="hold">
                                          <p:stCondLst>
                                            <p:cond delay="768"/>
                                          </p:stCondLst>
                                        </p:cTn>
                                        <p:tgtEl>
                                          <p:spTgt spid="15667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nodePh="1">
                                  <p:stCondLst>
                                    <p:cond delay="0"/>
                                  </p:stCondLst>
                                  <p:endCondLst>
                                    <p:cond evt="begin" delay="0">
                                      <p:tn val="16"/>
                                    </p:cond>
                                  </p:endCondLst>
                                  <p:childTnLst>
                                    <p:set>
                                      <p:cBhvr>
                                        <p:cTn id="17" dur="1" fill="hold">
                                          <p:stCondLst>
                                            <p:cond delay="0"/>
                                          </p:stCondLst>
                                        </p:cTn>
                                        <p:tgtEl>
                                          <p:spTgt spid="156675">
                                            <p:txEl>
                                              <p:pRg st="0" end="0"/>
                                            </p:txEl>
                                          </p:spTgt>
                                        </p:tgtEl>
                                        <p:attrNameLst>
                                          <p:attrName>style.visibility</p:attrName>
                                        </p:attrNameLst>
                                      </p:cBhvr>
                                      <p:to>
                                        <p:strVal val="visible"/>
                                      </p:to>
                                    </p:set>
                                    <p:anim calcmode="lin" valueType="num">
                                      <p:cBhvr>
                                        <p:cTn id="18" dur="500" fill="hold"/>
                                        <p:tgtEl>
                                          <p:spTgt spid="15667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5667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56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cs-CZ">
                <a:solidFill>
                  <a:schemeClr val="tx1"/>
                </a:solidFill>
              </a:rPr>
              <a:t>Rozlišení </a:t>
            </a:r>
            <a:r>
              <a:rPr lang="cs-CZ">
                <a:solidFill>
                  <a:srgbClr val="FFFF66"/>
                </a:solidFill>
              </a:rPr>
              <a:t>výuky náboženství</a:t>
            </a:r>
            <a:r>
              <a:rPr lang="cs-CZ">
                <a:solidFill>
                  <a:schemeClr val="tx1"/>
                </a:solidFill>
              </a:rPr>
              <a:t> a </a:t>
            </a:r>
            <a:r>
              <a:rPr lang="cs-CZ">
                <a:solidFill>
                  <a:srgbClr val="FF9900"/>
                </a:solidFill>
              </a:rPr>
              <a:t>katecheze</a:t>
            </a:r>
            <a:r>
              <a:rPr lang="cs-CZ">
                <a:solidFill>
                  <a:schemeClr val="tx1"/>
                </a:solidFill>
              </a:rPr>
              <a:t> z hlediska účelu</a:t>
            </a:r>
          </a:p>
        </p:txBody>
      </p:sp>
      <p:sp>
        <p:nvSpPr>
          <p:cNvPr id="70659" name="Rectangle 3"/>
          <p:cNvSpPr>
            <a:spLocks noGrp="1" noChangeArrowheads="1"/>
          </p:cNvSpPr>
          <p:nvPr>
            <p:ph type="body" sz="half" idx="1"/>
          </p:nvPr>
        </p:nvSpPr>
        <p:spPr>
          <a:xfrm>
            <a:off x="457200" y="1600200"/>
            <a:ext cx="8147050" cy="4781550"/>
          </a:xfrm>
        </p:spPr>
        <p:txBody>
          <a:bodyPr/>
          <a:lstStyle/>
          <a:p>
            <a:pPr>
              <a:lnSpc>
                <a:spcPct val="80000"/>
              </a:lnSpc>
              <a:buFont typeface="Wingdings" pitchFamily="2" charset="2"/>
              <a:buNone/>
            </a:pPr>
            <a:r>
              <a:rPr lang="cs-CZ">
                <a:solidFill>
                  <a:srgbClr val="FFFF66"/>
                </a:solidFill>
              </a:rPr>
              <a:t>Výuka náboženství:</a:t>
            </a:r>
            <a:endParaRPr lang="cs-CZ">
              <a:solidFill>
                <a:schemeClr val="hlink"/>
              </a:solidFill>
            </a:endParaRPr>
          </a:p>
          <a:p>
            <a:pPr>
              <a:spcBef>
                <a:spcPct val="60000"/>
              </a:spcBef>
              <a:buFont typeface="Wingdings" pitchFamily="2" charset="2"/>
              <a:buChar char="Ø"/>
            </a:pPr>
            <a:r>
              <a:rPr lang="cs-CZ">
                <a:solidFill>
                  <a:schemeClr val="hlink"/>
                </a:solidFill>
              </a:rPr>
              <a:t>Věřícímu žákovi</a:t>
            </a:r>
            <a:r>
              <a:rPr lang="cs-CZ"/>
              <a:t> pomáhá, aby se pro svou víru uvědoměleji rozhodl, ať už je jakéhokoliv vyznání, a tím snižuje nebezpečí náboženské nezralosti nebo lhostejnosti. </a:t>
            </a:r>
          </a:p>
          <a:p>
            <a:pPr>
              <a:spcBef>
                <a:spcPct val="60000"/>
              </a:spcBef>
              <a:buFont typeface="Wingdings" pitchFamily="2" charset="2"/>
              <a:buChar char="Ø"/>
            </a:pPr>
            <a:r>
              <a:rPr lang="cs-CZ">
                <a:solidFill>
                  <a:schemeClr val="hlink"/>
                </a:solidFill>
              </a:rPr>
              <a:t>Žákovi, který hledá a táže se</a:t>
            </a:r>
            <a:r>
              <a:rPr lang="cs-CZ"/>
              <a:t>, se nabízí možnost seznámit se s odpověďmi církve na své otázky a přemýšlet o nich.</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1000" fill="hold"/>
                                        <p:tgtEl>
                                          <p:spTgt spid="70658"/>
                                        </p:tgtEl>
                                        <p:attrNameLst>
                                          <p:attrName>ppt_w</p:attrName>
                                        </p:attrNameLst>
                                      </p:cBhvr>
                                      <p:tavLst>
                                        <p:tav tm="0">
                                          <p:val>
                                            <p:strVal val="#ppt_w*0.70"/>
                                          </p:val>
                                        </p:tav>
                                        <p:tav tm="100000">
                                          <p:val>
                                            <p:strVal val="#ppt_w"/>
                                          </p:val>
                                        </p:tav>
                                      </p:tavLst>
                                    </p:anim>
                                    <p:anim calcmode="lin" valueType="num">
                                      <p:cBhvr>
                                        <p:cTn id="8" dur="1000" fill="hold"/>
                                        <p:tgtEl>
                                          <p:spTgt spid="70658"/>
                                        </p:tgtEl>
                                        <p:attrNameLst>
                                          <p:attrName>ppt_h</p:attrName>
                                        </p:attrNameLst>
                                      </p:cBhvr>
                                      <p:tavLst>
                                        <p:tav tm="0">
                                          <p:val>
                                            <p:strVal val="#ppt_h"/>
                                          </p:val>
                                        </p:tav>
                                        <p:tav tm="100000">
                                          <p:val>
                                            <p:strVal val="#ppt_h"/>
                                          </p:val>
                                        </p:tav>
                                      </p:tavLst>
                                    </p:anim>
                                    <p:animEffect transition="in" filter="fade">
                                      <p:cBhvr>
                                        <p:cTn id="9" dur="1000"/>
                                        <p:tgtEl>
                                          <p:spTgt spid="706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70659">
                                            <p:txEl>
                                              <p:pRg st="0" end="0"/>
                                            </p:txEl>
                                          </p:spTgt>
                                        </p:tgtEl>
                                        <p:attrNameLst>
                                          <p:attrName>style.visibility</p:attrName>
                                        </p:attrNameLst>
                                      </p:cBhvr>
                                      <p:to>
                                        <p:strVal val="visible"/>
                                      </p:to>
                                    </p:set>
                                    <p:animEffect transition="in" filter="strips(downRight)">
                                      <p:cBhvr>
                                        <p:cTn id="14" dur="500"/>
                                        <p:tgtEl>
                                          <p:spTgt spid="70659">
                                            <p:txEl>
                                              <p:pRg st="0" end="0"/>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70659">
                                            <p:txEl>
                                              <p:pRg st="1" end="1"/>
                                            </p:txEl>
                                          </p:spTgt>
                                        </p:tgtEl>
                                        <p:attrNameLst>
                                          <p:attrName>style.visibility</p:attrName>
                                        </p:attrNameLst>
                                      </p:cBhvr>
                                      <p:to>
                                        <p:strVal val="visible"/>
                                      </p:to>
                                    </p:set>
                                    <p:animEffect transition="in" filter="strips(downRight)">
                                      <p:cBhvr>
                                        <p:cTn id="17" dur="500"/>
                                        <p:tgtEl>
                                          <p:spTgt spid="706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70659">
                                            <p:txEl>
                                              <p:pRg st="2" end="2"/>
                                            </p:txEl>
                                          </p:spTgt>
                                        </p:tgtEl>
                                        <p:attrNameLst>
                                          <p:attrName>style.visibility</p:attrName>
                                        </p:attrNameLst>
                                      </p:cBhvr>
                                      <p:to>
                                        <p:strVal val="visible"/>
                                      </p:to>
                                    </p:set>
                                    <p:animEffect transition="in" filter="strips(downRight)">
                                      <p:cBhvr>
                                        <p:cTn id="22"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cs-CZ">
                <a:solidFill>
                  <a:schemeClr val="tx1"/>
                </a:solidFill>
              </a:rPr>
              <a:t>Rozlišení </a:t>
            </a:r>
            <a:r>
              <a:rPr lang="cs-CZ">
                <a:solidFill>
                  <a:srgbClr val="FFFF66"/>
                </a:solidFill>
              </a:rPr>
              <a:t>výuky náboženství</a:t>
            </a:r>
            <a:r>
              <a:rPr lang="cs-CZ">
                <a:solidFill>
                  <a:schemeClr val="tx1"/>
                </a:solidFill>
              </a:rPr>
              <a:t> a </a:t>
            </a:r>
            <a:r>
              <a:rPr lang="cs-CZ">
                <a:solidFill>
                  <a:srgbClr val="FF9900"/>
                </a:solidFill>
              </a:rPr>
              <a:t>katecheze</a:t>
            </a:r>
            <a:r>
              <a:rPr lang="cs-CZ">
                <a:solidFill>
                  <a:schemeClr val="tx1"/>
                </a:solidFill>
              </a:rPr>
              <a:t> z hlediska účelu</a:t>
            </a:r>
          </a:p>
        </p:txBody>
      </p:sp>
      <p:sp>
        <p:nvSpPr>
          <p:cNvPr id="201731" name="Rectangle 3"/>
          <p:cNvSpPr>
            <a:spLocks noGrp="1" noChangeArrowheads="1"/>
          </p:cNvSpPr>
          <p:nvPr>
            <p:ph type="body" sz="half" idx="1"/>
          </p:nvPr>
        </p:nvSpPr>
        <p:spPr>
          <a:xfrm>
            <a:off x="457200" y="1600200"/>
            <a:ext cx="8147050" cy="4781550"/>
          </a:xfrm>
        </p:spPr>
        <p:txBody>
          <a:bodyPr/>
          <a:lstStyle/>
          <a:p>
            <a:pPr>
              <a:lnSpc>
                <a:spcPct val="80000"/>
              </a:lnSpc>
              <a:buFont typeface="Wingdings" pitchFamily="2" charset="2"/>
              <a:buNone/>
            </a:pPr>
            <a:r>
              <a:rPr lang="cs-CZ" dirty="0">
                <a:solidFill>
                  <a:srgbClr val="FFFF66"/>
                </a:solidFill>
              </a:rPr>
              <a:t>Výuka náboženství:</a:t>
            </a:r>
          </a:p>
          <a:p>
            <a:pPr>
              <a:lnSpc>
                <a:spcPct val="80000"/>
              </a:lnSpc>
              <a:buFont typeface="Wingdings" pitchFamily="2" charset="2"/>
              <a:buNone/>
            </a:pPr>
            <a:endParaRPr lang="cs-CZ" dirty="0">
              <a:solidFill>
                <a:schemeClr val="hlink"/>
              </a:solidFill>
            </a:endParaRPr>
          </a:p>
          <a:p>
            <a:pPr>
              <a:lnSpc>
                <a:spcPct val="120000"/>
              </a:lnSpc>
              <a:buFont typeface="Wingdings" pitchFamily="2" charset="2"/>
              <a:buChar char="Ø"/>
            </a:pPr>
            <a:r>
              <a:rPr lang="cs-CZ" sz="3200" dirty="0">
                <a:solidFill>
                  <a:schemeClr val="hlink"/>
                </a:solidFill>
              </a:rPr>
              <a:t>Žákovi, který se považuje za nevěřícího</a:t>
            </a:r>
            <a:r>
              <a:rPr lang="cs-CZ" sz="3200" dirty="0"/>
              <a:t>, který ale výuku náboženství neodmítá, je dána příležitost přemýšlet o své dosavadní osobní pozici, díky seriózní konfrontaci s pozicí jinou ji přezkoumat </a:t>
            </a:r>
            <a:br>
              <a:rPr lang="cs-CZ" sz="3200" dirty="0"/>
            </a:br>
            <a:r>
              <a:rPr lang="cs-CZ" sz="3200" dirty="0"/>
              <a:t>a (v ideálním případě) změnit směrem k pozici věřícího.</a:t>
            </a:r>
            <a:endParaRPr lang="cs-CZ" sz="3200" b="1" dirty="0"/>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1730"/>
                                        </p:tgtEl>
                                        <p:attrNameLst>
                                          <p:attrName>style.visibility</p:attrName>
                                        </p:attrNameLst>
                                      </p:cBhvr>
                                      <p:to>
                                        <p:strVal val="visible"/>
                                      </p:to>
                                    </p:set>
                                    <p:anim calcmode="lin" valueType="num">
                                      <p:cBhvr>
                                        <p:cTn id="7" dur="1000" fill="hold"/>
                                        <p:tgtEl>
                                          <p:spTgt spid="201730"/>
                                        </p:tgtEl>
                                        <p:attrNameLst>
                                          <p:attrName>ppt_w</p:attrName>
                                        </p:attrNameLst>
                                      </p:cBhvr>
                                      <p:tavLst>
                                        <p:tav tm="0">
                                          <p:val>
                                            <p:strVal val="#ppt_w*0.70"/>
                                          </p:val>
                                        </p:tav>
                                        <p:tav tm="100000">
                                          <p:val>
                                            <p:strVal val="#ppt_w"/>
                                          </p:val>
                                        </p:tav>
                                      </p:tavLst>
                                    </p:anim>
                                    <p:anim calcmode="lin" valueType="num">
                                      <p:cBhvr>
                                        <p:cTn id="8" dur="1000" fill="hold"/>
                                        <p:tgtEl>
                                          <p:spTgt spid="201730"/>
                                        </p:tgtEl>
                                        <p:attrNameLst>
                                          <p:attrName>ppt_h</p:attrName>
                                        </p:attrNameLst>
                                      </p:cBhvr>
                                      <p:tavLst>
                                        <p:tav tm="0">
                                          <p:val>
                                            <p:strVal val="#ppt_h"/>
                                          </p:val>
                                        </p:tav>
                                        <p:tav tm="100000">
                                          <p:val>
                                            <p:strVal val="#ppt_h"/>
                                          </p:val>
                                        </p:tav>
                                      </p:tavLst>
                                    </p:anim>
                                    <p:animEffect transition="in" filter="fade">
                                      <p:cBhvr>
                                        <p:cTn id="9" dur="1000"/>
                                        <p:tgtEl>
                                          <p:spTgt spid="2017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201731">
                                            <p:txEl>
                                              <p:pRg st="0" end="0"/>
                                            </p:txEl>
                                          </p:spTgt>
                                        </p:tgtEl>
                                        <p:attrNameLst>
                                          <p:attrName>style.visibility</p:attrName>
                                        </p:attrNameLst>
                                      </p:cBhvr>
                                      <p:to>
                                        <p:strVal val="visible"/>
                                      </p:to>
                                    </p:set>
                                    <p:animEffect transition="in" filter="strips(downRight)">
                                      <p:cBhvr>
                                        <p:cTn id="14" dur="500"/>
                                        <p:tgtEl>
                                          <p:spTgt spid="20173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nodeType="clickEffect">
                                  <p:stCondLst>
                                    <p:cond delay="0"/>
                                  </p:stCondLst>
                                  <p:childTnLst>
                                    <p:set>
                                      <p:cBhvr>
                                        <p:cTn id="18" dur="1" fill="hold">
                                          <p:stCondLst>
                                            <p:cond delay="0"/>
                                          </p:stCondLst>
                                        </p:cTn>
                                        <p:tgtEl>
                                          <p:spTgt spid="201731">
                                            <p:txEl>
                                              <p:pRg st="2" end="2"/>
                                            </p:txEl>
                                          </p:spTgt>
                                        </p:tgtEl>
                                        <p:attrNameLst>
                                          <p:attrName>style.visibility</p:attrName>
                                        </p:attrNameLst>
                                      </p:cBhvr>
                                      <p:to>
                                        <p:strVal val="visible"/>
                                      </p:to>
                                    </p:set>
                                    <p:animEffect transition="in" filter="strips(downRight)">
                                      <p:cBhvr>
                                        <p:cTn id="19" dur="500"/>
                                        <p:tgtEl>
                                          <p:spTgt spid="201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cs-CZ" sz="4000">
                <a:solidFill>
                  <a:schemeClr val="tx1"/>
                </a:solidFill>
              </a:rPr>
              <a:t>Rozlišení </a:t>
            </a:r>
            <a:r>
              <a:rPr lang="cs-CZ" sz="4000">
                <a:solidFill>
                  <a:srgbClr val="FFFF66"/>
                </a:solidFill>
              </a:rPr>
              <a:t>výuky náboženství</a:t>
            </a:r>
            <a:r>
              <a:rPr lang="cs-CZ" sz="4000">
                <a:solidFill>
                  <a:schemeClr val="tx1"/>
                </a:solidFill>
              </a:rPr>
              <a:t> a </a:t>
            </a:r>
            <a:r>
              <a:rPr lang="cs-CZ" sz="4000">
                <a:solidFill>
                  <a:srgbClr val="FF9900"/>
                </a:solidFill>
              </a:rPr>
              <a:t>katecheze</a:t>
            </a:r>
            <a:r>
              <a:rPr lang="cs-CZ" sz="4000">
                <a:solidFill>
                  <a:schemeClr val="tx1"/>
                </a:solidFill>
              </a:rPr>
              <a:t> z hlediska účelu</a:t>
            </a:r>
          </a:p>
        </p:txBody>
      </p:sp>
      <p:sp>
        <p:nvSpPr>
          <p:cNvPr id="72707" name="Rectangle 3"/>
          <p:cNvSpPr>
            <a:spLocks noGrp="1" noChangeArrowheads="1"/>
          </p:cNvSpPr>
          <p:nvPr>
            <p:ph type="body" sz="half" idx="1"/>
          </p:nvPr>
        </p:nvSpPr>
        <p:spPr>
          <a:xfrm>
            <a:off x="457200" y="1600200"/>
            <a:ext cx="8218488" cy="5257800"/>
          </a:xfrm>
        </p:spPr>
        <p:txBody>
          <a:bodyPr/>
          <a:lstStyle/>
          <a:p>
            <a:pPr>
              <a:buFont typeface="Wingdings" pitchFamily="2" charset="2"/>
              <a:buNone/>
            </a:pPr>
            <a:r>
              <a:rPr lang="cs-CZ"/>
              <a:t>	</a:t>
            </a:r>
          </a:p>
        </p:txBody>
      </p:sp>
      <p:sp>
        <p:nvSpPr>
          <p:cNvPr id="72710" name="Text Box 6"/>
          <p:cNvSpPr txBox="1">
            <a:spLocks noChangeArrowheads="1"/>
          </p:cNvSpPr>
          <p:nvPr/>
        </p:nvSpPr>
        <p:spPr bwMode="auto">
          <a:xfrm>
            <a:off x="395288" y="1916113"/>
            <a:ext cx="8748712"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400"/>
              <a:t>Účel</a:t>
            </a:r>
            <a:r>
              <a:rPr lang="cs-CZ" sz="2400">
                <a:solidFill>
                  <a:srgbClr val="FFFF66"/>
                </a:solidFill>
              </a:rPr>
              <a:t> výuky náboženství</a:t>
            </a:r>
            <a:r>
              <a:rPr lang="cs-CZ" sz="2400"/>
              <a:t>:</a:t>
            </a:r>
            <a:endParaRPr lang="cs-CZ" sz="2400" b="1"/>
          </a:p>
          <a:p>
            <a:pPr>
              <a:lnSpc>
                <a:spcPct val="140000"/>
              </a:lnSpc>
              <a:spcBef>
                <a:spcPct val="70000"/>
              </a:spcBef>
              <a:buClr>
                <a:schemeClr val="hlink"/>
              </a:buClr>
              <a:buFont typeface="Wingdings" pitchFamily="2" charset="2"/>
              <a:buChar char="Ø"/>
            </a:pPr>
            <a:r>
              <a:rPr lang="cs-CZ" sz="2400" u="sng"/>
              <a:t>Informace</a:t>
            </a:r>
            <a:r>
              <a:rPr lang="cs-CZ" sz="2400"/>
              <a:t>: znamená zprostředkovat žákům či studentům seriózní a přehledně uspořádané znalosti o křesťanském náboženství, jeho podstatě a projevech, o jeho historicky konkrétních formách v našem národě. </a:t>
            </a:r>
          </a:p>
          <a:p>
            <a:pPr>
              <a:spcBef>
                <a:spcPct val="50000"/>
              </a:spcBef>
              <a:buClr>
                <a:schemeClr val="hlink"/>
              </a:buClr>
              <a:buFont typeface="Wingdings" pitchFamily="2" charset="2"/>
              <a:buNone/>
            </a:pPr>
            <a:endParaRPr lang="cs-CZ" sz="2400" b="1"/>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p:val>
                                            <p:strVal val="#ppt_w*0.70"/>
                                          </p:val>
                                        </p:tav>
                                        <p:tav tm="100000">
                                          <p:val>
                                            <p:strVal val="#ppt_w"/>
                                          </p:val>
                                        </p:tav>
                                      </p:tavLst>
                                    </p:anim>
                                    <p:anim calcmode="lin" valueType="num">
                                      <p:cBhvr>
                                        <p:cTn id="8" dur="1000" fill="hold"/>
                                        <p:tgtEl>
                                          <p:spTgt spid="72706"/>
                                        </p:tgtEl>
                                        <p:attrNameLst>
                                          <p:attrName>ppt_h</p:attrName>
                                        </p:attrNameLst>
                                      </p:cBhvr>
                                      <p:tavLst>
                                        <p:tav tm="0">
                                          <p:val>
                                            <p:strVal val="#ppt_h"/>
                                          </p:val>
                                        </p:tav>
                                        <p:tav tm="100000">
                                          <p:val>
                                            <p:strVal val="#ppt_h"/>
                                          </p:val>
                                        </p:tav>
                                      </p:tavLst>
                                    </p:anim>
                                    <p:animEffect transition="in" filter="fade">
                                      <p:cBhvr>
                                        <p:cTn id="9" dur="1000"/>
                                        <p:tgtEl>
                                          <p:spTgt spid="727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72710">
                                            <p:txEl>
                                              <p:pRg st="0" end="0"/>
                                            </p:txEl>
                                          </p:spTgt>
                                        </p:tgtEl>
                                        <p:attrNameLst>
                                          <p:attrName>style.visibility</p:attrName>
                                        </p:attrNameLst>
                                      </p:cBhvr>
                                      <p:to>
                                        <p:strVal val="visible"/>
                                      </p:to>
                                    </p:set>
                                    <p:animEffect transition="in" filter="strips(downRight)">
                                      <p:cBhvr>
                                        <p:cTn id="14" dur="500"/>
                                        <p:tgtEl>
                                          <p:spTgt spid="7271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nodeType="clickEffect">
                                  <p:stCondLst>
                                    <p:cond delay="0"/>
                                  </p:stCondLst>
                                  <p:childTnLst>
                                    <p:set>
                                      <p:cBhvr>
                                        <p:cTn id="18" dur="1" fill="hold">
                                          <p:stCondLst>
                                            <p:cond delay="0"/>
                                          </p:stCondLst>
                                        </p:cTn>
                                        <p:tgtEl>
                                          <p:spTgt spid="72710">
                                            <p:txEl>
                                              <p:pRg st="1" end="1"/>
                                            </p:txEl>
                                          </p:spTgt>
                                        </p:tgtEl>
                                        <p:attrNameLst>
                                          <p:attrName>style.visibility</p:attrName>
                                        </p:attrNameLst>
                                      </p:cBhvr>
                                      <p:to>
                                        <p:strVal val="visible"/>
                                      </p:to>
                                    </p:set>
                                    <p:animEffect transition="in" filter="strips(downRight)">
                                      <p:cBhvr>
                                        <p:cTn id="19" dur="500"/>
                                        <p:tgtEl>
                                          <p:spTgt spid="727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cs-CZ" sz="4000" dirty="0">
                <a:solidFill>
                  <a:schemeClr val="tx1"/>
                </a:solidFill>
              </a:rPr>
              <a:t>Rozlišení </a:t>
            </a:r>
            <a:r>
              <a:rPr lang="cs-CZ" sz="4000" dirty="0">
                <a:solidFill>
                  <a:srgbClr val="FFFF66"/>
                </a:solidFill>
              </a:rPr>
              <a:t>výuky náboženství</a:t>
            </a:r>
            <a:r>
              <a:rPr lang="cs-CZ" sz="4000" dirty="0">
                <a:solidFill>
                  <a:schemeClr val="tx1"/>
                </a:solidFill>
              </a:rPr>
              <a:t> </a:t>
            </a:r>
            <a:br>
              <a:rPr lang="cs-CZ" sz="4000" dirty="0">
                <a:solidFill>
                  <a:schemeClr val="tx1"/>
                </a:solidFill>
              </a:rPr>
            </a:br>
            <a:r>
              <a:rPr lang="cs-CZ" sz="4000" dirty="0">
                <a:solidFill>
                  <a:schemeClr val="tx1"/>
                </a:solidFill>
              </a:rPr>
              <a:t>a </a:t>
            </a:r>
            <a:r>
              <a:rPr lang="cs-CZ" sz="4000" dirty="0">
                <a:solidFill>
                  <a:srgbClr val="FF9900"/>
                </a:solidFill>
              </a:rPr>
              <a:t>katecheze</a:t>
            </a:r>
            <a:r>
              <a:rPr lang="cs-CZ" sz="4000" dirty="0">
                <a:solidFill>
                  <a:schemeClr val="tx1"/>
                </a:solidFill>
              </a:rPr>
              <a:t> z hlediska účelu</a:t>
            </a:r>
          </a:p>
        </p:txBody>
      </p:sp>
      <p:sp>
        <p:nvSpPr>
          <p:cNvPr id="203779" name="Rectangle 3"/>
          <p:cNvSpPr>
            <a:spLocks noGrp="1" noChangeArrowheads="1"/>
          </p:cNvSpPr>
          <p:nvPr>
            <p:ph type="body" sz="half" idx="1"/>
          </p:nvPr>
        </p:nvSpPr>
        <p:spPr>
          <a:xfrm>
            <a:off x="457200" y="1600200"/>
            <a:ext cx="8218488" cy="5257800"/>
          </a:xfrm>
        </p:spPr>
        <p:txBody>
          <a:bodyPr/>
          <a:lstStyle/>
          <a:p>
            <a:pPr>
              <a:buFont typeface="Wingdings" pitchFamily="2" charset="2"/>
              <a:buNone/>
            </a:pPr>
            <a:r>
              <a:rPr lang="cs-CZ"/>
              <a:t>	</a:t>
            </a:r>
          </a:p>
        </p:txBody>
      </p:sp>
      <p:sp>
        <p:nvSpPr>
          <p:cNvPr id="203780" name="Text Box 4"/>
          <p:cNvSpPr txBox="1">
            <a:spLocks noChangeArrowheads="1"/>
          </p:cNvSpPr>
          <p:nvPr/>
        </p:nvSpPr>
        <p:spPr bwMode="auto">
          <a:xfrm>
            <a:off x="395288" y="1628775"/>
            <a:ext cx="8748712" cy="480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400"/>
              <a:t>Účel</a:t>
            </a:r>
            <a:r>
              <a:rPr lang="cs-CZ" sz="2400">
                <a:solidFill>
                  <a:srgbClr val="FFFF66"/>
                </a:solidFill>
              </a:rPr>
              <a:t> výuky náboženství</a:t>
            </a:r>
            <a:r>
              <a:rPr lang="cs-CZ" sz="2400"/>
              <a:t>:</a:t>
            </a:r>
            <a:endParaRPr lang="cs-CZ" sz="2400" b="1"/>
          </a:p>
          <a:p>
            <a:pPr>
              <a:lnSpc>
                <a:spcPct val="120000"/>
              </a:lnSpc>
              <a:spcBef>
                <a:spcPct val="100000"/>
              </a:spcBef>
              <a:buClr>
                <a:schemeClr val="hlink"/>
              </a:buClr>
              <a:buFont typeface="Wingdings" pitchFamily="2" charset="2"/>
              <a:buChar char="Ø"/>
            </a:pPr>
            <a:r>
              <a:rPr lang="cs-CZ" sz="2400" u="sng"/>
              <a:t>Formace</a:t>
            </a:r>
            <a:r>
              <a:rPr lang="cs-CZ" sz="2400"/>
              <a:t>: znamená umožnit seriózní konfrontaci s problémy smyslu života spolu s etickými důsledky. Umožnit proces rozvoje svobodných a zrajících rozhodnutí na náboženském poli.</a:t>
            </a:r>
            <a:r>
              <a:rPr lang="cs-CZ" sz="2400" b="1"/>
              <a:t> </a:t>
            </a:r>
            <a:r>
              <a:rPr lang="cs-CZ" sz="2400"/>
              <a:t>Upozorňovat na existenci otázek, které člověk v životě nemůže dost dobře ignorovat.</a:t>
            </a:r>
          </a:p>
          <a:p>
            <a:pPr>
              <a:lnSpc>
                <a:spcPct val="120000"/>
              </a:lnSpc>
              <a:spcBef>
                <a:spcPct val="100000"/>
              </a:spcBef>
              <a:buClr>
                <a:schemeClr val="hlink"/>
              </a:buClr>
              <a:buFont typeface="Wingdings" pitchFamily="2" charset="2"/>
              <a:buChar char="Ø"/>
            </a:pPr>
            <a:r>
              <a:rPr lang="cs-CZ" sz="2400" u="sng"/>
              <a:t>Výchova k pokojnému soužití s příslušníky jiných vyznání: </a:t>
            </a:r>
            <a:r>
              <a:rPr lang="cs-CZ" sz="2400"/>
              <a:t> překonávání předsudků, respektování jinakosti druhých...</a:t>
            </a:r>
            <a:endParaRPr lang="cs-CZ" sz="2400" b="1"/>
          </a:p>
          <a:p>
            <a:pPr>
              <a:spcBef>
                <a:spcPct val="50000"/>
              </a:spcBef>
              <a:buClr>
                <a:schemeClr val="hlink"/>
              </a:buClr>
              <a:buFont typeface="Wingdings" pitchFamily="2" charset="2"/>
              <a:buNone/>
            </a:pPr>
            <a:endParaRPr lang="cs-CZ" sz="2400" b="1"/>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3778"/>
                                        </p:tgtEl>
                                        <p:attrNameLst>
                                          <p:attrName>style.visibility</p:attrName>
                                        </p:attrNameLst>
                                      </p:cBhvr>
                                      <p:to>
                                        <p:strVal val="visible"/>
                                      </p:to>
                                    </p:set>
                                    <p:anim calcmode="lin" valueType="num">
                                      <p:cBhvr>
                                        <p:cTn id="7" dur="1000" fill="hold"/>
                                        <p:tgtEl>
                                          <p:spTgt spid="203778"/>
                                        </p:tgtEl>
                                        <p:attrNameLst>
                                          <p:attrName>ppt_w</p:attrName>
                                        </p:attrNameLst>
                                      </p:cBhvr>
                                      <p:tavLst>
                                        <p:tav tm="0">
                                          <p:val>
                                            <p:strVal val="#ppt_w*0.70"/>
                                          </p:val>
                                        </p:tav>
                                        <p:tav tm="100000">
                                          <p:val>
                                            <p:strVal val="#ppt_w"/>
                                          </p:val>
                                        </p:tav>
                                      </p:tavLst>
                                    </p:anim>
                                    <p:anim calcmode="lin" valueType="num">
                                      <p:cBhvr>
                                        <p:cTn id="8" dur="1000" fill="hold"/>
                                        <p:tgtEl>
                                          <p:spTgt spid="203778"/>
                                        </p:tgtEl>
                                        <p:attrNameLst>
                                          <p:attrName>ppt_h</p:attrName>
                                        </p:attrNameLst>
                                      </p:cBhvr>
                                      <p:tavLst>
                                        <p:tav tm="0">
                                          <p:val>
                                            <p:strVal val="#ppt_h"/>
                                          </p:val>
                                        </p:tav>
                                        <p:tav tm="100000">
                                          <p:val>
                                            <p:strVal val="#ppt_h"/>
                                          </p:val>
                                        </p:tav>
                                      </p:tavLst>
                                    </p:anim>
                                    <p:animEffect transition="in" filter="fade">
                                      <p:cBhvr>
                                        <p:cTn id="9" dur="1000"/>
                                        <p:tgtEl>
                                          <p:spTgt spid="2037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203780">
                                            <p:txEl>
                                              <p:pRg st="0" end="0"/>
                                            </p:txEl>
                                          </p:spTgt>
                                        </p:tgtEl>
                                        <p:attrNameLst>
                                          <p:attrName>style.visibility</p:attrName>
                                        </p:attrNameLst>
                                      </p:cBhvr>
                                      <p:to>
                                        <p:strVal val="visible"/>
                                      </p:to>
                                    </p:set>
                                    <p:animEffect transition="in" filter="strips(downRight)">
                                      <p:cBhvr>
                                        <p:cTn id="14" dur="500"/>
                                        <p:tgtEl>
                                          <p:spTgt spid="20378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nodeType="clickEffect">
                                  <p:stCondLst>
                                    <p:cond delay="0"/>
                                  </p:stCondLst>
                                  <p:childTnLst>
                                    <p:set>
                                      <p:cBhvr>
                                        <p:cTn id="18" dur="1" fill="hold">
                                          <p:stCondLst>
                                            <p:cond delay="0"/>
                                          </p:stCondLst>
                                        </p:cTn>
                                        <p:tgtEl>
                                          <p:spTgt spid="203780">
                                            <p:txEl>
                                              <p:pRg st="1" end="1"/>
                                            </p:txEl>
                                          </p:spTgt>
                                        </p:tgtEl>
                                        <p:attrNameLst>
                                          <p:attrName>style.visibility</p:attrName>
                                        </p:attrNameLst>
                                      </p:cBhvr>
                                      <p:to>
                                        <p:strVal val="visible"/>
                                      </p:to>
                                    </p:set>
                                    <p:animEffect transition="in" filter="strips(downRight)">
                                      <p:cBhvr>
                                        <p:cTn id="19" dur="500"/>
                                        <p:tgtEl>
                                          <p:spTgt spid="20378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nodeType="clickEffect">
                                  <p:stCondLst>
                                    <p:cond delay="0"/>
                                  </p:stCondLst>
                                  <p:childTnLst>
                                    <p:set>
                                      <p:cBhvr>
                                        <p:cTn id="23" dur="1" fill="hold">
                                          <p:stCondLst>
                                            <p:cond delay="0"/>
                                          </p:stCondLst>
                                        </p:cTn>
                                        <p:tgtEl>
                                          <p:spTgt spid="203780">
                                            <p:txEl>
                                              <p:pRg st="2" end="2"/>
                                            </p:txEl>
                                          </p:spTgt>
                                        </p:tgtEl>
                                        <p:attrNameLst>
                                          <p:attrName>style.visibility</p:attrName>
                                        </p:attrNameLst>
                                      </p:cBhvr>
                                      <p:to>
                                        <p:strVal val="visible"/>
                                      </p:to>
                                    </p:set>
                                    <p:animEffect transition="in" filter="strips(downRight)">
                                      <p:cBhvr>
                                        <p:cTn id="24" dur="500"/>
                                        <p:tgtEl>
                                          <p:spTgt spid="2037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cs-CZ">
                <a:solidFill>
                  <a:schemeClr val="tx1"/>
                </a:solidFill>
              </a:rPr>
              <a:t>Rozlišení</a:t>
            </a:r>
            <a:r>
              <a:rPr lang="cs-CZ"/>
              <a:t> </a:t>
            </a:r>
            <a:r>
              <a:rPr lang="cs-CZ">
                <a:solidFill>
                  <a:srgbClr val="FFFF66"/>
                </a:solidFill>
              </a:rPr>
              <a:t>výuky náboženství</a:t>
            </a:r>
            <a:r>
              <a:rPr lang="cs-CZ"/>
              <a:t> </a:t>
            </a:r>
            <a:r>
              <a:rPr lang="cs-CZ">
                <a:solidFill>
                  <a:schemeClr val="tx1"/>
                </a:solidFill>
              </a:rPr>
              <a:t>a</a:t>
            </a:r>
            <a:r>
              <a:rPr lang="cs-CZ"/>
              <a:t> </a:t>
            </a:r>
            <a:r>
              <a:rPr lang="cs-CZ">
                <a:solidFill>
                  <a:srgbClr val="FF9900"/>
                </a:solidFill>
              </a:rPr>
              <a:t>katecheze</a:t>
            </a:r>
            <a:r>
              <a:rPr lang="cs-CZ"/>
              <a:t> </a:t>
            </a:r>
            <a:r>
              <a:rPr lang="cs-CZ">
                <a:solidFill>
                  <a:schemeClr val="tx1"/>
                </a:solidFill>
              </a:rPr>
              <a:t>z hlediska cíle</a:t>
            </a:r>
          </a:p>
        </p:txBody>
      </p:sp>
      <p:sp>
        <p:nvSpPr>
          <p:cNvPr id="194563" name="Rectangle 3"/>
          <p:cNvSpPr>
            <a:spLocks noGrp="1" noChangeArrowheads="1"/>
          </p:cNvSpPr>
          <p:nvPr>
            <p:ph type="body" sz="half" idx="1"/>
          </p:nvPr>
        </p:nvSpPr>
        <p:spPr>
          <a:xfrm>
            <a:off x="250825" y="1989138"/>
            <a:ext cx="4040188" cy="4141787"/>
          </a:xfrm>
          <a:solidFill>
            <a:schemeClr val="bg2"/>
          </a:solidFill>
        </p:spPr>
        <p:txBody>
          <a:bodyPr/>
          <a:lstStyle/>
          <a:p>
            <a:pPr algn="ctr">
              <a:buFont typeface="Wingdings" pitchFamily="2" charset="2"/>
              <a:buNone/>
            </a:pPr>
            <a:r>
              <a:rPr lang="cs-CZ"/>
              <a:t>	</a:t>
            </a:r>
          </a:p>
          <a:p>
            <a:pPr>
              <a:buFont typeface="Wingdings" pitchFamily="2" charset="2"/>
              <a:buNone/>
            </a:pPr>
            <a:r>
              <a:rPr lang="cs-CZ"/>
              <a:t>   Cílem </a:t>
            </a:r>
            <a:r>
              <a:rPr lang="cs-CZ" b="1">
                <a:solidFill>
                  <a:srgbClr val="FFFF66"/>
                </a:solidFill>
              </a:rPr>
              <a:t>výuky náboženství</a:t>
            </a:r>
            <a:r>
              <a:rPr lang="cs-CZ"/>
              <a:t> je přivést člověka          k svobodnému           a odpovědnému postoji vůči víře                     a náboženství</a:t>
            </a:r>
          </a:p>
          <a:p>
            <a:pPr>
              <a:buFont typeface="Wingdings" pitchFamily="2" charset="2"/>
              <a:buNone/>
            </a:pPr>
            <a:endParaRPr lang="cs-CZ"/>
          </a:p>
        </p:txBody>
      </p:sp>
      <p:pic>
        <p:nvPicPr>
          <p:cNvPr id="194564" name="Picture 4" descr="škola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538" y="2205038"/>
            <a:ext cx="4572000" cy="360045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4563">
                                            <p:bg/>
                                          </p:spTgt>
                                        </p:tgtEl>
                                        <p:attrNameLst>
                                          <p:attrName>style.visibility</p:attrName>
                                        </p:attrNameLst>
                                      </p:cBhvr>
                                      <p:to>
                                        <p:strVal val="visible"/>
                                      </p:to>
                                    </p:set>
                                    <p:animEffect transition="in" filter="strips(downRight)">
                                      <p:cBhvr>
                                        <p:cTn id="7" dur="1000"/>
                                        <p:tgtEl>
                                          <p:spTgt spid="19456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4563">
                                            <p:txEl>
                                              <p:pRg st="1" end="1"/>
                                            </p:txEl>
                                          </p:spTgt>
                                        </p:tgtEl>
                                        <p:attrNameLst>
                                          <p:attrName>style.visibility</p:attrName>
                                        </p:attrNameLst>
                                      </p:cBhvr>
                                      <p:to>
                                        <p:strVal val="visible"/>
                                      </p:to>
                                    </p:set>
                                    <p:animEffect transition="in" filter="strips(downRight)">
                                      <p:cBhvr>
                                        <p:cTn id="12" dur="1000"/>
                                        <p:tgtEl>
                                          <p:spTgt spid="194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cs-CZ">
                <a:solidFill>
                  <a:schemeClr val="tx1"/>
                </a:solidFill>
              </a:rPr>
              <a:t>Rozlišení</a:t>
            </a:r>
            <a:r>
              <a:rPr lang="cs-CZ"/>
              <a:t> </a:t>
            </a:r>
            <a:r>
              <a:rPr lang="cs-CZ">
                <a:solidFill>
                  <a:srgbClr val="FFFF66"/>
                </a:solidFill>
              </a:rPr>
              <a:t>výuky náboženství</a:t>
            </a:r>
            <a:r>
              <a:rPr lang="cs-CZ"/>
              <a:t> </a:t>
            </a:r>
            <a:r>
              <a:rPr lang="cs-CZ">
                <a:solidFill>
                  <a:schemeClr val="tx1"/>
                </a:solidFill>
              </a:rPr>
              <a:t>a </a:t>
            </a:r>
            <a:r>
              <a:rPr lang="cs-CZ">
                <a:solidFill>
                  <a:srgbClr val="FF9900"/>
                </a:solidFill>
              </a:rPr>
              <a:t>katecheze</a:t>
            </a:r>
            <a:r>
              <a:rPr lang="cs-CZ"/>
              <a:t> </a:t>
            </a:r>
            <a:r>
              <a:rPr lang="cs-CZ">
                <a:solidFill>
                  <a:schemeClr val="tx1"/>
                </a:solidFill>
              </a:rPr>
              <a:t>z hlediska cíle</a:t>
            </a:r>
          </a:p>
        </p:txBody>
      </p:sp>
      <p:sp>
        <p:nvSpPr>
          <p:cNvPr id="177156" name="Rectangle 4"/>
          <p:cNvSpPr>
            <a:spLocks noGrp="1" noChangeArrowheads="1"/>
          </p:cNvSpPr>
          <p:nvPr>
            <p:ph type="body" sz="half" idx="2"/>
          </p:nvPr>
        </p:nvSpPr>
        <p:spPr>
          <a:xfrm>
            <a:off x="4646613" y="1989138"/>
            <a:ext cx="4040187" cy="4141787"/>
          </a:xfrm>
          <a:solidFill>
            <a:schemeClr val="bg2"/>
          </a:solidFill>
        </p:spPr>
        <p:txBody>
          <a:bodyPr/>
          <a:lstStyle/>
          <a:p>
            <a:pPr algn="ctr">
              <a:buFont typeface="Wingdings" pitchFamily="2" charset="2"/>
              <a:buNone/>
            </a:pPr>
            <a:r>
              <a:rPr lang="cs-CZ"/>
              <a:t>	</a:t>
            </a:r>
          </a:p>
          <a:p>
            <a:pPr>
              <a:buFont typeface="Wingdings" pitchFamily="2" charset="2"/>
              <a:buNone/>
            </a:pPr>
            <a:r>
              <a:rPr lang="cs-CZ"/>
              <a:t>   Cílem </a:t>
            </a:r>
            <a:r>
              <a:rPr lang="cs-CZ" b="1">
                <a:solidFill>
                  <a:srgbClr val="FF9900"/>
                </a:solidFill>
              </a:rPr>
              <a:t>katecheze</a:t>
            </a:r>
            <a:r>
              <a:rPr lang="cs-CZ"/>
              <a:t> je uvést člověka do důvěrného vztahu      s Ježíšem Kristem     a skrze Něho k Otci    v Duchu Svatém</a:t>
            </a:r>
          </a:p>
          <a:p>
            <a:pPr algn="ctr">
              <a:buFont typeface="Wingdings" pitchFamily="2" charset="2"/>
              <a:buNone/>
            </a:pPr>
            <a:endParaRPr lang="cs-CZ"/>
          </a:p>
        </p:txBody>
      </p:sp>
      <p:pic>
        <p:nvPicPr>
          <p:cNvPr id="177158" name="Picture 6" descr="katecheze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1773238"/>
            <a:ext cx="3671887" cy="460851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77156">
                                            <p:txEl>
                                              <p:pRg st="1" end="1"/>
                                            </p:txEl>
                                          </p:spTgt>
                                        </p:tgtEl>
                                        <p:attrNameLst>
                                          <p:attrName>style.visibility</p:attrName>
                                        </p:attrNameLst>
                                      </p:cBhvr>
                                      <p:to>
                                        <p:strVal val="visible"/>
                                      </p:to>
                                    </p:set>
                                    <p:animEffect transition="in" filter="strips(downRight)">
                                      <p:cBhvr>
                                        <p:cTn id="7" dur="1000"/>
                                        <p:tgtEl>
                                          <p:spTgt spid="1771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404813"/>
            <a:ext cx="8135937" cy="1271587"/>
          </a:xfrm>
        </p:spPr>
        <p:txBody>
          <a:bodyPr/>
          <a:lstStyle/>
          <a:p>
            <a:r>
              <a:rPr lang="cs-CZ" sz="4800" b="1">
                <a:solidFill>
                  <a:schemeClr val="tx1"/>
                </a:solidFill>
              </a:rPr>
              <a:t>První období novověku</a:t>
            </a:r>
          </a:p>
        </p:txBody>
      </p:sp>
      <p:sp>
        <p:nvSpPr>
          <p:cNvPr id="81923" name="Rectangle 3"/>
          <p:cNvSpPr>
            <a:spLocks noGrp="1" noChangeArrowheads="1"/>
          </p:cNvSpPr>
          <p:nvPr>
            <p:ph type="body" idx="1"/>
          </p:nvPr>
        </p:nvSpPr>
        <p:spPr>
          <a:xfrm>
            <a:off x="684213" y="2349500"/>
            <a:ext cx="7848600" cy="3886200"/>
          </a:xfrm>
        </p:spPr>
        <p:txBody>
          <a:bodyPr/>
          <a:lstStyle/>
          <a:p>
            <a:pPr>
              <a:buClr>
                <a:srgbClr val="FFFF66"/>
              </a:buClr>
              <a:buFont typeface="Wingdings" pitchFamily="2" charset="2"/>
              <a:buChar char="§"/>
            </a:pPr>
            <a:r>
              <a:rPr lang="cs-CZ" dirty="0"/>
              <a:t>16. stol.: společnost je ještě výrazně ovlivněná křesťanstvím</a:t>
            </a:r>
          </a:p>
          <a:p>
            <a:pPr>
              <a:buClr>
                <a:srgbClr val="FFFF66"/>
              </a:buClr>
              <a:buFont typeface="Wingdings" pitchFamily="2" charset="2"/>
              <a:buChar char="§"/>
            </a:pPr>
            <a:r>
              <a:rPr lang="cs-CZ" dirty="0"/>
              <a:t>Katecheze = náboženská výchova (převážně v domácím prostředí)</a:t>
            </a:r>
          </a:p>
          <a:p>
            <a:pPr>
              <a:buClr>
                <a:srgbClr val="FFFF66"/>
              </a:buClr>
              <a:buFont typeface="Wingdings" pitchFamily="2" charset="2"/>
              <a:buChar char="§"/>
            </a:pPr>
            <a:r>
              <a:rPr lang="cs-CZ" dirty="0"/>
              <a:t>Katechizace: praxe výchovného rázu, doplňovaná katechismem</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ppt_w</p:attrName>
                                        </p:attrNameLst>
                                      </p:cBhvr>
                                      <p:tavLst>
                                        <p:tav tm="0">
                                          <p:val>
                                            <p:strVal val="#ppt_w*0.70"/>
                                          </p:val>
                                        </p:tav>
                                        <p:tav tm="100000">
                                          <p:val>
                                            <p:strVal val="#ppt_w"/>
                                          </p:val>
                                        </p:tav>
                                      </p:tavLst>
                                    </p:anim>
                                    <p:anim calcmode="lin" valueType="num">
                                      <p:cBhvr>
                                        <p:cTn id="8" dur="1000" fill="hold"/>
                                        <p:tgtEl>
                                          <p:spTgt spid="81922"/>
                                        </p:tgtEl>
                                        <p:attrNameLst>
                                          <p:attrName>ppt_h</p:attrName>
                                        </p:attrNameLst>
                                      </p:cBhvr>
                                      <p:tavLst>
                                        <p:tav tm="0">
                                          <p:val>
                                            <p:strVal val="#ppt_h"/>
                                          </p:val>
                                        </p:tav>
                                        <p:tav tm="100000">
                                          <p:val>
                                            <p:strVal val="#ppt_h"/>
                                          </p:val>
                                        </p:tav>
                                      </p:tavLst>
                                    </p:anim>
                                    <p:animEffect transition="in" filter="fade">
                                      <p:cBhvr>
                                        <p:cTn id="9" dur="1000"/>
                                        <p:tgtEl>
                                          <p:spTgt spid="819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81923">
                                            <p:txEl>
                                              <p:pRg st="0" end="0"/>
                                            </p:txEl>
                                          </p:spTgt>
                                        </p:tgtEl>
                                        <p:attrNameLst>
                                          <p:attrName>style.visibility</p:attrName>
                                        </p:attrNameLst>
                                      </p:cBhvr>
                                      <p:to>
                                        <p:strVal val="visible"/>
                                      </p:to>
                                    </p:set>
                                    <p:animEffect transition="in" filter="strips(downRight)">
                                      <p:cBhvr>
                                        <p:cTn id="14" dur="500"/>
                                        <p:tgtEl>
                                          <p:spTgt spid="8192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nodeType="clickEffect">
                                  <p:stCondLst>
                                    <p:cond delay="0"/>
                                  </p:stCondLst>
                                  <p:childTnLst>
                                    <p:set>
                                      <p:cBhvr>
                                        <p:cTn id="18" dur="1" fill="hold">
                                          <p:stCondLst>
                                            <p:cond delay="0"/>
                                          </p:stCondLst>
                                        </p:cTn>
                                        <p:tgtEl>
                                          <p:spTgt spid="81923">
                                            <p:txEl>
                                              <p:pRg st="1" end="1"/>
                                            </p:txEl>
                                          </p:spTgt>
                                        </p:tgtEl>
                                        <p:attrNameLst>
                                          <p:attrName>style.visibility</p:attrName>
                                        </p:attrNameLst>
                                      </p:cBhvr>
                                      <p:to>
                                        <p:strVal val="visible"/>
                                      </p:to>
                                    </p:set>
                                    <p:animEffect transition="in" filter="strips(downRight)">
                                      <p:cBhvr>
                                        <p:cTn id="19" dur="500"/>
                                        <p:tgtEl>
                                          <p:spTgt spid="8192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nodeType="clickEffect">
                                  <p:stCondLst>
                                    <p:cond delay="0"/>
                                  </p:stCondLst>
                                  <p:childTnLst>
                                    <p:set>
                                      <p:cBhvr>
                                        <p:cTn id="23" dur="1" fill="hold">
                                          <p:stCondLst>
                                            <p:cond delay="0"/>
                                          </p:stCondLst>
                                        </p:cTn>
                                        <p:tgtEl>
                                          <p:spTgt spid="81923">
                                            <p:txEl>
                                              <p:pRg st="2" end="2"/>
                                            </p:txEl>
                                          </p:spTgt>
                                        </p:tgtEl>
                                        <p:attrNameLst>
                                          <p:attrName>style.visibility</p:attrName>
                                        </p:attrNameLst>
                                      </p:cBhvr>
                                      <p:to>
                                        <p:strVal val="visible"/>
                                      </p:to>
                                    </p:set>
                                    <p:animEffect transition="in" filter="strips(downRight)">
                                      <p:cBhvr>
                                        <p:cTn id="24" dur="5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cs-CZ">
                <a:solidFill>
                  <a:schemeClr val="tx1"/>
                </a:solidFill>
              </a:rPr>
              <a:t>Závěr</a:t>
            </a:r>
          </a:p>
        </p:txBody>
      </p:sp>
      <p:sp>
        <p:nvSpPr>
          <p:cNvPr id="43011" name="Rectangle 3"/>
          <p:cNvSpPr>
            <a:spLocks noGrp="1" noChangeArrowheads="1"/>
          </p:cNvSpPr>
          <p:nvPr>
            <p:ph type="body" idx="1"/>
          </p:nvPr>
        </p:nvSpPr>
        <p:spPr>
          <a:xfrm>
            <a:off x="323850" y="1341438"/>
            <a:ext cx="8229600" cy="4525962"/>
          </a:xfrm>
        </p:spPr>
        <p:txBody>
          <a:bodyPr/>
          <a:lstStyle/>
          <a:p>
            <a:pPr>
              <a:lnSpc>
                <a:spcPct val="90000"/>
              </a:lnSpc>
              <a:buFont typeface="Wingdings" pitchFamily="2" charset="2"/>
              <a:buNone/>
            </a:pPr>
            <a:endParaRPr lang="cs-CZ" sz="2400" dirty="0"/>
          </a:p>
          <a:p>
            <a:pPr>
              <a:lnSpc>
                <a:spcPct val="90000"/>
              </a:lnSpc>
              <a:buClr>
                <a:srgbClr val="FF9900"/>
              </a:buClr>
              <a:buFont typeface="Wingdings" pitchFamily="2" charset="2"/>
              <a:buChar char="§"/>
            </a:pPr>
            <a:r>
              <a:rPr lang="cs-CZ" sz="2400" dirty="0" err="1"/>
              <a:t>Magisterium</a:t>
            </a:r>
            <a:r>
              <a:rPr lang="cs-CZ" sz="2400" dirty="0"/>
              <a:t> </a:t>
            </a:r>
            <a:r>
              <a:rPr lang="cs-CZ" sz="2400" dirty="0" err="1"/>
              <a:t>pokoncilní</a:t>
            </a:r>
            <a:r>
              <a:rPr lang="cs-CZ" sz="2400" dirty="0"/>
              <a:t> církve pohlíží s větším respektem k originalitě procesu zrání víry u každého člověka.</a:t>
            </a:r>
          </a:p>
          <a:p>
            <a:pPr>
              <a:lnSpc>
                <a:spcPct val="90000"/>
              </a:lnSpc>
              <a:buClr>
                <a:srgbClr val="FF9900"/>
              </a:buClr>
              <a:buFont typeface="Wingdings" pitchFamily="2" charset="2"/>
              <a:buChar char="§"/>
            </a:pPr>
            <a:endParaRPr lang="cs-CZ" sz="2400" dirty="0"/>
          </a:p>
          <a:p>
            <a:pPr>
              <a:lnSpc>
                <a:spcPct val="90000"/>
              </a:lnSpc>
              <a:buClr>
                <a:srgbClr val="FF9900"/>
              </a:buClr>
              <a:buFont typeface="Wingdings" pitchFamily="2" charset="2"/>
              <a:buChar char="§"/>
            </a:pPr>
            <a:r>
              <a:rPr lang="cs-CZ" sz="2400" dirty="0"/>
              <a:t>Odpovědnost za náboženskou výchovu již neleží pouze na bedrech katechetů.</a:t>
            </a:r>
          </a:p>
          <a:p>
            <a:pPr>
              <a:lnSpc>
                <a:spcPct val="90000"/>
              </a:lnSpc>
              <a:buClr>
                <a:srgbClr val="FF9900"/>
              </a:buClr>
              <a:buFont typeface="Wingdings" pitchFamily="2" charset="2"/>
              <a:buChar char="§"/>
            </a:pPr>
            <a:endParaRPr lang="cs-CZ" sz="2400" dirty="0"/>
          </a:p>
          <a:p>
            <a:pPr>
              <a:lnSpc>
                <a:spcPct val="90000"/>
              </a:lnSpc>
              <a:buClr>
                <a:srgbClr val="FF9900"/>
              </a:buClr>
              <a:buFont typeface="Wingdings" pitchFamily="2" charset="2"/>
              <a:buChar char="§"/>
            </a:pPr>
            <a:r>
              <a:rPr lang="cs-CZ" sz="2400" dirty="0"/>
              <a:t>Užitek: </a:t>
            </a:r>
            <a:r>
              <a:rPr lang="cs-CZ" sz="2400" dirty="0">
                <a:solidFill>
                  <a:srgbClr val="FFFF66"/>
                </a:solidFill>
              </a:rPr>
              <a:t>Výuka náboženství</a:t>
            </a:r>
            <a:r>
              <a:rPr lang="cs-CZ" sz="2400" dirty="0"/>
              <a:t> bez katechetického pojetí se jeví pro školu přijatelněji. Naopak </a:t>
            </a:r>
            <a:r>
              <a:rPr lang="cs-CZ" sz="2400" dirty="0">
                <a:solidFill>
                  <a:srgbClr val="FF9900"/>
                </a:solidFill>
              </a:rPr>
              <a:t>katechezi</a:t>
            </a:r>
            <a:r>
              <a:rPr lang="cs-CZ" sz="2400" dirty="0"/>
              <a:t> je umožněn rozvoj ve farnosti.</a:t>
            </a:r>
          </a:p>
          <a:p>
            <a:pPr>
              <a:lnSpc>
                <a:spcPct val="90000"/>
              </a:lnSpc>
              <a:buClr>
                <a:srgbClr val="FF9900"/>
              </a:buClr>
              <a:buFont typeface="Wingdings" pitchFamily="2" charset="2"/>
              <a:buChar char="§"/>
            </a:pPr>
            <a:endParaRPr lang="cs-CZ" sz="2400" dirty="0"/>
          </a:p>
          <a:p>
            <a:pPr>
              <a:lnSpc>
                <a:spcPct val="90000"/>
              </a:lnSpc>
              <a:buClr>
                <a:srgbClr val="FF9900"/>
              </a:buClr>
              <a:buFont typeface="Wingdings" pitchFamily="2" charset="2"/>
              <a:buChar char="§"/>
            </a:pPr>
            <a:r>
              <a:rPr lang="cs-CZ" sz="2400" dirty="0"/>
              <a:t>Rozlišení mezi </a:t>
            </a:r>
            <a:r>
              <a:rPr lang="cs-CZ" sz="2400" dirty="0">
                <a:solidFill>
                  <a:srgbClr val="FFFF66"/>
                </a:solidFill>
              </a:rPr>
              <a:t>výukou náboženství</a:t>
            </a:r>
            <a:r>
              <a:rPr lang="cs-CZ" sz="2400" dirty="0"/>
              <a:t> a </a:t>
            </a:r>
            <a:r>
              <a:rPr lang="cs-CZ" sz="2400" dirty="0">
                <a:solidFill>
                  <a:srgbClr val="FF9900"/>
                </a:solidFill>
              </a:rPr>
              <a:t>katechezí </a:t>
            </a:r>
            <a:r>
              <a:rPr lang="cs-CZ" sz="2400" dirty="0"/>
              <a:t>nemá vést k výlučnosti, nýbrž naopak ke komplementaritě.</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ppt_w</p:attrName>
                                        </p:attrNameLst>
                                      </p:cBhvr>
                                      <p:tavLst>
                                        <p:tav tm="0">
                                          <p:val>
                                            <p:strVal val="#ppt_w*0.70"/>
                                          </p:val>
                                        </p:tav>
                                        <p:tav tm="100000">
                                          <p:val>
                                            <p:strVal val="#ppt_w"/>
                                          </p:val>
                                        </p:tav>
                                      </p:tavLst>
                                    </p:anim>
                                    <p:anim calcmode="lin" valueType="num">
                                      <p:cBhvr>
                                        <p:cTn id="8" dur="1000" fill="hold"/>
                                        <p:tgtEl>
                                          <p:spTgt spid="43010"/>
                                        </p:tgtEl>
                                        <p:attrNameLst>
                                          <p:attrName>ppt_h</p:attrName>
                                        </p:attrNameLst>
                                      </p:cBhvr>
                                      <p:tavLst>
                                        <p:tav tm="0">
                                          <p:val>
                                            <p:strVal val="#ppt_h"/>
                                          </p:val>
                                        </p:tav>
                                        <p:tav tm="100000">
                                          <p:val>
                                            <p:strVal val="#ppt_h"/>
                                          </p:val>
                                        </p:tav>
                                      </p:tavLst>
                                    </p:anim>
                                    <p:animEffect transition="in" filter="fade">
                                      <p:cBhvr>
                                        <p:cTn id="9" dur="1000"/>
                                        <p:tgtEl>
                                          <p:spTgt spid="430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43011">
                                            <p:txEl>
                                              <p:pRg st="1" end="1"/>
                                            </p:txEl>
                                          </p:spTgt>
                                        </p:tgtEl>
                                        <p:attrNameLst>
                                          <p:attrName>style.visibility</p:attrName>
                                        </p:attrNameLst>
                                      </p:cBhvr>
                                      <p:to>
                                        <p:strVal val="visible"/>
                                      </p:to>
                                    </p:set>
                                    <p:animEffect transition="in" filter="strips(downRight)">
                                      <p:cBhvr>
                                        <p:cTn id="14" dur="500"/>
                                        <p:tgtEl>
                                          <p:spTgt spid="4301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animEffect transition="in" filter="strips(downRight)">
                                      <p:cBhvr>
                                        <p:cTn id="19" dur="500"/>
                                        <p:tgtEl>
                                          <p:spTgt spid="43011">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nodeType="clickEffect">
                                  <p:stCondLst>
                                    <p:cond delay="0"/>
                                  </p:stCondLst>
                                  <p:childTnLst>
                                    <p:set>
                                      <p:cBhvr>
                                        <p:cTn id="23" dur="1" fill="hold">
                                          <p:stCondLst>
                                            <p:cond delay="0"/>
                                          </p:stCondLst>
                                        </p:cTn>
                                        <p:tgtEl>
                                          <p:spTgt spid="43011">
                                            <p:txEl>
                                              <p:pRg st="5" end="5"/>
                                            </p:txEl>
                                          </p:spTgt>
                                        </p:tgtEl>
                                        <p:attrNameLst>
                                          <p:attrName>style.visibility</p:attrName>
                                        </p:attrNameLst>
                                      </p:cBhvr>
                                      <p:to>
                                        <p:strVal val="visible"/>
                                      </p:to>
                                    </p:set>
                                    <p:animEffect transition="in" filter="strips(downRight)">
                                      <p:cBhvr>
                                        <p:cTn id="24" dur="500"/>
                                        <p:tgtEl>
                                          <p:spTgt spid="43011">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nodeType="clickEffect">
                                  <p:stCondLst>
                                    <p:cond delay="0"/>
                                  </p:stCondLst>
                                  <p:childTnLst>
                                    <p:set>
                                      <p:cBhvr>
                                        <p:cTn id="28" dur="1" fill="hold">
                                          <p:stCondLst>
                                            <p:cond delay="0"/>
                                          </p:stCondLst>
                                        </p:cTn>
                                        <p:tgtEl>
                                          <p:spTgt spid="43011">
                                            <p:txEl>
                                              <p:pRg st="7" end="7"/>
                                            </p:txEl>
                                          </p:spTgt>
                                        </p:tgtEl>
                                        <p:attrNameLst>
                                          <p:attrName>style.visibility</p:attrName>
                                        </p:attrNameLst>
                                      </p:cBhvr>
                                      <p:to>
                                        <p:strVal val="visible"/>
                                      </p:to>
                                    </p:set>
                                    <p:animEffect transition="in" filter="strips(downRight)">
                                      <p:cBhvr>
                                        <p:cTn id="29" dur="5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78000">
              <a:schemeClr val="bg1">
                <a:gamma/>
                <a:shade val="57647"/>
                <a:invGamma/>
                <a:lumMod val="64000"/>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r>
              <a:rPr lang="cs-CZ">
                <a:solidFill>
                  <a:schemeClr val="tx1"/>
                </a:solidFill>
              </a:rPr>
              <a:t>Děkuji Vám za pozornost</a:t>
            </a:r>
          </a:p>
        </p:txBody>
      </p:sp>
    </p:spTree>
  </p:cSld>
  <p:clrMapOvr>
    <a:overrideClrMapping bg1="dk2" tx1="lt1" bg2="dk1" tx2="lt2" accent1="accent1" accent2="accent2" accent3="accent3" accent4="accent4" accent5="accent5" accent6="accent6" hlink="hlink" folHlink="folHlink"/>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79388" y="765175"/>
            <a:ext cx="7573962" cy="914400"/>
          </a:xfrm>
        </p:spPr>
        <p:txBody>
          <a:bodyPr/>
          <a:lstStyle/>
          <a:p>
            <a:r>
              <a:rPr lang="cs-CZ" b="1" dirty="0">
                <a:solidFill>
                  <a:schemeClr val="tx1"/>
                </a:solidFill>
              </a:rPr>
              <a:t>Školství v novověku</a:t>
            </a:r>
          </a:p>
        </p:txBody>
      </p:sp>
      <p:sp>
        <p:nvSpPr>
          <p:cNvPr id="86019" name="Rectangle 3"/>
          <p:cNvSpPr>
            <a:spLocks noGrp="1" noChangeArrowheads="1"/>
          </p:cNvSpPr>
          <p:nvPr>
            <p:ph type="body" idx="1"/>
          </p:nvPr>
        </p:nvSpPr>
        <p:spPr>
          <a:xfrm>
            <a:off x="684213" y="2276475"/>
            <a:ext cx="7775575" cy="3438525"/>
          </a:xfrm>
          <a:ln>
            <a:noFill/>
          </a:ln>
        </p:spPr>
        <p:txBody>
          <a:bodyPr/>
          <a:lstStyle/>
          <a:p>
            <a:pPr marL="0" indent="0">
              <a:buClr>
                <a:srgbClr val="FFFF66"/>
              </a:buClr>
              <a:buNone/>
            </a:pPr>
            <a:endParaRPr lang="cs-CZ" dirty="0"/>
          </a:p>
          <a:p>
            <a:pPr>
              <a:buClr>
                <a:srgbClr val="FFFF66"/>
              </a:buClr>
              <a:buFont typeface="Wingdings" pitchFamily="2" charset="2"/>
              <a:buChar char="§"/>
            </a:pPr>
            <a:r>
              <a:rPr lang="cs-CZ" dirty="0"/>
              <a:t>Původně školy v rukou církve (církví)</a:t>
            </a:r>
          </a:p>
          <a:p>
            <a:pPr>
              <a:buClr>
                <a:srgbClr val="FFFF66"/>
              </a:buClr>
              <a:buFont typeface="Wingdings" pitchFamily="2" charset="2"/>
              <a:buChar char="§"/>
            </a:pPr>
            <a:endParaRPr lang="cs-CZ" dirty="0"/>
          </a:p>
          <a:p>
            <a:pPr>
              <a:buClr>
                <a:srgbClr val="FFFF66"/>
              </a:buClr>
              <a:buFont typeface="Wingdings" pitchFamily="2" charset="2"/>
              <a:buChar char="§"/>
            </a:pPr>
            <a:r>
              <a:rPr lang="cs-CZ" dirty="0"/>
              <a:t>Školství přechází do rukou státu</a:t>
            </a:r>
          </a:p>
          <a:p>
            <a:pPr>
              <a:buFont typeface="Wingdings" pitchFamily="2" charset="2"/>
              <a:buNone/>
            </a:pPr>
            <a:endParaRPr lang="cs-CZ" dirty="0"/>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p:cTn id="7" dur="1000" fill="hold"/>
                                        <p:tgtEl>
                                          <p:spTgt spid="86018"/>
                                        </p:tgtEl>
                                        <p:attrNameLst>
                                          <p:attrName>ppt_w</p:attrName>
                                        </p:attrNameLst>
                                      </p:cBhvr>
                                      <p:tavLst>
                                        <p:tav tm="0">
                                          <p:val>
                                            <p:strVal val="#ppt_w*0.70"/>
                                          </p:val>
                                        </p:tav>
                                        <p:tav tm="100000">
                                          <p:val>
                                            <p:strVal val="#ppt_w"/>
                                          </p:val>
                                        </p:tav>
                                      </p:tavLst>
                                    </p:anim>
                                    <p:anim calcmode="lin" valueType="num">
                                      <p:cBhvr>
                                        <p:cTn id="8" dur="1000" fill="hold"/>
                                        <p:tgtEl>
                                          <p:spTgt spid="86018"/>
                                        </p:tgtEl>
                                        <p:attrNameLst>
                                          <p:attrName>ppt_h</p:attrName>
                                        </p:attrNameLst>
                                      </p:cBhvr>
                                      <p:tavLst>
                                        <p:tav tm="0">
                                          <p:val>
                                            <p:strVal val="#ppt_h"/>
                                          </p:val>
                                        </p:tav>
                                        <p:tav tm="100000">
                                          <p:val>
                                            <p:strVal val="#ppt_h"/>
                                          </p:val>
                                        </p:tav>
                                      </p:tavLst>
                                    </p:anim>
                                    <p:animEffect transition="in" filter="fade">
                                      <p:cBhvr>
                                        <p:cTn id="9" dur="1000"/>
                                        <p:tgtEl>
                                          <p:spTgt spid="860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86019">
                                            <p:txEl>
                                              <p:pRg st="1" end="1"/>
                                            </p:txEl>
                                          </p:spTgt>
                                        </p:tgtEl>
                                        <p:attrNameLst>
                                          <p:attrName>style.visibility</p:attrName>
                                        </p:attrNameLst>
                                      </p:cBhvr>
                                      <p:to>
                                        <p:strVal val="visible"/>
                                      </p:to>
                                    </p:set>
                                    <p:animEffect transition="in" filter="strips(downRight)">
                                      <p:cBhvr>
                                        <p:cTn id="14" dur="500"/>
                                        <p:tgtEl>
                                          <p:spTgt spid="8601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nodeType="clickEffect">
                                  <p:stCondLst>
                                    <p:cond delay="0"/>
                                  </p:stCondLst>
                                  <p:childTnLst>
                                    <p:set>
                                      <p:cBhvr>
                                        <p:cTn id="18" dur="1" fill="hold">
                                          <p:stCondLst>
                                            <p:cond delay="0"/>
                                          </p:stCondLst>
                                        </p:cTn>
                                        <p:tgtEl>
                                          <p:spTgt spid="86019">
                                            <p:txEl>
                                              <p:pRg st="3" end="3"/>
                                            </p:txEl>
                                          </p:spTgt>
                                        </p:tgtEl>
                                        <p:attrNameLst>
                                          <p:attrName>style.visibility</p:attrName>
                                        </p:attrNameLst>
                                      </p:cBhvr>
                                      <p:to>
                                        <p:strVal val="visible"/>
                                      </p:to>
                                    </p:set>
                                    <p:animEffect transition="in" filter="strips(downRight)">
                                      <p:cBhvr>
                                        <p:cTn id="19" dur="500"/>
                                        <p:tgtEl>
                                          <p:spTgt spid="86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68313" y="404813"/>
            <a:ext cx="8135937" cy="1271587"/>
          </a:xfrm>
        </p:spPr>
        <p:txBody>
          <a:bodyPr/>
          <a:lstStyle/>
          <a:p>
            <a:r>
              <a:rPr lang="cs-CZ" sz="4800" b="1">
                <a:solidFill>
                  <a:schemeClr val="tx1"/>
                </a:solidFill>
              </a:rPr>
              <a:t>Vliv osvícenství</a:t>
            </a:r>
          </a:p>
        </p:txBody>
      </p:sp>
      <p:sp>
        <p:nvSpPr>
          <p:cNvPr id="208899" name="Rectangle 3"/>
          <p:cNvSpPr>
            <a:spLocks noGrp="1" noChangeArrowheads="1"/>
          </p:cNvSpPr>
          <p:nvPr>
            <p:ph type="body" idx="1"/>
          </p:nvPr>
        </p:nvSpPr>
        <p:spPr>
          <a:xfrm>
            <a:off x="684213" y="2349500"/>
            <a:ext cx="7848600" cy="3886200"/>
          </a:xfrm>
        </p:spPr>
        <p:txBody>
          <a:bodyPr/>
          <a:lstStyle/>
          <a:p>
            <a:pPr>
              <a:buClr>
                <a:srgbClr val="FFFF66"/>
              </a:buClr>
              <a:buFont typeface="Wingdings" pitchFamily="2" charset="2"/>
              <a:buChar char="§"/>
            </a:pPr>
            <a:r>
              <a:rPr lang="cs-CZ" dirty="0"/>
              <a:t>Škola je přednostním a výlučným místem vzdělávání (</a:t>
            </a:r>
            <a:r>
              <a:rPr lang="cs-CZ"/>
              <a:t>i náboženského)</a:t>
            </a:r>
            <a:endParaRPr lang="cs-CZ" dirty="0"/>
          </a:p>
          <a:p>
            <a:pPr>
              <a:buClr>
                <a:srgbClr val="FFFF66"/>
              </a:buClr>
              <a:buFont typeface="Wingdings" pitchFamily="2" charset="2"/>
              <a:buChar char="§"/>
            </a:pPr>
            <a:r>
              <a:rPr lang="cs-CZ" dirty="0"/>
              <a:t>Úloha katecheze ve škole: vštěpovat náboženské vědomosti a vzorce chování</a:t>
            </a:r>
          </a:p>
          <a:p>
            <a:pPr>
              <a:buClr>
                <a:srgbClr val="FFFF66"/>
              </a:buClr>
              <a:buFont typeface="Wingdings" pitchFamily="2" charset="2"/>
              <a:buChar char="§"/>
            </a:pPr>
            <a:r>
              <a:rPr lang="cs-CZ" dirty="0"/>
              <a:t>Školní katecheze jako nástroj církevní socializace</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8898"/>
                                        </p:tgtEl>
                                        <p:attrNameLst>
                                          <p:attrName>style.visibility</p:attrName>
                                        </p:attrNameLst>
                                      </p:cBhvr>
                                      <p:to>
                                        <p:strVal val="visible"/>
                                      </p:to>
                                    </p:set>
                                    <p:anim calcmode="lin" valueType="num">
                                      <p:cBhvr>
                                        <p:cTn id="7" dur="1000" fill="hold"/>
                                        <p:tgtEl>
                                          <p:spTgt spid="208898"/>
                                        </p:tgtEl>
                                        <p:attrNameLst>
                                          <p:attrName>ppt_w</p:attrName>
                                        </p:attrNameLst>
                                      </p:cBhvr>
                                      <p:tavLst>
                                        <p:tav tm="0">
                                          <p:val>
                                            <p:strVal val="#ppt_w*0.70"/>
                                          </p:val>
                                        </p:tav>
                                        <p:tav tm="100000">
                                          <p:val>
                                            <p:strVal val="#ppt_w"/>
                                          </p:val>
                                        </p:tav>
                                      </p:tavLst>
                                    </p:anim>
                                    <p:anim calcmode="lin" valueType="num">
                                      <p:cBhvr>
                                        <p:cTn id="8" dur="1000" fill="hold"/>
                                        <p:tgtEl>
                                          <p:spTgt spid="208898"/>
                                        </p:tgtEl>
                                        <p:attrNameLst>
                                          <p:attrName>ppt_h</p:attrName>
                                        </p:attrNameLst>
                                      </p:cBhvr>
                                      <p:tavLst>
                                        <p:tav tm="0">
                                          <p:val>
                                            <p:strVal val="#ppt_h"/>
                                          </p:val>
                                        </p:tav>
                                        <p:tav tm="100000">
                                          <p:val>
                                            <p:strVal val="#ppt_h"/>
                                          </p:val>
                                        </p:tav>
                                      </p:tavLst>
                                    </p:anim>
                                    <p:animEffect transition="in" filter="fade">
                                      <p:cBhvr>
                                        <p:cTn id="9" dur="1000"/>
                                        <p:tgtEl>
                                          <p:spTgt spid="2088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208899">
                                            <p:txEl>
                                              <p:pRg st="0" end="0"/>
                                            </p:txEl>
                                          </p:spTgt>
                                        </p:tgtEl>
                                        <p:attrNameLst>
                                          <p:attrName>style.visibility</p:attrName>
                                        </p:attrNameLst>
                                      </p:cBhvr>
                                      <p:to>
                                        <p:strVal val="visible"/>
                                      </p:to>
                                    </p:set>
                                    <p:animEffect transition="in" filter="strips(downRight)">
                                      <p:cBhvr>
                                        <p:cTn id="14" dur="500"/>
                                        <p:tgtEl>
                                          <p:spTgt spid="20889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nodeType="clickEffect">
                                  <p:stCondLst>
                                    <p:cond delay="0"/>
                                  </p:stCondLst>
                                  <p:childTnLst>
                                    <p:set>
                                      <p:cBhvr>
                                        <p:cTn id="18" dur="1" fill="hold">
                                          <p:stCondLst>
                                            <p:cond delay="0"/>
                                          </p:stCondLst>
                                        </p:cTn>
                                        <p:tgtEl>
                                          <p:spTgt spid="208899">
                                            <p:txEl>
                                              <p:pRg st="1" end="1"/>
                                            </p:txEl>
                                          </p:spTgt>
                                        </p:tgtEl>
                                        <p:attrNameLst>
                                          <p:attrName>style.visibility</p:attrName>
                                        </p:attrNameLst>
                                      </p:cBhvr>
                                      <p:to>
                                        <p:strVal val="visible"/>
                                      </p:to>
                                    </p:set>
                                    <p:animEffect transition="in" filter="strips(downRight)">
                                      <p:cBhvr>
                                        <p:cTn id="19" dur="500"/>
                                        <p:tgtEl>
                                          <p:spTgt spid="20889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nodeType="clickEffect">
                                  <p:stCondLst>
                                    <p:cond delay="0"/>
                                  </p:stCondLst>
                                  <p:childTnLst>
                                    <p:set>
                                      <p:cBhvr>
                                        <p:cTn id="23" dur="1" fill="hold">
                                          <p:stCondLst>
                                            <p:cond delay="0"/>
                                          </p:stCondLst>
                                        </p:cTn>
                                        <p:tgtEl>
                                          <p:spTgt spid="208899">
                                            <p:txEl>
                                              <p:pRg st="2" end="2"/>
                                            </p:txEl>
                                          </p:spTgt>
                                        </p:tgtEl>
                                        <p:attrNameLst>
                                          <p:attrName>style.visibility</p:attrName>
                                        </p:attrNameLst>
                                      </p:cBhvr>
                                      <p:to>
                                        <p:strVal val="visible"/>
                                      </p:to>
                                    </p:set>
                                    <p:animEffect transition="in" filter="strips(downRight)">
                                      <p:cBhvr>
                                        <p:cTn id="24" dur="500"/>
                                        <p:tgtEl>
                                          <p:spTgt spid="208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79388" y="836613"/>
            <a:ext cx="8713787" cy="914400"/>
          </a:xfrm>
        </p:spPr>
        <p:txBody>
          <a:bodyPr/>
          <a:lstStyle/>
          <a:p>
            <a:r>
              <a:rPr lang="cs-CZ" b="1" dirty="0" err="1">
                <a:solidFill>
                  <a:schemeClr val="tx1"/>
                </a:solidFill>
              </a:rPr>
              <a:t>Konfesionalizace</a:t>
            </a:r>
            <a:endParaRPr lang="cs-CZ" b="1" dirty="0">
              <a:solidFill>
                <a:schemeClr val="tx1"/>
              </a:solidFill>
            </a:endParaRPr>
          </a:p>
        </p:txBody>
      </p:sp>
      <p:sp>
        <p:nvSpPr>
          <p:cNvPr id="83971" name="Rectangle 3"/>
          <p:cNvSpPr>
            <a:spLocks noGrp="1" noChangeArrowheads="1"/>
          </p:cNvSpPr>
          <p:nvPr>
            <p:ph type="body" idx="1"/>
          </p:nvPr>
        </p:nvSpPr>
        <p:spPr>
          <a:xfrm>
            <a:off x="539750" y="2349500"/>
            <a:ext cx="8064500" cy="4175125"/>
          </a:xfrm>
        </p:spPr>
        <p:txBody>
          <a:bodyPr/>
          <a:lstStyle/>
          <a:p>
            <a:pPr>
              <a:buClr>
                <a:srgbClr val="FFFF66"/>
              </a:buClr>
              <a:buFont typeface="Wingdings" pitchFamily="2" charset="2"/>
              <a:buChar char="§"/>
            </a:pPr>
            <a:r>
              <a:rPr lang="cs-CZ" sz="2400" dirty="0"/>
              <a:t>Náboženství je neoddělitelně spjato s institucí určité konfese </a:t>
            </a:r>
          </a:p>
          <a:p>
            <a:pPr>
              <a:buClr>
                <a:srgbClr val="FFFF66"/>
              </a:buClr>
              <a:buFont typeface="Wingdings" pitchFamily="2" charset="2"/>
              <a:buChar char="§"/>
            </a:pPr>
            <a:r>
              <a:rPr lang="cs-CZ" sz="2400" dirty="0"/>
              <a:t>Náboženská příslušnost je považována </a:t>
            </a:r>
            <a:br>
              <a:rPr lang="cs-CZ" sz="2400" dirty="0"/>
            </a:br>
            <a:r>
              <a:rPr lang="cs-CZ" sz="2400" dirty="0"/>
              <a:t>za podstatnou součást vlastní kulturní identity jednotlivce </a:t>
            </a:r>
          </a:p>
          <a:p>
            <a:pPr>
              <a:buClr>
                <a:srgbClr val="FFFF66"/>
              </a:buClr>
              <a:buFont typeface="Wingdings" pitchFamily="2" charset="2"/>
              <a:buChar char="§"/>
            </a:pPr>
            <a:r>
              <a:rPr lang="cs-CZ" sz="2400" dirty="0"/>
              <a:t>Výuka náboženství je chápána jako skutečná katecheze a jako přednostní nástroj církevní  socializace v prostředí odlišných konfesí</a:t>
            </a:r>
          </a:p>
          <a:p>
            <a:pPr>
              <a:buClr>
                <a:srgbClr val="FFFF66"/>
              </a:buClr>
              <a:buFont typeface="Wingdings" pitchFamily="2" charset="2"/>
              <a:buNone/>
            </a:pPr>
            <a:endParaRPr lang="cs-CZ" sz="2400" dirty="0"/>
          </a:p>
          <a:p>
            <a:pPr>
              <a:buClr>
                <a:srgbClr val="FFFF66"/>
              </a:buClr>
              <a:buFont typeface="Wingdings" pitchFamily="2" charset="2"/>
              <a:buChar char="§"/>
            </a:pPr>
            <a:endParaRPr lang="cs-CZ" sz="2400" dirty="0"/>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strips(downRight)">
                                      <p:cBhvr>
                                        <p:cTn id="7" dur="10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strips(downRight)">
                                      <p:cBhvr>
                                        <p:cTn id="12" dur="1000"/>
                                        <p:tgtEl>
                                          <p:spTgt spid="8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strips(downRight)">
                                      <p:cBhvr>
                                        <p:cTn id="17" dur="10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cs-CZ" dirty="0"/>
              <a:t>Situace v ČSR</a:t>
            </a:r>
          </a:p>
        </p:txBody>
      </p:sp>
      <p:sp>
        <p:nvSpPr>
          <p:cNvPr id="197635" name="Rectangle 3"/>
          <p:cNvSpPr>
            <a:spLocks noGrp="1" noChangeArrowheads="1"/>
          </p:cNvSpPr>
          <p:nvPr>
            <p:ph type="body" idx="1"/>
          </p:nvPr>
        </p:nvSpPr>
        <p:spPr/>
        <p:txBody>
          <a:bodyPr/>
          <a:lstStyle/>
          <a:p>
            <a:endParaRPr lang="cs-CZ"/>
          </a:p>
          <a:p>
            <a:pPr>
              <a:buFont typeface="Wingdings" pitchFamily="2" charset="2"/>
              <a:buBlip>
                <a:blip r:embed="rId2"/>
              </a:buBlip>
            </a:pPr>
            <a:r>
              <a:rPr lang="cs-CZ"/>
              <a:t>Rezignace rodiny a farnosti na katechezi</a:t>
            </a:r>
          </a:p>
          <a:p>
            <a:pPr>
              <a:buFont typeface="Wingdings" pitchFamily="2" charset="2"/>
              <a:buNone/>
            </a:pPr>
            <a:endParaRPr lang="cs-CZ"/>
          </a:p>
          <a:p>
            <a:pPr>
              <a:buFont typeface="Wingdings" pitchFamily="2" charset="2"/>
              <a:buBlip>
                <a:blip r:embed="rId2"/>
              </a:buBlip>
            </a:pPr>
            <a:r>
              <a:rPr lang="cs-CZ"/>
              <a:t>Od r. 1918 v ČSR zápas o pozici církevní katecheze v laicizované státní škole</a:t>
            </a:r>
          </a:p>
          <a:p>
            <a:pPr>
              <a:buFont typeface="Wingdings" pitchFamily="2" charset="2"/>
              <a:buNone/>
            </a:pPr>
            <a:endParaRPr lang="cs-CZ"/>
          </a:p>
          <a:p>
            <a:pPr>
              <a:buFont typeface="Wingdings" pitchFamily="2" charset="2"/>
              <a:buBlip>
                <a:blip r:embed="rId2"/>
              </a:buBlip>
            </a:pPr>
            <a:r>
              <a:rPr lang="cs-CZ"/>
              <a:t>Pojetí katecheze stále pod vlivem osvícenství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strips(downRight)">
                                      <p:cBhvr>
                                        <p:cTn id="7" dur="500"/>
                                        <p:tgtEl>
                                          <p:spTgt spid="197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97635">
                                            <p:txEl>
                                              <p:pRg st="1" end="1"/>
                                            </p:txEl>
                                          </p:spTgt>
                                        </p:tgtEl>
                                        <p:attrNameLst>
                                          <p:attrName>style.visibility</p:attrName>
                                        </p:attrNameLst>
                                      </p:cBhvr>
                                      <p:to>
                                        <p:strVal val="visible"/>
                                      </p:to>
                                    </p:set>
                                    <p:animEffect transition="in" filter="strips(downRight)">
                                      <p:cBhvr>
                                        <p:cTn id="12" dur="500"/>
                                        <p:tgtEl>
                                          <p:spTgt spid="197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97635">
                                            <p:txEl>
                                              <p:pRg st="3" end="3"/>
                                            </p:txEl>
                                          </p:spTgt>
                                        </p:tgtEl>
                                        <p:attrNameLst>
                                          <p:attrName>style.visibility</p:attrName>
                                        </p:attrNameLst>
                                      </p:cBhvr>
                                      <p:to>
                                        <p:strVal val="visible"/>
                                      </p:to>
                                    </p:set>
                                    <p:animEffect transition="in" filter="strips(downRight)">
                                      <p:cBhvr>
                                        <p:cTn id="17" dur="500"/>
                                        <p:tgtEl>
                                          <p:spTgt spid="1976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197635">
                                            <p:txEl>
                                              <p:pRg st="5" end="5"/>
                                            </p:txEl>
                                          </p:spTgt>
                                        </p:tgtEl>
                                        <p:attrNameLst>
                                          <p:attrName>style.visibility</p:attrName>
                                        </p:attrNameLst>
                                      </p:cBhvr>
                                      <p:to>
                                        <p:strVal val="visible"/>
                                      </p:to>
                                    </p:set>
                                    <p:animEffect transition="in" filter="strips(downRight)">
                                      <p:cBhvr>
                                        <p:cTn id="22" dur="500"/>
                                        <p:tgtEl>
                                          <p:spTgt spid="1976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cs-CZ" dirty="0"/>
              <a:t>Situace během totalitního režimu</a:t>
            </a:r>
          </a:p>
        </p:txBody>
      </p:sp>
      <p:sp>
        <p:nvSpPr>
          <p:cNvPr id="198659" name="Rectangle 3"/>
          <p:cNvSpPr>
            <a:spLocks noGrp="1" noChangeArrowheads="1"/>
          </p:cNvSpPr>
          <p:nvPr>
            <p:ph type="body" idx="1"/>
          </p:nvPr>
        </p:nvSpPr>
        <p:spPr/>
        <p:txBody>
          <a:bodyPr/>
          <a:lstStyle/>
          <a:p>
            <a:endParaRPr lang="cs-CZ" dirty="0"/>
          </a:p>
          <a:p>
            <a:pPr>
              <a:buFont typeface="Wingdings" pitchFamily="2" charset="2"/>
              <a:buBlip>
                <a:blip r:embed="rId2"/>
              </a:buBlip>
            </a:pPr>
            <a:r>
              <a:rPr lang="cs-CZ" dirty="0"/>
              <a:t>V době komunistického režimu katecheze zápasí o přežití, uvězněna v prostředí státní (tzv. socialistické) školy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8658"/>
                                        </p:tgtEl>
                                        <p:attrNameLst>
                                          <p:attrName>style.visibility</p:attrName>
                                        </p:attrNameLst>
                                      </p:cBhvr>
                                      <p:to>
                                        <p:strVal val="visible"/>
                                      </p:to>
                                    </p:set>
                                    <p:animEffect transition="in" filter="strips(downRight)">
                                      <p:cBhvr>
                                        <p:cTn id="7" dur="500"/>
                                        <p:tgtEl>
                                          <p:spTgt spid="198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strips(downRight)">
                                      <p:cBhvr>
                                        <p:cTn id="12" dur="500"/>
                                        <p:tgtEl>
                                          <p:spTgt spid="1986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850" y="333375"/>
            <a:ext cx="8229600" cy="1143000"/>
          </a:xfrm>
        </p:spPr>
        <p:txBody>
          <a:bodyPr/>
          <a:lstStyle/>
          <a:p>
            <a:r>
              <a:rPr lang="cs-CZ" sz="4000"/>
              <a:t>Vliv učení 2. vatikánského sněmu</a:t>
            </a:r>
          </a:p>
        </p:txBody>
      </p:sp>
      <p:sp>
        <p:nvSpPr>
          <p:cNvPr id="18435" name="Rectangle 3"/>
          <p:cNvSpPr>
            <a:spLocks noGrp="1" noChangeArrowheads="1"/>
          </p:cNvSpPr>
          <p:nvPr>
            <p:ph type="body" idx="1"/>
          </p:nvPr>
        </p:nvSpPr>
        <p:spPr>
          <a:xfrm>
            <a:off x="468313" y="1844675"/>
            <a:ext cx="3960812" cy="4679950"/>
          </a:xfrm>
        </p:spPr>
        <p:txBody>
          <a:bodyPr/>
          <a:lstStyle/>
          <a:p>
            <a:pPr>
              <a:lnSpc>
                <a:spcPct val="80000"/>
              </a:lnSpc>
              <a:buClr>
                <a:srgbClr val="FF9900"/>
              </a:buClr>
              <a:buFont typeface="Wingdings" pitchFamily="2" charset="2"/>
              <a:buChar char="§"/>
            </a:pPr>
            <a:r>
              <a:rPr lang="cs-CZ" sz="2000" dirty="0"/>
              <a:t> </a:t>
            </a:r>
            <a:r>
              <a:rPr lang="cs-CZ" sz="2400" dirty="0"/>
              <a:t>Nový způsob chápání církve, jejího poslání </a:t>
            </a:r>
            <a:br>
              <a:rPr lang="cs-CZ" sz="2400" dirty="0"/>
            </a:br>
            <a:r>
              <a:rPr lang="cs-CZ" sz="2400" dirty="0"/>
              <a:t>a jejího vztahu vůči světu </a:t>
            </a:r>
          </a:p>
          <a:p>
            <a:pPr>
              <a:lnSpc>
                <a:spcPct val="80000"/>
              </a:lnSpc>
              <a:buClr>
                <a:srgbClr val="FF9900"/>
              </a:buClr>
              <a:buFont typeface="Wingdings" pitchFamily="2" charset="2"/>
              <a:buNone/>
            </a:pPr>
            <a:r>
              <a:rPr lang="cs-CZ" sz="2400" dirty="0"/>
              <a:t> </a:t>
            </a:r>
          </a:p>
          <a:p>
            <a:pPr>
              <a:lnSpc>
                <a:spcPct val="80000"/>
              </a:lnSpc>
              <a:buClr>
                <a:srgbClr val="FF9900"/>
              </a:buClr>
              <a:buFont typeface="Wingdings" pitchFamily="2" charset="2"/>
              <a:buChar char="§"/>
            </a:pPr>
            <a:r>
              <a:rPr lang="cs-CZ" sz="2400" dirty="0"/>
              <a:t>Rostoucí citlivost vůči hodnotám novověké společnosti a uznání autonomie pozemských skutečností (např. školy)</a:t>
            </a:r>
          </a:p>
          <a:p>
            <a:pPr>
              <a:lnSpc>
                <a:spcPct val="80000"/>
              </a:lnSpc>
              <a:buClr>
                <a:srgbClr val="FF9900"/>
              </a:buClr>
              <a:buFont typeface="Wingdings" pitchFamily="2" charset="2"/>
              <a:buChar char="§"/>
            </a:pPr>
            <a:endParaRPr lang="cs-CZ" sz="2400" dirty="0"/>
          </a:p>
          <a:p>
            <a:pPr>
              <a:lnSpc>
                <a:spcPct val="80000"/>
              </a:lnSpc>
              <a:buClr>
                <a:srgbClr val="FF9900"/>
              </a:buClr>
              <a:buFont typeface="Wingdings" pitchFamily="2" charset="2"/>
              <a:buChar char="§"/>
            </a:pPr>
            <a:r>
              <a:rPr lang="cs-CZ" sz="2400" dirty="0"/>
              <a:t>Obnovená identita katecheze</a:t>
            </a:r>
          </a:p>
        </p:txBody>
      </p:sp>
      <p:pic>
        <p:nvPicPr>
          <p:cNvPr id="18438" name="Picture 6" descr="VaticanI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1700213"/>
            <a:ext cx="3859212" cy="4824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strips(downRight)">
                                      <p:cBhvr>
                                        <p:cTn id="7" dur="10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strips(downRight)">
                                      <p:cBhvr>
                                        <p:cTn id="12" dur="10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strips(downRight)">
                                      <p:cBhvr>
                                        <p:cTn id="17" dur="10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strips(downRight)">
                                      <p:cBhvr>
                                        <p:cTn id="22" dur="1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theme/theme1.xml><?xml version="1.0" encoding="utf-8"?>
<a:theme xmlns:a="http://schemas.openxmlformats.org/drawingml/2006/main" name="01159439">
  <a:themeElements>
    <a:clrScheme name="0115943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01159439">
      <a:majorFont>
        <a:latin typeface="Palatino Linotype"/>
        <a:ea typeface=""/>
        <a:cs typeface=""/>
      </a:majorFont>
      <a:minorFont>
        <a:latin typeface="Palatino Linotype"/>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15943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115943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115943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115943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115943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115943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115943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115943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115943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115943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115943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115943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prsky">
  <a:themeElements>
    <a:clrScheme name="Paprsky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Paprsky">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Paprsky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Paprsky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Paprsky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Paprsky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Paprsky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Paprsky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Paprsky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Paprsky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prsky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themeOverride>
</file>

<file path=ppt/theme/themeOverride10.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1.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2.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3.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4.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5.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6.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7.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8.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19.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xml><?xml version="1.0" encoding="utf-8"?>
<a:themeOverride xmlns:a="http://schemas.openxmlformats.org/drawingml/2006/main">
  <a:clrScheme name="Paprsky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themeOverride>
</file>

<file path=ppt/theme/themeOverride20.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1.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2.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23.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3.xml><?xml version="1.0" encoding="utf-8"?>
<a:themeOverride xmlns:a="http://schemas.openxmlformats.org/drawingml/2006/main">
  <a:clrScheme name="Paprsky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themeOverride>
</file>

<file path=ppt/theme/themeOverride4.xml><?xml version="1.0" encoding="utf-8"?>
<a:themeOverride xmlns:a="http://schemas.openxmlformats.org/drawingml/2006/main">
  <a:clrScheme name="Paprsky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themeOverride>
</file>

<file path=ppt/theme/themeOverride5.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6.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7.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8.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ppt/theme/themeOverride9.xml><?xml version="1.0" encoding="utf-8"?>
<a:themeOverride xmlns:a="http://schemas.openxmlformats.org/drawingml/2006/main">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themeOverride>
</file>

<file path=docProps/app.xml><?xml version="1.0" encoding="utf-8"?>
<Properties xmlns="http://schemas.openxmlformats.org/officeDocument/2006/extended-properties" xmlns:vt="http://schemas.openxmlformats.org/officeDocument/2006/docPropsVTypes">
  <Template>01159439</Template>
  <TotalTime>2416</TotalTime>
  <Words>1203</Words>
  <Application>Microsoft Office PowerPoint</Application>
  <PresentationFormat>Předvádění na obrazovce (4:3)</PresentationFormat>
  <Paragraphs>251</Paragraphs>
  <Slides>31</Slides>
  <Notes>23</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31</vt:i4>
      </vt:variant>
    </vt:vector>
  </HeadingPairs>
  <TitlesOfParts>
    <vt:vector size="36" baseType="lpstr">
      <vt:lpstr>Arial</vt:lpstr>
      <vt:lpstr>Palatino Linotype</vt:lpstr>
      <vt:lpstr>Wingdings</vt:lpstr>
      <vt:lpstr>01159439</vt:lpstr>
      <vt:lpstr>Paprsky</vt:lpstr>
      <vt:lpstr>Školní výuka náboženství a katecheze</vt:lpstr>
      <vt:lpstr>Socializace v církvi</vt:lpstr>
      <vt:lpstr>První období novověku</vt:lpstr>
      <vt:lpstr>Školství v novověku</vt:lpstr>
      <vt:lpstr>Vliv osvícenství</vt:lpstr>
      <vt:lpstr>Konfesionalizace</vt:lpstr>
      <vt:lpstr>Situace v ČSR</vt:lpstr>
      <vt:lpstr>Situace během totalitního režimu</vt:lpstr>
      <vt:lpstr>Vliv učení 2. vatikánského sněmu</vt:lpstr>
      <vt:lpstr>Proces evangelizace</vt:lpstr>
      <vt:lpstr>Předpoklady katecheze</vt:lpstr>
      <vt:lpstr>Formační prostředí</vt:lpstr>
      <vt:lpstr>Rozlišení identity výuky náboženství a identity katecheze  </vt:lpstr>
      <vt:lpstr>Rozlišení identity výuky náboženství a identity katecheze</vt:lpstr>
      <vt:lpstr>Rozlišení identity výuky  náboženství a identity katecheze</vt:lpstr>
      <vt:lpstr>Výuka náboženství - katecheze</vt:lpstr>
      <vt:lpstr>Rozlišení výuky náboženství  a katecheze podle účastníků</vt:lpstr>
      <vt:lpstr>Rozlišení výuky náboženství  a katecheze podle účastníků</vt:lpstr>
      <vt:lpstr>Důvody pro rozlišení výuky náboženství a katecheze</vt:lpstr>
      <vt:lpstr>Důvody pro rozlišení výuky náboženství a katecheze</vt:lpstr>
      <vt:lpstr>Rozlišení výuky náboženství  a katecheze z hlediska účelu</vt:lpstr>
      <vt:lpstr>Rozlišení výuky náboženství  a katecheze z hlediska účelu</vt:lpstr>
      <vt:lpstr>Prezentace aplikace PowerPoint</vt:lpstr>
      <vt:lpstr>Rozlišení výuky náboženství a katecheze z hlediska účelu</vt:lpstr>
      <vt:lpstr>Rozlišení výuky náboženství a katecheze z hlediska účelu</vt:lpstr>
      <vt:lpstr>Rozlišení výuky náboženství a katecheze z hlediska účelu</vt:lpstr>
      <vt:lpstr>Rozlišení výuky náboženství  a katecheze z hlediska účelu</vt:lpstr>
      <vt:lpstr>Rozlišení výuky náboženství a katecheze z hlediska cíle</vt:lpstr>
      <vt:lpstr>Rozlišení výuky náboženství a katecheze z hlediska cíle</vt:lpstr>
      <vt:lpstr>Závěr</vt:lpstr>
      <vt:lpstr>Děkuji Vám za pozornost</vt:lpstr>
    </vt:vector>
  </TitlesOfParts>
  <Company>CMTF UP Olomouc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 Dřímal</dc:creator>
  <cp:lastModifiedBy>Ludvík Dřímal</cp:lastModifiedBy>
  <cp:revision>122</cp:revision>
  <dcterms:created xsi:type="dcterms:W3CDTF">2005-05-02T12:44:07Z</dcterms:created>
  <dcterms:modified xsi:type="dcterms:W3CDTF">2018-02-09T13:26:44Z</dcterms:modified>
</cp:coreProperties>
</file>