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32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101-806C-4F40-AC8A-882DA07328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D78-4970-420F-890F-EE6CAC55D95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3073-FEA6-46DF-887F-81163C56BB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2B0A-8378-440C-8683-7CD2372798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9B3C-350F-4410-A75B-4F92309CB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1CD-B0B7-48C7-819D-9D9BD49968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852-140E-4E12-B38A-B1E74BFED0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9E71-9E3F-47C3-B4A9-E9B92FAC8D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269B-5911-47B5-9766-C2D02F8D24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8535-7CE4-480A-89C3-45B2FFFE54F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42A7-6B84-4342-BE3E-CC5127D426F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6B7F-8E79-4B92-9183-C477661C976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3330575"/>
            <a:ext cx="7772400" cy="1470025"/>
          </a:xfrm>
        </p:spPr>
        <p:txBody>
          <a:bodyPr>
            <a:normAutofit/>
          </a:bodyPr>
          <a:lstStyle/>
          <a:p>
            <a:r>
              <a:rPr lang="sk-SK">
                <a:effectLst>
                  <a:outerShdw blurRad="38100" dist="38100" dir="2700000" algn="tl">
                    <a:srgbClr val="FFFFFF"/>
                  </a:outerShdw>
                </a:effectLst>
              </a:rPr>
              <a:t>Neskoršie roky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Abrah</a:t>
            </a:r>
            <a:r>
              <a:rPr lang="sk-SK"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sk-SK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76800"/>
            <a:ext cx="6400800" cy="762000"/>
          </a:xfrm>
        </p:spPr>
        <p:txBody>
          <a:bodyPr/>
          <a:lstStyle/>
          <a:p>
            <a:r>
              <a:rPr lang="en-US" b="1" i="1"/>
              <a:t>Gene</a:t>
            </a:r>
            <a:r>
              <a:rPr lang="sk-SK" b="1" i="1"/>
              <a:t>z</a:t>
            </a:r>
            <a:r>
              <a:rPr lang="en-US" b="1" i="1"/>
              <a:t>is 18-22</a:t>
            </a:r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248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shade val="63529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Kniha Genezis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13-14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Tu Pán povedal Abrahámovi: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„Prečo sa Sára smeje a myslí si pri tom: „Mohla by som naozaj ešte porodiť, takáto starena?“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Je azda Pánovi nejaká vec nemožná.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O rok v tomto čase sa vrátim k tebe a Sára bude mať syna!“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zapierala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Ja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nesmiala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!“ </a:t>
            </a:r>
            <a:endParaRPr lang="sk-SK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Bála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totiž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sk-SK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však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Nie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Smiala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si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4572000" cy="7620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 14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24400" y="381000"/>
            <a:ext cx="4191000" cy="76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is 18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" y="11430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Ch</a:t>
            </a:r>
            <a:r>
              <a:rPr lang="sk-SK" sz="3200"/>
              <a:t>o</a:t>
            </a:r>
            <a:r>
              <a:rPr lang="en-US" sz="3200"/>
              <a:t>dorla</a:t>
            </a:r>
            <a:r>
              <a:rPr lang="sk-SK" sz="3200"/>
              <a:t>h</a:t>
            </a:r>
            <a:r>
              <a:rPr lang="en-US" sz="3200"/>
              <a:t>ome </a:t>
            </a:r>
            <a:r>
              <a:rPr lang="sk-SK" sz="3200"/>
              <a:t>ovládol mesto </a:t>
            </a:r>
            <a:r>
              <a:rPr lang="en-US" sz="3200"/>
              <a:t>Sodom</a:t>
            </a:r>
            <a:r>
              <a:rPr lang="sk-SK" sz="3200"/>
              <a:t>a</a:t>
            </a:r>
            <a:r>
              <a:rPr lang="en-US" sz="3200"/>
              <a:t>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24400" y="11430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Boh prichádza súdiť</a:t>
            </a:r>
            <a:r>
              <a:rPr lang="en-US" sz="3200"/>
              <a:t> Sodom</a:t>
            </a:r>
            <a:r>
              <a:rPr lang="sk-SK" sz="3200"/>
              <a:t>u</a:t>
            </a:r>
            <a:r>
              <a:rPr lang="en-US" sz="3200"/>
              <a:t>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" y="2209800"/>
            <a:ext cx="4572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Jeden utiekol, prišiel a povedal</a:t>
            </a:r>
            <a:r>
              <a:rPr lang="en-US" sz="3200"/>
              <a:t> Abram</a:t>
            </a:r>
            <a:r>
              <a:rPr lang="sk-SK" sz="3200"/>
              <a:t>ovi o L</a:t>
            </a:r>
            <a:r>
              <a:rPr lang="en-US" sz="3200"/>
              <a:t>ot</a:t>
            </a:r>
            <a:r>
              <a:rPr lang="sk-SK" sz="3200"/>
              <a:t>ovom zajatí</a:t>
            </a:r>
            <a:r>
              <a:rPr lang="en-US" sz="3200"/>
              <a:t>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24400" y="2209800"/>
            <a:ext cx="4191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Boh prichádza k</a:t>
            </a:r>
            <a:r>
              <a:rPr lang="en-US" sz="3200"/>
              <a:t> 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ovi a hovorí, že prichádza súdiť </a:t>
            </a:r>
            <a:r>
              <a:rPr lang="en-US" sz="3200"/>
              <a:t>Sodom</a:t>
            </a:r>
            <a:r>
              <a:rPr lang="sk-SK" sz="3200"/>
              <a:t>u</a:t>
            </a:r>
            <a:r>
              <a:rPr lang="en-US" sz="3200"/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42672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Abram </a:t>
            </a:r>
            <a:r>
              <a:rPr lang="sk-SK" sz="3200"/>
              <a:t>zachráni </a:t>
            </a:r>
            <a:r>
              <a:rPr lang="en-US" sz="3200"/>
              <a:t>Lot</a:t>
            </a:r>
            <a:r>
              <a:rPr lang="sk-SK" sz="3200"/>
              <a:t>a</a:t>
            </a:r>
            <a:r>
              <a:rPr lang="en-US" sz="3200"/>
              <a:t> </a:t>
            </a:r>
            <a:r>
              <a:rPr lang="sk-SK" sz="3200"/>
              <a:t>silou</a:t>
            </a:r>
            <a:endParaRPr lang="en-US" sz="32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24400" y="42672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Abraham </a:t>
            </a:r>
            <a:r>
              <a:rPr lang="sk-SK" sz="2800"/>
              <a:t>chce zachrániť </a:t>
            </a:r>
            <a:r>
              <a:rPr lang="en-US" sz="2800"/>
              <a:t> Lot</a:t>
            </a:r>
            <a:r>
              <a:rPr lang="sk-SK" sz="2800"/>
              <a:t>a</a:t>
            </a:r>
            <a:r>
              <a:rPr lang="en-US" sz="2800"/>
              <a:t> </a:t>
            </a:r>
            <a:r>
              <a:rPr lang="sk-SK" sz="2800"/>
              <a:t>skrze modlitbu</a:t>
            </a:r>
            <a:r>
              <a:rPr lang="en-US" sz="3200"/>
              <a:t>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2400" y="53340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 </a:t>
            </a:r>
            <a:r>
              <a:rPr lang="sk-SK" sz="3200"/>
              <a:t>zachránený silou zbraní</a:t>
            </a:r>
            <a:r>
              <a:rPr lang="en-US" sz="3200"/>
              <a:t>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24400" y="53340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 </a:t>
            </a:r>
            <a:r>
              <a:rPr lang="sk-SK" sz="3200"/>
              <a:t>zachránený silou božského zásahu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16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Mužovia sa potom odtiaľ pobrali a zamierili k Sodome. Abrahám išiel s nimi, aby ich odprevadil.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17-18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 Pán prehovoril: „Mám pred Abrahámom tajiť, čo chcem urobiť?! </a:t>
            </a:r>
            <a:r>
              <a:rPr lang="sk-SK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sk-SK">
                <a:ln>
                  <a:solidFill>
                    <a:sysClr val="windowText" lastClr="000000"/>
                  </a:solidFill>
                </a:ln>
              </a:rPr>
            </a:b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Veď z Abraháma sa má stať veľký a mocný národ a v ňom majú byť požehnané všetky národy zeme.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Nuž oznámim mu to, lebo on prikáže svojim synom a svojmu domu po sebe zachovávať Pánovu cestu, konať podľa spravodlivosti a práva,</a:t>
            </a:r>
          </a:p>
          <a:p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aby tak Pán splnil Abrahámovi všetko, čo mu prisľúbil.“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20-21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Preto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Žaloba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Sodomu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Gomoru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je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veľká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hriech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je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veľmi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ťažký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Zostúpim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aby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presvedčil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či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naozaj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tak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robia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aká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je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obžaloba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došla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mne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nie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Chcem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vedieť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Mužovia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potom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odtiaľ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obrátili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išli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do Sodomy,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kým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ostal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ešte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stáť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pred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Pánom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sk-SK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ekcia modlitby príhovoru</a:t>
            </a:r>
            <a:endParaRPr lang="en-US" sz="4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7315200" cy="3840163"/>
          </a:xfrm>
        </p:spPr>
        <p:txBody>
          <a:bodyPr/>
          <a:lstStyle/>
          <a:p>
            <a:r>
              <a:rPr lang="sk-SK"/>
              <a:t>Modlitba mení veci</a:t>
            </a:r>
            <a:r>
              <a:rPr lang="en-US"/>
              <a:t>.</a:t>
            </a:r>
          </a:p>
          <a:p>
            <a:r>
              <a:rPr lang="sk-SK"/>
              <a:t>Pán</a:t>
            </a:r>
            <a:r>
              <a:rPr lang="en-US"/>
              <a:t> </a:t>
            </a:r>
            <a:r>
              <a:rPr lang="sk-SK"/>
              <a:t>má záujem o ľudí</a:t>
            </a:r>
            <a:r>
              <a:rPr lang="en-US"/>
              <a:t>.</a:t>
            </a:r>
          </a:p>
          <a:p>
            <a:r>
              <a:rPr lang="sk-SK"/>
              <a:t>Verní ľudia sú nástrojmi prinášania požehnania</a:t>
            </a:r>
            <a:r>
              <a:rPr lang="en-US"/>
              <a:t> </a:t>
            </a:r>
            <a:r>
              <a:rPr lang="sk-SK"/>
              <a:t>tým, s ktorými žijú</a:t>
            </a:r>
            <a:r>
              <a:rPr lang="en-US"/>
              <a:t>.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6019800"/>
          </a:xfrm>
        </p:spPr>
        <p:txBody>
          <a:bodyPr/>
          <a:lstStyle/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Tu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pristúpil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bližšie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Zahubíš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azda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spravodlivého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spolu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s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bezbožným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?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0"/>
            <a:ext cx="8001000" cy="763588"/>
          </a:xfrm>
          <a:solidFill>
            <a:schemeClr val="accent1">
              <a:alpha val="86000"/>
            </a:schemeClr>
          </a:solidFill>
          <a:ln cap="flat">
            <a:solidFill>
              <a:schemeClr val="tx1"/>
            </a:solidFill>
          </a:ln>
        </p:spPr>
        <p:txBody>
          <a:bodyPr lIns="90000" tIns="46800" rIns="90000" bIns="46800">
            <a:normAutofit/>
          </a:bodyPr>
          <a:lstStyle/>
          <a:p>
            <a:r>
              <a:rPr lang="sk-SK" sz="2000">
                <a:solidFill>
                  <a:schemeClr val="tx1"/>
                </a:solidFill>
              </a:rPr>
              <a:t>Dané prisľúbenie</a:t>
            </a:r>
            <a:r>
              <a:rPr lang="en-US" sz="2000">
                <a:solidFill>
                  <a:schemeClr val="tx1"/>
                </a:solidFill>
              </a:rPr>
              <a:t>: Abram </a:t>
            </a:r>
            <a:r>
              <a:rPr lang="sk-SK" sz="2000">
                <a:solidFill>
                  <a:schemeClr val="tx1"/>
                </a:solidFill>
              </a:rPr>
              <a:t>je povolaný opustiť jeho rodinu</a:t>
            </a:r>
            <a:r>
              <a:rPr lang="en-US" sz="2000">
                <a:solidFill>
                  <a:schemeClr val="tx1"/>
                </a:solidFill>
              </a:rPr>
              <a:t>.  </a:t>
            </a:r>
            <a:r>
              <a:rPr lang="sk-SK" sz="2000">
                <a:solidFill>
                  <a:schemeClr val="tx1"/>
                </a:solidFill>
              </a:rPr>
              <a:t>Prísľub plodnosti</a:t>
            </a:r>
            <a:r>
              <a:rPr lang="en-US" sz="2000">
                <a:solidFill>
                  <a:schemeClr val="tx1"/>
                </a:solidFill>
              </a:rPr>
              <a:t> (12:1-3)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76200" y="6019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/>
              <a:t>Naplnenie prisľúbení</a:t>
            </a:r>
            <a:r>
              <a:rPr lang="en-US" sz="2000"/>
              <a:t>: I</a:t>
            </a:r>
            <a:r>
              <a:rPr lang="sk-SK" sz="2000"/>
              <a:t>zákovo narodenie</a:t>
            </a:r>
            <a:r>
              <a:rPr lang="en-US" sz="2000"/>
              <a:t>; </a:t>
            </a:r>
            <a:r>
              <a:rPr lang="sk-SK" sz="2000"/>
              <a:t>A</a:t>
            </a:r>
            <a:r>
              <a:rPr lang="en-US" sz="2000"/>
              <a:t>gar &amp; I</a:t>
            </a:r>
            <a:r>
              <a:rPr lang="sk-SK" sz="2000"/>
              <a:t>z</a:t>
            </a:r>
            <a:r>
              <a:rPr lang="en-US" sz="2000"/>
              <a:t>mael </a:t>
            </a:r>
            <a:r>
              <a:rPr lang="sk-SK" sz="2000"/>
              <a:t>sú odvrhnutí</a:t>
            </a:r>
            <a:r>
              <a:rPr lang="en-US" sz="2000"/>
              <a:t>; I</a:t>
            </a:r>
            <a:r>
              <a:rPr lang="sk-SK" sz="2000"/>
              <a:t>zák je obetovaný na oltári</a:t>
            </a:r>
            <a:r>
              <a:rPr lang="en-US" sz="2000"/>
              <a:t> (21-22)</a:t>
            </a:r>
            <a:r>
              <a:rPr lang="en-US" sz="2400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/>
              <a:t>Abrahám tiahne do</a:t>
            </a:r>
            <a:r>
              <a:rPr lang="en-US" sz="2000"/>
              <a:t> Egypt</a:t>
            </a:r>
            <a:r>
              <a:rPr lang="sk-SK" sz="2000"/>
              <a:t>a</a:t>
            </a:r>
            <a:r>
              <a:rPr lang="en-US" sz="2000"/>
              <a:t>, “</a:t>
            </a:r>
            <a:r>
              <a:rPr lang="sk-SK" sz="2000"/>
              <a:t>Ona je moja sestra</a:t>
            </a:r>
            <a:r>
              <a:rPr lang="en-US" sz="2000"/>
              <a:t>” (12.10-20)</a:t>
            </a:r>
            <a:r>
              <a:rPr lang="en-US" sz="2400"/>
              <a:t>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5638800"/>
            <a:ext cx="800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/>
              <a:t>Abrahám a Abimelech</a:t>
            </a:r>
            <a:r>
              <a:rPr lang="en-US"/>
              <a:t>,</a:t>
            </a:r>
            <a:r>
              <a:rPr lang="sk-SK"/>
              <a:t> krátky pobyt v Gerare</a:t>
            </a:r>
            <a:r>
              <a:rPr lang="en-US"/>
              <a:t> “</a:t>
            </a:r>
            <a:r>
              <a:rPr lang="sk-SK"/>
              <a:t>Ona je moja sestra</a:t>
            </a:r>
            <a:r>
              <a:rPr lang="en-US"/>
              <a:t>” (20) 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762000" y="1219200"/>
            <a:ext cx="8001000" cy="78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Lot a Abram: </a:t>
            </a:r>
            <a:r>
              <a:rPr lang="sk-SK" sz="2000"/>
              <a:t>Vyjednávanie</a:t>
            </a:r>
            <a:r>
              <a:rPr lang="en-US" sz="2000"/>
              <a:t> (13).</a:t>
            </a:r>
            <a:br>
              <a:rPr lang="en-US" sz="2000"/>
            </a:br>
            <a:r>
              <a:rPr lang="en-US" sz="2000"/>
              <a:t>Abram </a:t>
            </a:r>
            <a:r>
              <a:rPr lang="sk-SK" sz="2000"/>
              <a:t>zachraňuje</a:t>
            </a:r>
            <a:r>
              <a:rPr lang="en-US" sz="2000"/>
              <a:t> Lot</a:t>
            </a:r>
            <a:r>
              <a:rPr lang="sk-SK" sz="2000"/>
              <a:t>a</a:t>
            </a:r>
            <a:r>
              <a:rPr lang="en-US" sz="2000"/>
              <a:t> a</a:t>
            </a:r>
            <a:r>
              <a:rPr lang="sk-SK" sz="2000"/>
              <a:t> ľud</a:t>
            </a:r>
            <a:r>
              <a:rPr lang="en-US" sz="2000"/>
              <a:t> Sodom</a:t>
            </a:r>
            <a:r>
              <a:rPr lang="sk-SK" sz="2000"/>
              <a:t>y</a:t>
            </a:r>
            <a:r>
              <a:rPr lang="en-US" sz="2000"/>
              <a:t> (14)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762000" y="4876800"/>
            <a:ext cx="800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/>
              <a:t>Boh</a:t>
            </a:r>
            <a:r>
              <a:rPr lang="en-US" sz="2000"/>
              <a:t> a Abra</a:t>
            </a:r>
            <a:r>
              <a:rPr lang="sk-SK" sz="2000"/>
              <a:t>hám</a:t>
            </a:r>
            <a:r>
              <a:rPr lang="en-US" sz="2000"/>
              <a:t>: </a:t>
            </a:r>
            <a:r>
              <a:rPr lang="sk-SK" sz="2000"/>
              <a:t>Vyjednávanie</a:t>
            </a:r>
            <a:r>
              <a:rPr lang="en-US" sz="2000"/>
              <a:t>(18:16-33).</a:t>
            </a:r>
            <a:br>
              <a:rPr lang="en-US" sz="2000"/>
            </a:br>
            <a:r>
              <a:rPr lang="en-US" sz="2000"/>
              <a:t>An</a:t>
            </a:r>
            <a:r>
              <a:rPr lang="sk-SK" sz="2000"/>
              <a:t>jeli zachránia</a:t>
            </a:r>
            <a:r>
              <a:rPr lang="en-US" sz="2000"/>
              <a:t> Lot</a:t>
            </a:r>
            <a:r>
              <a:rPr lang="sk-SK" sz="2000"/>
              <a:t>a</a:t>
            </a:r>
            <a:r>
              <a:rPr lang="en-US" sz="2000"/>
              <a:t> a</a:t>
            </a:r>
            <a:r>
              <a:rPr lang="sk-SK" sz="2000"/>
              <a:t> zničenie</a:t>
            </a:r>
            <a:r>
              <a:rPr lang="en-US" sz="2000"/>
              <a:t> Sodom</a:t>
            </a:r>
            <a:r>
              <a:rPr lang="sk-SK" sz="2000"/>
              <a:t>y</a:t>
            </a:r>
            <a:r>
              <a:rPr lang="en-US" sz="2000"/>
              <a:t> (19)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066800" y="1981200"/>
            <a:ext cx="8001000" cy="78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Abram </a:t>
            </a:r>
            <a:r>
              <a:rPr lang="sk-SK" sz="2000"/>
              <a:t>pripravuje</a:t>
            </a:r>
            <a:r>
              <a:rPr lang="en-US" sz="2000"/>
              <a:t> </a:t>
            </a:r>
            <a:r>
              <a:rPr lang="sk-SK" sz="2000"/>
              <a:t>obetné dary pre zmluvnú ceremóniu</a:t>
            </a:r>
            <a:r>
              <a:rPr lang="en-US" sz="2000"/>
              <a:t>: </a:t>
            </a:r>
            <a:r>
              <a:rPr lang="sk-SK" sz="2000"/>
              <a:t>Boh prisľubuje </a:t>
            </a:r>
            <a:r>
              <a:rPr lang="en-US" sz="2000"/>
              <a:t> </a:t>
            </a:r>
            <a:r>
              <a:rPr lang="sk-SK" sz="2000"/>
              <a:t>potomstvo a krajinu</a:t>
            </a:r>
            <a:r>
              <a:rPr lang="en-US" sz="2000"/>
              <a:t> (15)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066800" y="4089400"/>
            <a:ext cx="8001000" cy="787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Abrah</a:t>
            </a:r>
            <a:r>
              <a:rPr lang="sk-SK" sz="2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ámovo pohostinstvo</a:t>
            </a:r>
            <a:r>
              <a:rPr lang="en-US" sz="2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sk-SK" sz="2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Boh prisľubuje, že Sáre sa narodí Izák</a:t>
            </a:r>
            <a:r>
              <a:rPr lang="en-US" sz="2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(18:1-15).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447800" y="27432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/>
              <a:t>A</a:t>
            </a:r>
            <a:r>
              <a:rPr lang="en-US" sz="2000"/>
              <a:t>gar a I</a:t>
            </a:r>
            <a:r>
              <a:rPr lang="sk-SK" sz="2000"/>
              <a:t>z</a:t>
            </a:r>
            <a:r>
              <a:rPr lang="en-US" sz="2000"/>
              <a:t>mael (16)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447800" y="3657600"/>
            <a:ext cx="762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/>
              <a:t>Abrah</a:t>
            </a:r>
            <a:r>
              <a:rPr lang="sk-SK" sz="2000"/>
              <a:t>á</a:t>
            </a:r>
            <a:r>
              <a:rPr lang="en-US" sz="2000"/>
              <a:t>m</a:t>
            </a:r>
            <a:r>
              <a:rPr lang="sk-SK" sz="2000"/>
              <a:t>ova</a:t>
            </a:r>
            <a:r>
              <a:rPr lang="en-US" sz="2000"/>
              <a:t> a I</a:t>
            </a:r>
            <a:r>
              <a:rPr lang="sk-SK" sz="2000"/>
              <a:t>z</a:t>
            </a:r>
            <a:r>
              <a:rPr lang="en-US" sz="2000"/>
              <a:t>mael</a:t>
            </a:r>
            <a:r>
              <a:rPr lang="sk-SK" sz="2000"/>
              <a:t>ova</a:t>
            </a:r>
            <a:r>
              <a:rPr lang="en-US" sz="2000"/>
              <a:t> </a:t>
            </a:r>
            <a:r>
              <a:rPr lang="sk-SK" sz="2000"/>
              <a:t>obriezka</a:t>
            </a:r>
            <a:r>
              <a:rPr lang="en-US" sz="2000"/>
              <a:t> (17:23-27).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k-SK" sz="2000"/>
              <a:t>Zmluva s Abramom, zmena mena, podmienky zmluvy</a:t>
            </a:r>
            <a:r>
              <a:rPr lang="en-US" sz="2000"/>
              <a:t> (17:1-22)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24-25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6019800"/>
          </a:xfrm>
        </p:spPr>
        <p:txBody>
          <a:bodyPr/>
          <a:lstStyle/>
          <a:p>
            <a:pPr algn="l"/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Možno, že je v meste päťdesiat spravodlivých. Vari ich zahubíš, alebo radšej odpustíš mestu kvôli päťdesiatim spravodlivým, čo sú v ňom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? 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Nech je ďaleko od teba, že by si takto robil, usmrcoval spravodlivého s bezbožným! Takto by sa rovnako vodilo spravodlivému i bezbožnému. To nech je ďaleko od teba! Ty, ktorý súdiš celú zem, nebudeš takto súdiť!“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44008" y="1772816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160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Pán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mu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Ak v meste Sodome nájdem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päťdesiat</a:t>
            </a:r>
            <a:endParaRPr lang="sk-SK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spravodlivých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kvôli nim odpustím celému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mestu.”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27-28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Abrahám však začal znova a povedal: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„Hľa opovážil som sa rozprávať s Pánom hoci som len prach a popol. Možno, že do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päťdesiat budú chýbať piati spravodliví. Zničil by si kvôli piatim celé mesto?“ 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On odpovedal: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„Nezničím, ak ich tam nájdem štyridsaťpäť.“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29-30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on mu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ďalej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hovoril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tam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nájde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len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štyridsať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?“ 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odpovedal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Neurobím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kvôli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štyridsiatim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Potom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„Ach,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nehnevaj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Pane,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ešte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hovorím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tam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nájde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len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tridsať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?“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Odpovedal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</a:t>
            </a:r>
          </a:p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Neurobím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to,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tam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nájdem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tridsať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31-32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z="2800" dirty="0" smtClean="0">
                <a:ln>
                  <a:solidFill>
                    <a:sysClr val="windowText" lastClr="000000"/>
                  </a:solidFill>
                </a:ln>
              </a:rPr>
              <a:t>A zasa povedal: „Hla, začal som hovoriť svojmu Pánovi: Čo bude, ak sa ich tam nájde len dvadsať?“ A on odvetil:  Nezahubím (ich) kvôli dvadsiatim.“ </a:t>
            </a:r>
            <a:endParaRPr lang="sk-SK" sz="2800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sk-SK" sz="2800" dirty="0" smtClean="0">
                <a:ln>
                  <a:solidFill>
                    <a:sysClr val="windowText" lastClr="000000"/>
                  </a:solidFill>
                </a:ln>
              </a:rPr>
              <a:t> A ešte povedal: „Ach, nehnevaj sa, Pane, že ešte raz vravím. Ak sa ich tam nájde len desať?“ On odpovedal: „Nezahubím kvôli desiatim.“ </a:t>
            </a:r>
            <a:endParaRPr lang="sk-SK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410200"/>
            <a:ext cx="12192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33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just"/>
            <a:r>
              <a:rPr lang="sk-SK" sz="2800" smtClean="0">
                <a:ln>
                  <a:solidFill>
                    <a:sysClr val="windowText" lastClr="000000"/>
                  </a:solidFill>
                </a:ln>
              </a:rPr>
              <a:t>Keď Pán dokončil rozhovor s Abrahámom, odišiel a Abrahám sa vrátil na svoje miesto.</a:t>
            </a:r>
            <a:endParaRPr lang="sk-SK" sz="28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4572000" cy="7620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 18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724400" y="152400"/>
            <a:ext cx="4191000" cy="76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 19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914400"/>
            <a:ext cx="4572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Dvaja anjeli</a:t>
            </a:r>
            <a:r>
              <a:rPr lang="en-US" sz="3200"/>
              <a:t> </a:t>
            </a:r>
            <a:r>
              <a:rPr lang="sk-SK" sz="3200"/>
              <a:t>a Pán stretávajú</a:t>
            </a:r>
            <a:r>
              <a:rPr lang="en-US" sz="3200"/>
              <a:t> 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a</a:t>
            </a:r>
            <a:r>
              <a:rPr lang="en-US" sz="3200"/>
              <a:t> a</a:t>
            </a:r>
            <a:r>
              <a:rPr lang="sk-SK" sz="3200"/>
              <a:t>ko sedí vo dverách jeho stanu</a:t>
            </a:r>
            <a:r>
              <a:rPr lang="en-US" sz="3200"/>
              <a:t>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716463" y="908050"/>
            <a:ext cx="4191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 dirty="0"/>
              <a:t>Dvaja anjeli</a:t>
            </a:r>
            <a:r>
              <a:rPr lang="en-US" sz="3200" dirty="0"/>
              <a:t> </a:t>
            </a:r>
            <a:r>
              <a:rPr lang="sk-SK" sz="3200" dirty="0"/>
              <a:t>stretávajú</a:t>
            </a:r>
            <a:r>
              <a:rPr lang="en-US" sz="3200" dirty="0"/>
              <a:t> </a:t>
            </a:r>
            <a:r>
              <a:rPr lang="en-US" sz="3200" dirty="0" smtClean="0"/>
              <a:t>Lot</a:t>
            </a:r>
            <a:r>
              <a:rPr lang="sk-SK" sz="3200" dirty="0" smtClean="0"/>
              <a:t>a</a:t>
            </a:r>
            <a:r>
              <a:rPr lang="en-US" sz="3200" dirty="0" smtClean="0"/>
              <a:t> </a:t>
            </a:r>
            <a:r>
              <a:rPr lang="sk-SK" sz="3200" dirty="0"/>
              <a:t>ako sedí v bráne mesta</a:t>
            </a:r>
            <a:r>
              <a:rPr lang="en-US" sz="3200" dirty="0"/>
              <a:t> Sodom</a:t>
            </a:r>
            <a:r>
              <a:rPr lang="sk-SK" sz="3200" dirty="0"/>
              <a:t>a</a:t>
            </a:r>
            <a:r>
              <a:rPr lang="en-US" sz="3200" dirty="0"/>
              <a:t>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" y="2971800"/>
            <a:ext cx="4572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Rozprávanie začína v horúčave popoludnia</a:t>
            </a:r>
            <a:r>
              <a:rPr lang="en-US" sz="3200"/>
              <a:t>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724400" y="2971800"/>
            <a:ext cx="4191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Rozprávanie vrcholí udalosťou ešte v ten istý večer</a:t>
            </a:r>
            <a:r>
              <a:rPr lang="en-US" sz="3200"/>
              <a:t>.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2400" y="4572000"/>
            <a:ext cx="4572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Abrah</a:t>
            </a:r>
            <a:r>
              <a:rPr lang="sk-SK" sz="3200"/>
              <a:t>á</a:t>
            </a:r>
            <a:r>
              <a:rPr lang="en-US" sz="3200"/>
              <a:t>m </a:t>
            </a:r>
            <a:r>
              <a:rPr lang="sk-SK" sz="3200"/>
              <a:t>uteká im v ústrety a skláňa sa pred nimi</a:t>
            </a:r>
            <a:r>
              <a:rPr lang="en-US" sz="3200"/>
              <a:t>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724400" y="4572000"/>
            <a:ext cx="4191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 </a:t>
            </a:r>
            <a:r>
              <a:rPr lang="sk-SK" sz="3200"/>
              <a:t>vstáva pri stretnutí s nimi a ukláňa sa pred nimi.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4572000" cy="7620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 18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724400" y="152400"/>
            <a:ext cx="4191000" cy="76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Gene</a:t>
            </a:r>
            <a:r>
              <a:rPr lang="sk-SK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z</a:t>
            </a:r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 19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914400"/>
            <a:ext cx="4572000" cy="152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Abrah</a:t>
            </a:r>
            <a:r>
              <a:rPr lang="sk-SK" sz="2800"/>
              <a:t>á</a:t>
            </a:r>
            <a:r>
              <a:rPr lang="en-US" sz="2800"/>
              <a:t>m </a:t>
            </a:r>
            <a:r>
              <a:rPr lang="sk-SK" sz="2800"/>
              <a:t>ich pozýva, aby sa u neho najedli a oddýchli si na ich cestách</a:t>
            </a:r>
            <a:r>
              <a:rPr lang="en-US" sz="2800"/>
              <a:t>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724400" y="914400"/>
            <a:ext cx="4191000" cy="152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/>
              <a:t>Lot </a:t>
            </a:r>
            <a:r>
              <a:rPr lang="sk-SK" sz="3200" dirty="0" smtClean="0"/>
              <a:t>ich pozýva najesť </a:t>
            </a:r>
            <a:r>
              <a:rPr lang="sk-SK" sz="3200" dirty="0"/>
              <a:t>sa a prenocovať u neho</a:t>
            </a:r>
            <a:r>
              <a:rPr lang="en-US" sz="3200" dirty="0"/>
              <a:t>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" y="2438400"/>
            <a:ext cx="4572000" cy="21336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Okamžte prijímajú </a:t>
            </a:r>
            <a:r>
              <a:rPr lang="en-US" sz="3200"/>
              <a:t> 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ovo pozvanie</a:t>
            </a:r>
            <a:r>
              <a:rPr lang="en-US" sz="3200"/>
              <a:t>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24400" y="2438400"/>
            <a:ext cx="4191000" cy="21336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Spočiatku odmietajú pozvanie Lota</a:t>
            </a:r>
            <a:r>
              <a:rPr lang="en-US" sz="3200"/>
              <a:t>,</a:t>
            </a:r>
            <a:r>
              <a:rPr lang="sk-SK" sz="3200"/>
              <a:t>ale keď</a:t>
            </a:r>
            <a:r>
              <a:rPr lang="en-US" sz="3200"/>
              <a:t> </a:t>
            </a:r>
            <a:r>
              <a:rPr lang="sk-SK" sz="3200"/>
              <a:t>nalieha</a:t>
            </a:r>
            <a:r>
              <a:rPr lang="en-US" sz="3200"/>
              <a:t>, </a:t>
            </a:r>
            <a:r>
              <a:rPr lang="sk-SK" sz="3200"/>
              <a:t>zdráhavo prijímajú</a:t>
            </a:r>
            <a:r>
              <a:rPr lang="en-US" sz="3200"/>
              <a:t>.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" y="4572000"/>
            <a:ext cx="4572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Abrah</a:t>
            </a:r>
            <a:r>
              <a:rPr lang="sk-SK" sz="3200"/>
              <a:t>á</a:t>
            </a:r>
            <a:r>
              <a:rPr lang="en-US" sz="3200"/>
              <a:t>m </a:t>
            </a:r>
            <a:r>
              <a:rPr lang="sk-SK" sz="3200"/>
              <a:t>sa prihovára za</a:t>
            </a:r>
            <a:r>
              <a:rPr lang="en-US" sz="3200"/>
              <a:t> Lot</a:t>
            </a:r>
            <a:r>
              <a:rPr lang="sk-SK" sz="3200"/>
              <a:t>a</a:t>
            </a:r>
            <a:r>
              <a:rPr lang="en-US" sz="3200"/>
              <a:t>.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24400" y="4572000"/>
            <a:ext cx="4191000" cy="1600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 </a:t>
            </a:r>
            <a:r>
              <a:rPr lang="sk-SK" sz="3200"/>
              <a:t>sa prihovára za anjelov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4572000" cy="7620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/>
              <a:t>Gene</a:t>
            </a:r>
            <a:r>
              <a:rPr lang="sk-SK" sz="4000"/>
              <a:t>z</a:t>
            </a:r>
            <a:r>
              <a:rPr lang="en-US" sz="4000"/>
              <a:t>is 18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724400" y="152400"/>
            <a:ext cx="4191000" cy="76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Gene</a:t>
            </a:r>
            <a:r>
              <a:rPr lang="sk-SK" sz="4000">
                <a:solidFill>
                  <a:schemeClr val="tx2"/>
                </a:solidFill>
              </a:rPr>
              <a:t>z</a:t>
            </a:r>
            <a:r>
              <a:rPr lang="en-US" sz="4000">
                <a:solidFill>
                  <a:schemeClr val="tx2"/>
                </a:solidFill>
              </a:rPr>
              <a:t>is 19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914400"/>
            <a:ext cx="4572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ovi</a:t>
            </a:r>
            <a:r>
              <a:rPr lang="en-US" sz="3200"/>
              <a:t> </a:t>
            </a:r>
            <a:r>
              <a:rPr lang="sk-SK" sz="3200"/>
              <a:t>hovoria o hroziacom súde nad </a:t>
            </a:r>
            <a:r>
              <a:rPr lang="en-US" sz="3200"/>
              <a:t>Sodom</a:t>
            </a:r>
            <a:r>
              <a:rPr lang="sk-SK" sz="3200"/>
              <a:t>ou</a:t>
            </a:r>
            <a:r>
              <a:rPr lang="en-US" sz="3200"/>
              <a:t> a</a:t>
            </a:r>
            <a:r>
              <a:rPr lang="sk-SK" sz="3200"/>
              <a:t> </a:t>
            </a:r>
            <a:r>
              <a:rPr lang="en-US" sz="3200"/>
              <a:t>Gomor</a:t>
            </a:r>
            <a:r>
              <a:rPr lang="sk-SK" sz="3200"/>
              <a:t>ou</a:t>
            </a:r>
            <a:r>
              <a:rPr lang="en-US" sz="3200"/>
              <a:t>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724400" y="914400"/>
            <a:ext cx="4191000" cy="2057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 </a:t>
            </a:r>
            <a:r>
              <a:rPr lang="sk-SK" sz="3200"/>
              <a:t>hovoria o hroziacom zničení</a:t>
            </a:r>
            <a:r>
              <a:rPr lang="en-US" sz="3200"/>
              <a:t> Sodom</a:t>
            </a:r>
            <a:r>
              <a:rPr lang="sk-SK" sz="3200"/>
              <a:t>y</a:t>
            </a:r>
            <a:r>
              <a:rPr lang="en-US" sz="3200"/>
              <a:t> and Gomor</a:t>
            </a:r>
            <a:r>
              <a:rPr lang="sk-SK" sz="3200"/>
              <a:t>y</a:t>
            </a:r>
            <a:r>
              <a:rPr lang="en-US" sz="3200"/>
              <a:t>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" y="2971800"/>
            <a:ext cx="4572000" cy="2590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ova</a:t>
            </a:r>
            <a:r>
              <a:rPr lang="en-US" sz="3200"/>
              <a:t> </a:t>
            </a:r>
            <a:r>
              <a:rPr lang="sk-SK" sz="3200"/>
              <a:t>žena vyjadruje</a:t>
            </a:r>
            <a:r>
              <a:rPr lang="en-US" sz="3200"/>
              <a:t> </a:t>
            </a:r>
            <a:r>
              <a:rPr lang="sk-SK" sz="3200"/>
              <a:t>neveru v Božie prisľúbenie, že počne a porodí syna</a:t>
            </a:r>
            <a:r>
              <a:rPr lang="en-US" sz="3200"/>
              <a:t>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24400" y="2971800"/>
            <a:ext cx="4191000" cy="2590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</a:t>
            </a:r>
            <a:r>
              <a:rPr lang="sk-SK" sz="3200"/>
              <a:t>ova</a:t>
            </a:r>
            <a:r>
              <a:rPr lang="en-US" sz="3200"/>
              <a:t> </a:t>
            </a:r>
            <a:r>
              <a:rPr lang="sk-SK" sz="3200"/>
              <a:t>žena vyjadruje</a:t>
            </a:r>
            <a:r>
              <a:rPr lang="en-US" sz="3200"/>
              <a:t> </a:t>
            </a:r>
            <a:r>
              <a:rPr lang="sk-SK" sz="3200"/>
              <a:t>neveru v Božie varovanie, aby sa neobracali pohľadom späť na zanikajúce mesto</a:t>
            </a:r>
            <a:r>
              <a:rPr lang="en-US" sz="3200"/>
              <a:t> Sodom</a:t>
            </a:r>
            <a:r>
              <a:rPr lang="sk-SK" sz="3200"/>
              <a:t>u</a:t>
            </a:r>
            <a:r>
              <a:rPr lang="en-US" sz="3200"/>
              <a:t>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52400" y="55626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Vrcholí narodením syna</a:t>
            </a:r>
            <a:endParaRPr lang="en-US" sz="32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724400" y="55626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Vrcholí zánikom mesta.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4572000" cy="7620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/>
              <a:t>Gene</a:t>
            </a:r>
            <a:r>
              <a:rPr lang="sk-SK" sz="4000"/>
              <a:t>z</a:t>
            </a:r>
            <a:r>
              <a:rPr lang="en-US" sz="4000"/>
              <a:t>is 18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24400" y="152400"/>
            <a:ext cx="4191000" cy="76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Gene</a:t>
            </a:r>
            <a:r>
              <a:rPr lang="sk-SK" sz="4000">
                <a:solidFill>
                  <a:schemeClr val="tx2"/>
                </a:solidFill>
              </a:rPr>
              <a:t>z</a:t>
            </a:r>
            <a:r>
              <a:rPr lang="en-US" sz="4000">
                <a:solidFill>
                  <a:schemeClr val="tx2"/>
                </a:solidFill>
              </a:rPr>
              <a:t>is 19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914400"/>
            <a:ext cx="4572000" cy="1219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Abrah</a:t>
            </a:r>
            <a:r>
              <a:rPr lang="sk-SK" sz="2800"/>
              <a:t>á</a:t>
            </a:r>
            <a:r>
              <a:rPr lang="en-US" sz="2800"/>
              <a:t>m </a:t>
            </a:r>
            <a:r>
              <a:rPr lang="sk-SK" sz="2800"/>
              <a:t>uveril v prisľúbenia Božie</a:t>
            </a:r>
            <a:endParaRPr lang="en-US" sz="28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24400" y="914400"/>
            <a:ext cx="4191000" cy="1219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Lot </a:t>
            </a:r>
            <a:r>
              <a:rPr lang="sk-SK" sz="2800"/>
              <a:t>sa stal ustráchaný</a:t>
            </a:r>
            <a:r>
              <a:rPr lang="en-US" sz="2800"/>
              <a:t> </a:t>
            </a:r>
            <a:r>
              <a:rPr lang="sk-SK" sz="2800"/>
              <a:t>poplatne svojej nevere</a:t>
            </a:r>
            <a:r>
              <a:rPr lang="en-US" sz="2800"/>
              <a:t>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" y="2133600"/>
            <a:ext cx="45720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Boha dal</a:t>
            </a:r>
            <a:r>
              <a:rPr lang="en-US" sz="3200"/>
              <a:t> 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ovi</a:t>
            </a:r>
            <a:r>
              <a:rPr lang="en-US" sz="3200"/>
              <a:t> s</a:t>
            </a:r>
            <a:r>
              <a:rPr lang="sk-SK" sz="3200"/>
              <a:t>y</a:t>
            </a:r>
            <a:r>
              <a:rPr lang="en-US" sz="3200"/>
              <a:t>n</a:t>
            </a:r>
            <a:r>
              <a:rPr lang="sk-SK" sz="3200"/>
              <a:t>a cez jeho ženu </a:t>
            </a:r>
            <a:r>
              <a:rPr lang="en-US" sz="3200"/>
              <a:t>S</a:t>
            </a:r>
            <a:r>
              <a:rPr lang="sk-SK" sz="3200"/>
              <a:t>áru</a:t>
            </a:r>
            <a:r>
              <a:rPr lang="en-US" sz="3200"/>
              <a:t>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724400" y="2133600"/>
            <a:ext cx="41910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Lot</a:t>
            </a:r>
            <a:r>
              <a:rPr lang="sk-SK" sz="2800"/>
              <a:t>ovi sa narodili dvaja synovia skrze incest s jeho vlastnými dcérami</a:t>
            </a:r>
            <a:r>
              <a:rPr lang="en-US" sz="2800"/>
              <a:t>.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52400" y="38100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ovi potomkovia boli požehnaní.</a:t>
            </a:r>
            <a:endParaRPr lang="en-US" sz="320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724400" y="38100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Lot</a:t>
            </a:r>
            <a:r>
              <a:rPr lang="sk-SK" sz="3200"/>
              <a:t>ovi potomci boli</a:t>
            </a:r>
            <a:r>
              <a:rPr lang="en-US" sz="3200"/>
              <a:t> </a:t>
            </a:r>
            <a:r>
              <a:rPr lang="sk-SK" sz="3200"/>
              <a:t>prekliate</a:t>
            </a:r>
            <a:r>
              <a:rPr lang="en-US" sz="3200"/>
              <a:t>.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52400" y="4876800"/>
            <a:ext cx="4572000" cy="17526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Zobrazuje jednotlivca v zmluvnom vzťahu s Bohom</a:t>
            </a:r>
            <a:r>
              <a:rPr lang="en-US" sz="3200"/>
              <a:t>.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724400" y="4876800"/>
            <a:ext cx="4191000" cy="17526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 </a:t>
            </a:r>
            <a:r>
              <a:rPr lang="sk-SK" sz="3200"/>
              <a:t>Zobrazuje jednotlivca približujúc život nezávislý na Bohu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znova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mu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zjavil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terebintoch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Mamreho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</a:t>
            </a:r>
          </a:p>
          <a:p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najväčšej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horúčavy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dňa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sedel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vchode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do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stanu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5638800" cy="4983163"/>
          </a:xfrm>
        </p:spPr>
        <p:txBody>
          <a:bodyPr/>
          <a:lstStyle/>
          <a:p>
            <a:pPr algn="l"/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2 P</a:t>
            </a:r>
            <a:r>
              <a:rPr lang="sk-SK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2</a:t>
            </a:r>
            <a:r>
              <a:rPr lang="sk-SK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sk-SK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br>
              <a:rPr lang="sk-SK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/>
              <a:t>Kým tento spravodlivý</a:t>
            </a:r>
            <a:r>
              <a:rPr lang="sk-SK" sz="3600"/>
              <a:t> </a:t>
            </a:r>
            <a:r>
              <a:rPr lang="en-US" sz="3600"/>
              <a:t>býval medzi nimi, trápilo jeho spravodlivú dušu,</a:t>
            </a:r>
            <a:br>
              <a:rPr lang="en-US" sz="3600"/>
            </a:br>
            <a:r>
              <a:rPr lang="en-US" sz="3600"/>
              <a:t>že musel deň čo deň počuť a vidieť ich nemravné skutky.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>
                <a:ln>
                  <a:solidFill>
                    <a:sysClr val="windowText" lastClr="000000"/>
                  </a:solidFill>
                </a:ln>
              </a:rPr>
              <a:t>Keď dvaja anjeli došli do Sodomy, Lot</a:t>
            </a:r>
            <a:r>
              <a:rPr lang="sk-SK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>
                <a:ln>
                  <a:solidFill>
                    <a:sysClr val="windowText" lastClr="000000"/>
                  </a:solidFill>
                </a:ln>
              </a:rPr>
              <a:t>sedel v bráne Sodomy. Keď ich Lot uvidel, vstal a šiel im oproti. Poklonil sa tvárou k zemi</a:t>
            </a:r>
            <a:r>
              <a:rPr lang="sk-SK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...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Prosím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vás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páni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moji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zabočte do domu svojho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služobníka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a prenocujte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tam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Umyjete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si nohy a včasráno vstanete a budete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pokračovať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vo svojej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ceste.“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Oni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však</a:t>
            </a:r>
            <a:endParaRPr lang="sk-SK" smtClean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odpovedali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„Nie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! Prenocujeme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vonku.“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Ale 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nich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nástojil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aby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zostali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u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I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vošli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do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domu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Pripravil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pohostenie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napiecť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nekvaseného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chleba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najedli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4-5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Ale skôr, ako si ľahli, mužovia mesta, mužovia Sodomy od chlapca až po starca, celé mesto do posledného chlapa obkolesili dom, vyvolali </a:t>
            </a:r>
            <a:r>
              <a:rPr lang="sk-SK" dirty="0" err="1" smtClean="0">
                <a:ln>
                  <a:solidFill>
                    <a:sysClr val="windowText" lastClr="000000"/>
                  </a:solidFill>
                </a:ln>
              </a:rPr>
              <a:t>Lota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 a povedali mu: „Kde sú mužovia, čo prišli dnes večer k tebe? Priveď ich k nám, aby sme s nimi obcovali!“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6-8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Tu </a:t>
            </a:r>
            <a:r>
              <a:rPr lang="sk-SK" dirty="0" err="1" smtClean="0">
                <a:ln>
                  <a:solidFill>
                    <a:sysClr val="windowText" lastClr="000000"/>
                  </a:solidFill>
                </a:ln>
              </a:rPr>
              <a:t>Lot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 vyšiel k nim predo dvere, zavrel dvere za sebou a povedal im: „Bratia moji, nože nerobte hriech! Mám dve dcéry, ktoré ešte nepoznali muža. Vyvediem vám ich, robte s nimi, čo sa vám páči. Týmto mužom však nerobte nič také, veď oni sa uchýlili do tieňa mojej strechy!“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Oni 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však volali: „Prac sa preč!“ 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sk-SK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A dodali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: „Prišiel sem ako cudzinec a chcel by súdiť. Teraz ti vyvedieme horšie ako tým.“ Veľmi dorážali na </a:t>
            </a:r>
            <a:r>
              <a:rPr lang="sk-SK" dirty="0" err="1" smtClean="0">
                <a:ln>
                  <a:solidFill>
                    <a:sysClr val="windowText" lastClr="000000"/>
                  </a:solidFill>
                </a:ln>
              </a:rPr>
              <a:t>Lota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 a pokúšali sa vylomiť dvere. 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10-11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Vtedy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tí mužovia načiahli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ruky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vtiahli Lota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dnu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a zamkli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dvere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Mužov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však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veľkých aj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malých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čo boli pri vchode do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domu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ranili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slepotou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takže sa márne namáhali nájsť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vchod.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12-13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Potom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mužovia povedali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Lotovi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Ak tu máš nejakého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zaťa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syna alebo dcéru a ak niekto z mesta patrí k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tebe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vyveď ich preč z tohoto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mesta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lebo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zničíme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toto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mesto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pretože je naň veľká žaloba pred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Pánom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Pán nás poslal zničiť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ho.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Vtedy Lot vyšiel von a povedal svojim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zaťom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ktorí si mali vziať jeho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dcéry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„Vstaňte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poďte preč z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tohoto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miesta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lebo Pán mesto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zničí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!“ Jeho zaťovia si však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mysleli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že robí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žarty.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4572000" cy="144780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Abrah</a:t>
            </a:r>
            <a:r>
              <a:rPr lang="sk-SK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á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</a:t>
            </a:r>
            <a:r>
              <a:rPr lang="sk-SK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ovi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k-SK" sz="400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traja návštevníci</a:t>
            </a:r>
            <a:endParaRPr lang="en-US" sz="400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33400"/>
            <a:ext cx="2590800" cy="609600"/>
          </a:xfrm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sk-SK" dirty="0" err="1" smtClean="0"/>
              <a:t>Gn</a:t>
            </a:r>
            <a:r>
              <a:rPr lang="sk-SK" dirty="0" smtClean="0"/>
              <a:t> </a:t>
            </a:r>
            <a:r>
              <a:rPr lang="en-US" dirty="0" smtClean="0"/>
              <a:t>18:1-8</a:t>
            </a: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24400" y="1143000"/>
            <a:ext cx="4191000" cy="14478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Abrah</a:t>
            </a:r>
            <a:r>
              <a:rPr lang="sk-SK" sz="40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á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</a:t>
            </a:r>
            <a:r>
              <a:rPr lang="sk-SK" sz="400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ov príhovor</a:t>
            </a:r>
            <a:endParaRPr lang="en-US" sz="400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" y="2590800"/>
            <a:ext cx="25908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/>
              <a:t>Abrah</a:t>
            </a:r>
            <a:r>
              <a:rPr lang="sk-SK" sz="2800"/>
              <a:t>á</a:t>
            </a:r>
            <a:r>
              <a:rPr lang="en-US" sz="2800"/>
              <a:t>m</a:t>
            </a:r>
            <a:r>
              <a:rPr lang="sk-SK" sz="2800"/>
              <a:t>ova</a:t>
            </a:r>
            <a:r>
              <a:rPr lang="en-US" sz="2800"/>
              <a:t> </a:t>
            </a:r>
            <a:r>
              <a:rPr lang="sk-SK" sz="2800"/>
              <a:t>pohostinnosť voči cudzincom</a:t>
            </a:r>
            <a:endParaRPr lang="en-US" sz="2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743200" y="533400"/>
            <a:ext cx="1981200" cy="60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18:9-15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24400" y="533400"/>
            <a:ext cx="1981200" cy="60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18:16-22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705600" y="533400"/>
            <a:ext cx="2209800" cy="60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/>
              <a:t>18:23-33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43200" y="2590800"/>
            <a:ext cx="19812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Božie proroctvo</a:t>
            </a:r>
            <a:endParaRPr lang="en-US" sz="320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705600" y="2590800"/>
            <a:ext cx="22098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err="1" smtClean="0"/>
              <a:t>Abrah</a:t>
            </a:r>
            <a:r>
              <a:rPr lang="sk-SK" sz="3200" dirty="0" err="1" smtClean="0"/>
              <a:t>ám</a:t>
            </a:r>
            <a:r>
              <a:rPr lang="sk-SK" sz="3200" dirty="0" smtClean="0"/>
              <a:t> sa modlí za </a:t>
            </a:r>
            <a:r>
              <a:rPr lang="sk-SK" sz="3200" dirty="0" err="1" smtClean="0"/>
              <a:t>Lota</a:t>
            </a:r>
            <a:endParaRPr lang="en-US" sz="3200" dirty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724400" y="2590800"/>
            <a:ext cx="1981200" cy="1676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Božie proroctvo</a:t>
            </a:r>
            <a:endParaRPr lang="en-US" sz="3200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2400" y="42672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Požehnanie</a:t>
            </a:r>
            <a:r>
              <a:rPr lang="en-US" sz="3200"/>
              <a:t> Abrah</a:t>
            </a:r>
            <a:r>
              <a:rPr lang="sk-SK" sz="3200"/>
              <a:t>á</a:t>
            </a:r>
            <a:r>
              <a:rPr lang="en-US" sz="3200"/>
              <a:t>m</a:t>
            </a:r>
            <a:r>
              <a:rPr lang="sk-SK" sz="3200"/>
              <a:t>a</a:t>
            </a:r>
            <a:r>
              <a:rPr lang="en-US" sz="3200"/>
              <a:t> a </a:t>
            </a:r>
            <a:r>
              <a:rPr lang="sk-SK" sz="3200"/>
              <a:t>Sáry</a:t>
            </a:r>
            <a:endParaRPr lang="en-US" sz="320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724400" y="42672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Súd nad Sodomou a</a:t>
            </a:r>
            <a:r>
              <a:rPr lang="en-US" sz="3200"/>
              <a:t> Lot</a:t>
            </a:r>
            <a:r>
              <a:rPr lang="sk-SK" sz="3200"/>
              <a:t>om</a:t>
            </a:r>
            <a:r>
              <a:rPr lang="en-US" sz="3200"/>
              <a:t>.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2400" y="53340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Plodnosť prichádza skrze zázrak</a:t>
            </a:r>
            <a:endParaRPr lang="en-US" sz="320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724400" y="5334000"/>
            <a:ext cx="4191000" cy="10668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k-SK" sz="3200"/>
              <a:t>Hriech prináša skorý rozsudok.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15-16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svitol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deň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anjeli nútili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Lota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aby sa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ponáhľal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Hovorili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„Vstaň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vezmi svoju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ženu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a obe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dcéry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ktoré tu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máš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aby si nezahynul pre neprávosť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mesta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!“ A keď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váhal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chytili ho obaja mužovia za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ruku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aj jeho ženu a obe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dcéry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lebo Pán ich chcel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zachrániť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vyviedli ich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von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 nechali ich za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mestom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019800" cy="4044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676400" y="3736975"/>
            <a:ext cx="7086600" cy="162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400" smtClean="0"/>
              <a:t>A </a:t>
            </a:r>
            <a:r>
              <a:rPr lang="sk-SK" sz="2400" smtClean="0"/>
              <a:t>Pán</a:t>
            </a:r>
            <a:r>
              <a:rPr lang="sk-SK" sz="2400" smtClean="0"/>
              <a:t> dal padať na Sodomu a Gomoru síru a oheň z neba od Pána a zničil tie mestá i </a:t>
            </a:r>
            <a:r>
              <a:rPr lang="sk-SK" sz="2400" smtClean="0"/>
              <a:t>celé</a:t>
            </a:r>
            <a:endParaRPr lang="sk-SK" sz="2400" smtClean="0"/>
          </a:p>
          <a:p>
            <a:r>
              <a:rPr lang="sk-SK" sz="2400" smtClean="0"/>
              <a:t>okolie Jordánu so všetkými obyvateľmi mesta a so všetkým poľným </a:t>
            </a:r>
            <a:r>
              <a:rPr lang="sk-SK" sz="2400" smtClean="0"/>
              <a:t>rastlinstvom.</a:t>
            </a:r>
            <a:r>
              <a:rPr lang="sk-SK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sk-SK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Gn </a:t>
            </a:r>
            <a:r>
              <a:rPr lang="sk-SK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19,</a:t>
            </a:r>
            <a:r>
              <a:rPr lang="sk-SK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24-25).</a:t>
            </a:r>
            <a:endParaRPr lang="sk-SK" sz="2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19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27-28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sa vybral zavčas rána na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miesto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na ktorom predtým stál pred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Pánom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 Keď sa pozrel na Sodomu a Gomoru a na celú okolitú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krajinu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, videl vystupovať zo zeme dym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ako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 dym z </a:t>
            </a: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pece.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1447800" y="3810000"/>
            <a:ext cx="2590800" cy="1143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Moab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953000" y="3810000"/>
            <a:ext cx="2590800" cy="1143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Ammon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2047646">
            <a:off x="3581400" y="2057400"/>
            <a:ext cx="381000" cy="2057400"/>
          </a:xfrm>
          <a:prstGeom prst="downArrow">
            <a:avLst>
              <a:gd name="adj1" fmla="val 50000"/>
              <a:gd name="adj2" fmla="val 1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-1853261">
            <a:off x="4868863" y="2085975"/>
            <a:ext cx="381000" cy="2057400"/>
          </a:xfrm>
          <a:prstGeom prst="downArrow">
            <a:avLst>
              <a:gd name="adj1" fmla="val 50000"/>
              <a:gd name="adj2" fmla="val 1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3505200" y="1143000"/>
            <a:ext cx="1828800" cy="11430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1028700" cy="512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Moab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477000" y="4038600"/>
            <a:ext cx="1295400" cy="512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715000" y="762000"/>
            <a:ext cx="3048000" cy="3090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800" smtClean="0"/>
              <a:t>Abrahám</a:t>
            </a:r>
            <a:r>
              <a:rPr lang="sk-SK" sz="2800" smtClean="0"/>
              <a:t> odtiaľ odišiel na juh a zastavil sa medzi Kádešom </a:t>
            </a:r>
            <a:r>
              <a:rPr lang="sk-SK" sz="2800" smtClean="0"/>
              <a:t>a</a:t>
            </a:r>
            <a:endParaRPr lang="sk-SK" sz="2800" smtClean="0"/>
          </a:p>
          <a:p>
            <a:r>
              <a:rPr lang="sk-SK" sz="2800" smtClean="0"/>
              <a:t>Surom</a:t>
            </a:r>
            <a:r>
              <a:rPr lang="sk-SK" sz="2800" smtClean="0"/>
              <a:t>. Keď sa zdržoval v </a:t>
            </a:r>
            <a:r>
              <a:rPr lang="sk-SK" sz="2800" smtClean="0"/>
              <a:t>Gerare,</a:t>
            </a:r>
            <a:r>
              <a:rPr lang="sk-SK" sz="2800" smtClean="0">
                <a:solidFill>
                  <a:schemeClr val="tx2"/>
                </a:solidFill>
              </a:rPr>
              <a:t>(</a:t>
            </a:r>
            <a:r>
              <a:rPr lang="sk-SK" sz="2800" smtClean="0">
                <a:solidFill>
                  <a:schemeClr val="tx2"/>
                </a:solidFill>
              </a:rPr>
              <a:t>Gn </a:t>
            </a:r>
            <a:r>
              <a:rPr lang="sk-SK" sz="2800" smtClean="0">
                <a:solidFill>
                  <a:schemeClr val="tx2"/>
                </a:solidFill>
              </a:rPr>
              <a:t>20,</a:t>
            </a:r>
            <a:r>
              <a:rPr lang="sk-SK" sz="2800" smtClean="0">
                <a:solidFill>
                  <a:schemeClr val="tx2"/>
                </a:solidFill>
              </a:rPr>
              <a:t>1).</a:t>
            </a:r>
            <a:endParaRPr lang="sk-SK" sz="2800">
              <a:solidFill>
                <a:schemeClr val="tx2"/>
              </a:solidFill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514600" y="6172200"/>
            <a:ext cx="1028700" cy="512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Negeb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371600" y="5073650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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Gerar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609600" y="1219200"/>
            <a:ext cx="3581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Abimelech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3886200" cy="2133600"/>
          </a:xfrm>
        </p:spPr>
        <p:txBody>
          <a:bodyPr/>
          <a:lstStyle/>
          <a:p>
            <a:r>
              <a:rPr lang="sk-SK"/>
              <a:t>kráľ</a:t>
            </a:r>
            <a:r>
              <a:rPr lang="en-US"/>
              <a:t> Gerar</a:t>
            </a:r>
            <a:r>
              <a:rPr lang="sk-SK"/>
              <a:t>u</a:t>
            </a:r>
            <a:endParaRPr lang="en-US"/>
          </a:p>
          <a:p>
            <a:r>
              <a:rPr lang="sk-SK"/>
              <a:t>unáša</a:t>
            </a:r>
            <a:r>
              <a:rPr lang="en-US"/>
              <a:t> S</a:t>
            </a:r>
            <a:r>
              <a:rPr lang="sk-SK"/>
              <a:t>á</a:t>
            </a:r>
            <a:r>
              <a:rPr lang="en-US"/>
              <a:t>r</a:t>
            </a:r>
            <a:r>
              <a:rPr lang="sk-SK"/>
              <a:t>u</a:t>
            </a:r>
            <a:endParaRPr lang="en-US"/>
          </a:p>
          <a:p>
            <a:r>
              <a:rPr lang="sk-SK"/>
              <a:t>Počuje Boha</a:t>
            </a:r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124200" y="4267200"/>
            <a:ext cx="1981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715000" y="4267200"/>
            <a:ext cx="25908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Abrah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00400" y="5486400"/>
            <a:ext cx="548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k-SK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Ona je moja sestra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848600" cy="762000"/>
          </a:xfr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sk-SK" sz="2000">
                <a:solidFill>
                  <a:schemeClr val="tx1"/>
                </a:solidFill>
              </a:rPr>
              <a:t>Dané prisľúbenie</a:t>
            </a:r>
            <a:r>
              <a:rPr lang="en-US" sz="2000">
                <a:solidFill>
                  <a:schemeClr val="tx1"/>
                </a:solidFill>
              </a:rPr>
              <a:t>: Abram </a:t>
            </a:r>
            <a:r>
              <a:rPr lang="sk-SK" sz="2000">
                <a:solidFill>
                  <a:schemeClr val="tx1"/>
                </a:solidFill>
              </a:rPr>
              <a:t>je povolaný opustiť jeho rodinu</a:t>
            </a:r>
            <a:r>
              <a:rPr lang="en-US" sz="2000">
                <a:solidFill>
                  <a:schemeClr val="tx1"/>
                </a:solidFill>
              </a:rPr>
              <a:t>.  </a:t>
            </a:r>
            <a:r>
              <a:rPr lang="sk-SK" sz="2000">
                <a:solidFill>
                  <a:schemeClr val="tx1"/>
                </a:solidFill>
              </a:rPr>
              <a:t>Prísľub plodnosti</a:t>
            </a:r>
            <a:r>
              <a:rPr lang="en-US" sz="2000">
                <a:solidFill>
                  <a:schemeClr val="tx1"/>
                </a:solidFill>
              </a:rPr>
              <a:t> (12</a:t>
            </a:r>
            <a:r>
              <a:rPr lang="sk-SK" sz="2000">
                <a:solidFill>
                  <a:schemeClr val="tx1"/>
                </a:solidFill>
              </a:rPr>
              <a:t>,</a:t>
            </a:r>
            <a:r>
              <a:rPr lang="en-US" sz="2000">
                <a:solidFill>
                  <a:schemeClr val="tx1"/>
                </a:solidFill>
              </a:rPr>
              <a:t>1-3)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" y="6019800"/>
            <a:ext cx="7848600" cy="7620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/>
              <a:t>Naplnenie prisľúbení</a:t>
            </a:r>
            <a:r>
              <a:rPr lang="en-US" sz="2000"/>
              <a:t>: I</a:t>
            </a:r>
            <a:r>
              <a:rPr lang="sk-SK" sz="2000"/>
              <a:t>zákovo narodenie</a:t>
            </a:r>
            <a:r>
              <a:rPr lang="en-US" sz="2000"/>
              <a:t>; </a:t>
            </a:r>
            <a:r>
              <a:rPr lang="sk-SK" sz="2000"/>
              <a:t>A</a:t>
            </a:r>
            <a:r>
              <a:rPr lang="en-US" sz="2000"/>
              <a:t>gar &amp; I</a:t>
            </a:r>
            <a:r>
              <a:rPr lang="sk-SK" sz="2000"/>
              <a:t>z</a:t>
            </a:r>
            <a:r>
              <a:rPr lang="en-US" sz="2000"/>
              <a:t>mael </a:t>
            </a:r>
            <a:r>
              <a:rPr lang="sk-SK" sz="2000"/>
              <a:t>sú odvrhnutí</a:t>
            </a:r>
            <a:r>
              <a:rPr lang="en-US" sz="2000"/>
              <a:t>; I</a:t>
            </a:r>
            <a:r>
              <a:rPr lang="sk-SK" sz="2000"/>
              <a:t>zák je obetovaný na oltári</a:t>
            </a:r>
            <a:r>
              <a:rPr lang="en-US" sz="2000"/>
              <a:t> (21-22)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/>
              <a:t>Abrahám tiahne do</a:t>
            </a:r>
            <a:r>
              <a:rPr lang="en-US" sz="2000"/>
              <a:t> Egypt</a:t>
            </a:r>
            <a:r>
              <a:rPr lang="sk-SK" sz="2000"/>
              <a:t>a</a:t>
            </a:r>
            <a:r>
              <a:rPr lang="en-US" sz="2000"/>
              <a:t>, “</a:t>
            </a:r>
            <a:r>
              <a:rPr lang="sk-SK" sz="2000"/>
              <a:t>Ona je moja sestra</a:t>
            </a:r>
            <a:r>
              <a:rPr lang="en-US" sz="2000"/>
              <a:t>” (12</a:t>
            </a:r>
            <a:r>
              <a:rPr lang="sk-SK" sz="2000"/>
              <a:t>,</a:t>
            </a:r>
            <a:r>
              <a:rPr lang="en-US" sz="2000"/>
              <a:t>10-20)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5638800"/>
            <a:ext cx="7772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/>
              <a:t>Abrahám a Abimelech</a:t>
            </a:r>
            <a:r>
              <a:rPr lang="en-US"/>
              <a:t>,</a:t>
            </a:r>
            <a:r>
              <a:rPr lang="sk-SK"/>
              <a:t> krátky pobyt v Gerare</a:t>
            </a:r>
            <a:r>
              <a:rPr lang="en-US"/>
              <a:t> “</a:t>
            </a:r>
            <a:r>
              <a:rPr lang="sk-SK"/>
              <a:t>Ona je moja sestra</a:t>
            </a:r>
            <a:r>
              <a:rPr lang="en-US"/>
              <a:t>” (20)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62000" y="1219200"/>
            <a:ext cx="7772400" cy="7874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/>
              <a:t>Lot a Abram: </a:t>
            </a:r>
            <a:r>
              <a:rPr lang="sk-SK" sz="2000"/>
              <a:t>Vyjednávanie</a:t>
            </a:r>
            <a:r>
              <a:rPr lang="en-US" sz="2000"/>
              <a:t> (13).</a:t>
            </a:r>
            <a:br>
              <a:rPr lang="en-US" sz="2000"/>
            </a:br>
            <a:r>
              <a:rPr lang="en-US" sz="2000"/>
              <a:t>Abram </a:t>
            </a:r>
            <a:r>
              <a:rPr lang="sk-SK" sz="2000"/>
              <a:t>zachraňuje</a:t>
            </a:r>
            <a:r>
              <a:rPr lang="en-US" sz="2000"/>
              <a:t> Lot</a:t>
            </a:r>
            <a:r>
              <a:rPr lang="sk-SK" sz="2000"/>
              <a:t>a</a:t>
            </a:r>
            <a:r>
              <a:rPr lang="en-US" sz="2000"/>
              <a:t> a</a:t>
            </a:r>
            <a:r>
              <a:rPr lang="sk-SK" sz="2000"/>
              <a:t> ľud</a:t>
            </a:r>
            <a:r>
              <a:rPr lang="en-US" sz="2000"/>
              <a:t> Sodom</a:t>
            </a:r>
            <a:r>
              <a:rPr lang="sk-SK" sz="2000"/>
              <a:t>y</a:t>
            </a:r>
            <a:r>
              <a:rPr lang="en-US" sz="2000"/>
              <a:t> (14)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62000" y="4876800"/>
            <a:ext cx="7772400" cy="7620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/>
              <a:t>Boh</a:t>
            </a:r>
            <a:r>
              <a:rPr lang="en-US" sz="2000"/>
              <a:t> a Abra</a:t>
            </a:r>
            <a:r>
              <a:rPr lang="sk-SK" sz="2000"/>
              <a:t>hám</a:t>
            </a:r>
            <a:r>
              <a:rPr lang="en-US" sz="2000"/>
              <a:t>: </a:t>
            </a:r>
            <a:r>
              <a:rPr lang="sk-SK" sz="2000"/>
              <a:t>Vyjednávanie</a:t>
            </a:r>
            <a:r>
              <a:rPr lang="en-US" sz="2000"/>
              <a:t>(18</a:t>
            </a:r>
            <a:r>
              <a:rPr lang="sk-SK" sz="2000"/>
              <a:t>,</a:t>
            </a:r>
            <a:r>
              <a:rPr lang="en-US" sz="2000"/>
              <a:t>16-33).</a:t>
            </a:r>
            <a:br>
              <a:rPr lang="en-US" sz="2000"/>
            </a:br>
            <a:r>
              <a:rPr lang="en-US" sz="2000"/>
              <a:t>An</a:t>
            </a:r>
            <a:r>
              <a:rPr lang="sk-SK" sz="2000"/>
              <a:t>jeli zachránia</a:t>
            </a:r>
            <a:r>
              <a:rPr lang="en-US" sz="2000"/>
              <a:t> Lot</a:t>
            </a:r>
            <a:r>
              <a:rPr lang="sk-SK" sz="2000"/>
              <a:t>a</a:t>
            </a:r>
            <a:r>
              <a:rPr lang="en-US" sz="2000"/>
              <a:t> a</a:t>
            </a:r>
            <a:r>
              <a:rPr lang="sk-SK" sz="2000"/>
              <a:t> zničenie</a:t>
            </a:r>
            <a:r>
              <a:rPr lang="en-US" sz="2000"/>
              <a:t> Sodom</a:t>
            </a:r>
            <a:r>
              <a:rPr lang="sk-SK" sz="2000"/>
              <a:t>y</a:t>
            </a:r>
            <a:r>
              <a:rPr lang="en-US" sz="2000"/>
              <a:t> (19)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066800" y="1981200"/>
            <a:ext cx="7620000" cy="7874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/>
              <a:t>Abram </a:t>
            </a:r>
            <a:r>
              <a:rPr lang="sk-SK" sz="2000"/>
              <a:t>pripravuje</a:t>
            </a:r>
            <a:r>
              <a:rPr lang="en-US" sz="2000"/>
              <a:t> </a:t>
            </a:r>
            <a:r>
              <a:rPr lang="sk-SK" sz="2000"/>
              <a:t>obetné dary pre zmluvnú ceremóniu</a:t>
            </a:r>
            <a:r>
              <a:rPr lang="en-US" sz="2000"/>
              <a:t>: </a:t>
            </a:r>
            <a:r>
              <a:rPr lang="sk-SK" sz="2000"/>
              <a:t>Boh prisľubuje </a:t>
            </a:r>
            <a:r>
              <a:rPr lang="en-US" sz="2000"/>
              <a:t> </a:t>
            </a:r>
            <a:r>
              <a:rPr lang="sk-SK" sz="2000"/>
              <a:t>potomstvo a krajinu</a:t>
            </a:r>
            <a:r>
              <a:rPr lang="en-US" sz="2000"/>
              <a:t> (15)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066800" y="4089400"/>
            <a:ext cx="7620000" cy="7874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/>
              <a:t>Abrah</a:t>
            </a:r>
            <a:r>
              <a:rPr lang="sk-SK" sz="2000"/>
              <a:t>ámovo pohostinstvo</a:t>
            </a:r>
            <a:r>
              <a:rPr lang="en-US" sz="2000"/>
              <a:t>: </a:t>
            </a:r>
            <a:r>
              <a:rPr lang="sk-SK" sz="2000"/>
              <a:t>Boh prisľubuje, že Sáre sa narodí Izák</a:t>
            </a:r>
            <a:r>
              <a:rPr lang="en-US" sz="2000"/>
              <a:t> (18</a:t>
            </a:r>
            <a:r>
              <a:rPr lang="sk-SK" sz="2000"/>
              <a:t>,</a:t>
            </a:r>
            <a:r>
              <a:rPr lang="en-US" sz="2000"/>
              <a:t>1-15).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447800" y="2743200"/>
            <a:ext cx="7467600" cy="4572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/>
              <a:t>A</a:t>
            </a:r>
            <a:r>
              <a:rPr lang="en-US" sz="2000"/>
              <a:t>gar a I</a:t>
            </a:r>
            <a:r>
              <a:rPr lang="sk-SK" sz="2000"/>
              <a:t>z</a:t>
            </a:r>
            <a:r>
              <a:rPr lang="en-US" sz="2000"/>
              <a:t>mael (16)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447800" y="3657600"/>
            <a:ext cx="7467600" cy="4572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/>
              <a:t>Abrah</a:t>
            </a:r>
            <a:r>
              <a:rPr lang="sk-SK" sz="2000"/>
              <a:t>á</a:t>
            </a:r>
            <a:r>
              <a:rPr lang="en-US" sz="2000"/>
              <a:t>m</a:t>
            </a:r>
            <a:r>
              <a:rPr lang="sk-SK" sz="2000"/>
              <a:t>ova</a:t>
            </a:r>
            <a:r>
              <a:rPr lang="en-US" sz="2000"/>
              <a:t> a I</a:t>
            </a:r>
            <a:r>
              <a:rPr lang="sk-SK" sz="2000"/>
              <a:t>z</a:t>
            </a:r>
            <a:r>
              <a:rPr lang="en-US" sz="2000"/>
              <a:t>mael</a:t>
            </a:r>
            <a:r>
              <a:rPr lang="sk-SK" sz="2000"/>
              <a:t>ova</a:t>
            </a:r>
            <a:r>
              <a:rPr lang="en-US" sz="2000"/>
              <a:t> </a:t>
            </a:r>
            <a:r>
              <a:rPr lang="sk-SK" sz="2000"/>
              <a:t>obriezka</a:t>
            </a:r>
            <a:r>
              <a:rPr lang="en-US" sz="2000"/>
              <a:t> (17</a:t>
            </a:r>
            <a:r>
              <a:rPr lang="sk-SK" sz="2000"/>
              <a:t>,</a:t>
            </a:r>
            <a:r>
              <a:rPr lang="en-US" sz="2000"/>
              <a:t>23-27).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752600" y="3200400"/>
            <a:ext cx="7315200" cy="457200"/>
          </a:xfrm>
          <a:prstGeom prst="rect">
            <a:avLst/>
          </a:prstGeom>
          <a:gradFill rotWithShape="1">
            <a:gsLst>
              <a:gs pos="0">
                <a:srgbClr val="004992"/>
              </a:gs>
              <a:gs pos="100000">
                <a:srgbClr val="00499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/>
              <a:t>Zmluva s Abramom, zmena mena, podmienky zmluvy</a:t>
            </a:r>
            <a:r>
              <a:rPr lang="en-US" sz="2000"/>
              <a:t> (17</a:t>
            </a:r>
            <a:r>
              <a:rPr lang="sk-SK" sz="2000"/>
              <a:t>,</a:t>
            </a:r>
            <a:r>
              <a:rPr lang="en-US" sz="2000"/>
              <a:t>1-22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09600" y="12192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21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,1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Keď sa zdržoval v Gerare, hovoril Abrahám o svojej manželke Sáre: „Ona je moja sestra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.“ 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 Abimelech, kráľ Gerary, ju dal uniesť. V noci však vo sne prišiel ku kráľovi Abimelechovi Boh a povedal mu: „Doista zomrieš pre ženu, ktorú si dal uniesť, lebo má muža.“</a:t>
            </a:r>
            <a:endParaRPr lang="sk-SK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21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6-7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Vtedy povedala Sára: </a:t>
            </a:r>
            <a:br>
              <a:rPr lang="sk-SK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„Radostný smiech mi spôsobil Boh. Každý, kto o tom počuje, bude sa mi smiať.“</a:t>
            </a:r>
            <a:br>
              <a:rPr lang="sk-SK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 znova povedala:</a:t>
            </a: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„Kto by bol povedal Abrahámovi, že Sára bude ešte kojiť deti? A predsa som porodila v jeho vysokom veku.“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2-3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	Keď zdvihol oči, videl neďaleko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seba stáť troch mužov. Len čo ich zbadal, utekal im od vchodu svojho stanu v ústrety, poklonil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sa až k zemi a povedal: „Pane, ak nachádzam milosť v tvojich očiach, neobíď svojho</a:t>
            </a:r>
          </a:p>
          <a:p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služobníka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914400" y="4572000"/>
            <a:ext cx="3048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zák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209800" y="3505200"/>
            <a:ext cx="457200" cy="1219200"/>
          </a:xfrm>
          <a:prstGeom prst="downArrow">
            <a:avLst>
              <a:gd name="adj1" fmla="val 45833"/>
              <a:gd name="adj2" fmla="val 11265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5029200" y="2667000"/>
            <a:ext cx="3048000" cy="2895600"/>
            <a:chOff x="3168" y="1680"/>
            <a:chExt cx="1920" cy="1824"/>
          </a:xfrm>
        </p:grpSpPr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3168" y="2880"/>
              <a:ext cx="1920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</a:t>
              </a:r>
              <a:r>
                <a:rPr lang="sk-SK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z</a:t>
              </a:r>
              <a:r>
                <a:rPr lang="en-US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mael</a:t>
              </a:r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4007" y="2208"/>
              <a:ext cx="288" cy="768"/>
            </a:xfrm>
            <a:prstGeom prst="downArrow">
              <a:avLst>
                <a:gd name="adj1" fmla="val 45833"/>
                <a:gd name="adj2" fmla="val 11265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3168" y="1680"/>
              <a:ext cx="1920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k-SK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Agar</a:t>
              </a:r>
              <a:endPara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914400" y="2667000"/>
            <a:ext cx="3048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sk-SK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rot="10800000">
            <a:off x="2133600" y="1371600"/>
            <a:ext cx="1295400" cy="1371600"/>
          </a:xfrm>
          <a:custGeom>
            <a:avLst/>
            <a:gdLst>
              <a:gd name="G0" fmla="+- 11950 0 0"/>
              <a:gd name="G1" fmla="+- 18661 0 0"/>
              <a:gd name="G2" fmla="+- 9524 0 0"/>
              <a:gd name="G3" fmla="*/ 11950 1 2"/>
              <a:gd name="G4" fmla="+- G3 10800 0"/>
              <a:gd name="G5" fmla="+- 21600 11950 18661"/>
              <a:gd name="G6" fmla="+- 18661 9524 0"/>
              <a:gd name="G7" fmla="*/ G6 1 2"/>
              <a:gd name="G8" fmla="*/ 1866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661 1 2"/>
              <a:gd name="G15" fmla="+- G5 0 G4"/>
              <a:gd name="G16" fmla="+- G0 0 G4"/>
              <a:gd name="G17" fmla="*/ G2 G15 G16"/>
              <a:gd name="T0" fmla="*/ 16775 w 21600"/>
              <a:gd name="T1" fmla="*/ 0 h 21600"/>
              <a:gd name="T2" fmla="*/ 11950 w 21600"/>
              <a:gd name="T3" fmla="*/ 9524 h 21600"/>
              <a:gd name="T4" fmla="*/ 0 w 21600"/>
              <a:gd name="T5" fmla="*/ 19417 h 21600"/>
              <a:gd name="T6" fmla="*/ 9331 w 21600"/>
              <a:gd name="T7" fmla="*/ 21600 h 21600"/>
              <a:gd name="T8" fmla="*/ 18661 w 21600"/>
              <a:gd name="T9" fmla="*/ 16313 h 21600"/>
              <a:gd name="T10" fmla="*/ 21600 w 21600"/>
              <a:gd name="T11" fmla="*/ 952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75" y="0"/>
                </a:moveTo>
                <a:lnTo>
                  <a:pt x="11950" y="9524"/>
                </a:lnTo>
                <a:lnTo>
                  <a:pt x="14889" y="9524"/>
                </a:lnTo>
                <a:lnTo>
                  <a:pt x="14889" y="17234"/>
                </a:lnTo>
                <a:lnTo>
                  <a:pt x="0" y="17234"/>
                </a:lnTo>
                <a:lnTo>
                  <a:pt x="0" y="21600"/>
                </a:lnTo>
                <a:lnTo>
                  <a:pt x="18661" y="21600"/>
                </a:lnTo>
                <a:lnTo>
                  <a:pt x="18661" y="9524"/>
                </a:lnTo>
                <a:lnTo>
                  <a:pt x="21600" y="952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10800000" flipH="1">
            <a:off x="5562600" y="1371600"/>
            <a:ext cx="1295400" cy="1371600"/>
          </a:xfrm>
          <a:custGeom>
            <a:avLst/>
            <a:gdLst>
              <a:gd name="G0" fmla="+- 11950 0 0"/>
              <a:gd name="G1" fmla="+- 18661 0 0"/>
              <a:gd name="G2" fmla="+- 9524 0 0"/>
              <a:gd name="G3" fmla="*/ 11950 1 2"/>
              <a:gd name="G4" fmla="+- G3 10800 0"/>
              <a:gd name="G5" fmla="+- 21600 11950 18661"/>
              <a:gd name="G6" fmla="+- 18661 9524 0"/>
              <a:gd name="G7" fmla="*/ G6 1 2"/>
              <a:gd name="G8" fmla="*/ 1866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661 1 2"/>
              <a:gd name="G15" fmla="+- G5 0 G4"/>
              <a:gd name="G16" fmla="+- G0 0 G4"/>
              <a:gd name="G17" fmla="*/ G2 G15 G16"/>
              <a:gd name="T0" fmla="*/ 16775 w 21600"/>
              <a:gd name="T1" fmla="*/ 0 h 21600"/>
              <a:gd name="T2" fmla="*/ 11950 w 21600"/>
              <a:gd name="T3" fmla="*/ 9524 h 21600"/>
              <a:gd name="T4" fmla="*/ 0 w 21600"/>
              <a:gd name="T5" fmla="*/ 19417 h 21600"/>
              <a:gd name="T6" fmla="*/ 9331 w 21600"/>
              <a:gd name="T7" fmla="*/ 21600 h 21600"/>
              <a:gd name="T8" fmla="*/ 18661 w 21600"/>
              <a:gd name="T9" fmla="*/ 16313 h 21600"/>
              <a:gd name="T10" fmla="*/ 21600 w 21600"/>
              <a:gd name="T11" fmla="*/ 952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75" y="0"/>
                </a:moveTo>
                <a:lnTo>
                  <a:pt x="11950" y="9524"/>
                </a:lnTo>
                <a:lnTo>
                  <a:pt x="14889" y="9524"/>
                </a:lnTo>
                <a:lnTo>
                  <a:pt x="14889" y="17234"/>
                </a:lnTo>
                <a:lnTo>
                  <a:pt x="0" y="17234"/>
                </a:lnTo>
                <a:lnTo>
                  <a:pt x="0" y="21600"/>
                </a:lnTo>
                <a:lnTo>
                  <a:pt x="18661" y="21600"/>
                </a:lnTo>
                <a:lnTo>
                  <a:pt x="18661" y="9524"/>
                </a:lnTo>
                <a:lnTo>
                  <a:pt x="21600" y="952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2895600" y="762000"/>
            <a:ext cx="3200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Abrah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0.00347 0.00301 0.00486 0.00879 0.00798 0.01296 C 0.0125 0.01875 0.01805 0.0243 0.02343 0.02893 C 0.02777 0.03819 0.03333 0.04676 0.03871 0.05486 C 0.03975 0.05995 0.04288 0.06504 0.046 0.06875 C 0.04652 0.07129 0.04843 0.07384 0.04843 0.0763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09600" y="685800"/>
            <a:ext cx="3581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Abimelech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3886200" cy="2667000"/>
          </a:xfrm>
        </p:spPr>
        <p:txBody>
          <a:bodyPr/>
          <a:lstStyle/>
          <a:p>
            <a:r>
              <a:rPr lang="sk-SK"/>
              <a:t>Kráľ Geraru</a:t>
            </a:r>
            <a:endParaRPr lang="en-US"/>
          </a:p>
          <a:p>
            <a:r>
              <a:rPr lang="en-US"/>
              <a:t>“</a:t>
            </a:r>
            <a:r>
              <a:rPr lang="sk-SK"/>
              <a:t>Boh je s tebou</a:t>
            </a:r>
            <a:r>
              <a:rPr lang="en-US"/>
              <a:t>”</a:t>
            </a:r>
          </a:p>
          <a:p>
            <a:r>
              <a:rPr lang="en-US"/>
              <a:t>“</a:t>
            </a:r>
            <a:r>
              <a:rPr lang="sk-SK"/>
              <a:t>Prisahal priateľstvo</a:t>
            </a:r>
            <a:endParaRPr 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5257800" y="685800"/>
            <a:ext cx="3048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Abrah</a:t>
            </a:r>
            <a:r>
              <a:rPr lang="sk-SK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35052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sk-SK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Tvoji ľudia my ukradli studňu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95650"/>
            <a:ext cx="4038600" cy="3028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3733800" y="3505200"/>
            <a:ext cx="2057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sk-SK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Bersabe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7" grpId="0"/>
      <p:bldP spid="542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týchto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udalostiach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Boh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skúšal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Abraháma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mu:</a:t>
            </a:r>
          </a:p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Abrahám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!“ 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odpovedal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.“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1116013" y="2565400"/>
            <a:ext cx="3024187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5018088" cy="32004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hovoril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Vezmi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svojho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syna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svojho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jediného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syna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Izáka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ktorého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miluješ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choď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do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krajiny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Morja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“!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Tam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ho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obetuj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ako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zápalnú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obetu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jednom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z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vrchov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ktorý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u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kážem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066800" y="4495800"/>
            <a:ext cx="7467600" cy="213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/>
              <a:t>2 </a:t>
            </a:r>
            <a:r>
              <a:rPr lang="sk-SK" sz="2800" smtClean="0"/>
              <a:t>Krn</a:t>
            </a:r>
            <a:r>
              <a:rPr lang="en-US" sz="2800" smtClean="0"/>
              <a:t> 3</a:t>
            </a:r>
            <a:r>
              <a:rPr lang="sk-SK" sz="2800" smtClean="0"/>
              <a:t>,</a:t>
            </a:r>
            <a:r>
              <a:rPr lang="en-US" sz="2800" dirty="0"/>
              <a:t>1</a:t>
            </a:r>
            <a:r>
              <a:rPr lang="sk-SK" sz="2800" smtClean="0"/>
              <a:t>:</a:t>
            </a:r>
            <a:r>
              <a:rPr lang="en-US" sz="2800" smtClean="0"/>
              <a:t> Šalamún začal stavať Pánov dom v Jeruzaleme na vrchu Zjavenia</a:t>
            </a:r>
            <a:r>
              <a:rPr lang="sk-SK" sz="2800" smtClean="0"/>
              <a:t> </a:t>
            </a:r>
            <a:r>
              <a:rPr lang="en-US" sz="2800" dirty="0" err="1" smtClean="0"/>
              <a:t>Pána</a:t>
            </a:r>
            <a:r>
              <a:rPr lang="en-US" sz="2800" smtClean="0"/>
              <a:t>, ktorý sa zjavil jeho otcovi Dávidovi na miest</a:t>
            </a:r>
            <a:r>
              <a:rPr lang="sk-SK" sz="2800" smtClean="0"/>
              <a:t>e</a:t>
            </a:r>
            <a:r>
              <a:rPr lang="en-US" sz="2800" dirty="0"/>
              <a:t>.</a:t>
            </a:r>
            <a:r>
              <a:rPr lang="sk-SK" sz="2800" smtClean="0"/>
              <a:t>..</a:t>
            </a: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572000" y="5373216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6" grpId="0" animBg="1" autoUpdateAnimBg="0"/>
      <p:bldP spid="563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emp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77200" cy="4813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971800" y="640080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>
                <a:latin typeface="Arial Black" pitchFamily="34" charset="0"/>
              </a:rPr>
              <a:t>Dom skaly</a:t>
            </a:r>
            <a:endParaRPr lang="en-US">
              <a:latin typeface="Arial Black" pitchFamily="34" charset="0"/>
            </a:endParaRPr>
          </a:p>
        </p:txBody>
      </p:sp>
      <p:pic>
        <p:nvPicPr>
          <p:cNvPr id="58371" name="Picture 3" descr="Temple Mount 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Abrahám 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vstal včasráno, osedlal osla, zobral so 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sebou dvoch 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svojich sluhov a svojho syna Izáka a narúbal dreva na zápalnú obetu. Potom sa vybral 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na miesto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, ktoré mu označil Boh.</a:t>
            </a: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4-5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Na tretí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deň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, keď Abrahám zdvihol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oči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, zďaleka uvidel to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miesto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. Tu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 povedal svojim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sluhom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: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„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Vy ostaňte tu s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oslom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, ja a chlapec pôjdeme až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tamto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. Pomodlíme sa a vrátime sa k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vám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.“  </a:t>
            </a:r>
            <a:endParaRPr lang="sk-SK" sz="30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7-8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Tu povedal Izák svojmu otcovi Abrahámovi: „Otče!“ On mu odvetil: „Hľa, tu som, syn môj!“ A on mu povedal:</a:t>
            </a:r>
          </a:p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„Drevo a oheň na zápalnú obetu je tu, kde však je baránok na zápalnú obetu?“ Abrahám mu odvetil:</a:t>
            </a:r>
            <a:endParaRPr lang="sk-SK" sz="30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„Boh si už obstará baránka na zápalnú obetu, syn môj.“ </a:t>
            </a:r>
            <a:endParaRPr lang="sk-SK" sz="30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A išli obaja spolu ďalej. </a:t>
            </a: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sk-SK"/>
              <a:t>zák</a:t>
            </a:r>
            <a:r>
              <a:rPr lang="en-US"/>
              <a:t>                </a:t>
            </a:r>
            <a:r>
              <a:rPr lang="sk-SK"/>
              <a:t>Ježiš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4191000" cy="990600"/>
          </a:xfrm>
        </p:spPr>
        <p:txBody>
          <a:bodyPr/>
          <a:lstStyle/>
          <a:p>
            <a:r>
              <a:rPr lang="sk-SK" dirty="0"/>
              <a:t>Mal byť obetovaný ako obeta Bohu</a:t>
            </a: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4267200" cy="1066800"/>
          </a:xfrm>
        </p:spPr>
        <p:txBody>
          <a:bodyPr/>
          <a:lstStyle/>
          <a:p>
            <a:r>
              <a:rPr lang="sk-SK"/>
              <a:t>Obetovaný ako obeta za hriechy sveta</a:t>
            </a:r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04800" y="22098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400"/>
              <a:t>Bol vzatý na horu M</a:t>
            </a:r>
            <a:r>
              <a:rPr lang="en-US" sz="2400"/>
              <a:t>oria</a:t>
            </a:r>
            <a:r>
              <a:rPr lang="sk-SK" sz="2400"/>
              <a:t> von zo starovekého mesta Jeruzalema</a:t>
            </a:r>
            <a:endParaRPr lang="en-US" sz="240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4648200" y="22098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800"/>
              <a:t>Vzatý na Golgotu von</a:t>
            </a:r>
            <a:r>
              <a:rPr lang="en-US" sz="2800"/>
              <a:t> </a:t>
            </a:r>
            <a:r>
              <a:rPr lang="sk-SK" sz="2800"/>
              <a:t> z mesta </a:t>
            </a:r>
            <a:r>
              <a:rPr lang="en-US" sz="2800"/>
              <a:t>Jeru</a:t>
            </a:r>
            <a:r>
              <a:rPr lang="sk-SK" sz="2800"/>
              <a:t>z</a:t>
            </a:r>
            <a:r>
              <a:rPr lang="en-US" sz="2800"/>
              <a:t>alem</a:t>
            </a:r>
            <a:r>
              <a:rPr lang="sk-SK" sz="2800"/>
              <a:t>a</a:t>
            </a:r>
            <a:endParaRPr lang="en-US" sz="2800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648200" y="36576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800"/>
              <a:t>Niesol jeho vlastný kríž na ukrižovanie hore na horu</a:t>
            </a:r>
            <a:endParaRPr lang="en-US" sz="2800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04800" y="36576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800"/>
              <a:t>Niesol drevo na obetu hore na horu</a:t>
            </a:r>
            <a:endParaRPr lang="en-US" sz="28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04800" y="51054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800"/>
              <a:t>Bol zviazaný a položený na oltár</a:t>
            </a:r>
            <a:endParaRPr lang="en-US" sz="2800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648200" y="51054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800"/>
              <a:t>Bol pribitý na kríž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  <p:bldP spid="62468" grpId="0" build="p" autoUpdateAnimBg="0"/>
      <p:bldP spid="62471" grpId="0" autoUpdateAnimBg="0"/>
      <p:bldP spid="62472" grpId="0" autoUpdateAnimBg="0"/>
      <p:bldP spid="62473" grpId="0" autoUpdateAnimBg="0"/>
      <p:bldP spid="62474" grpId="0" autoUpdateAnimBg="0"/>
      <p:bldP spid="62475" grpId="0" autoUpdateAnimBg="0"/>
      <p:bldP spid="624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4-5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... donesie sa trochu vody, umyte si nohy a odpočiňte si pod stromom! 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Prinesiem kúsok chleba a posilníte sa. Potom pôjdete ďalej. Veď prečože by ste mali prejsť popri svojom služobníkovi?!“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Oni odpovedali: „Urob, ako vravíš!“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sk-SK"/>
              <a:t>zák</a:t>
            </a:r>
            <a:r>
              <a:rPr lang="en-US"/>
              <a:t>                Je</a:t>
            </a:r>
            <a:r>
              <a:rPr lang="sk-SK"/>
              <a:t>žiš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4191000" cy="2362200"/>
          </a:xfrm>
        </p:spPr>
        <p:txBody>
          <a:bodyPr/>
          <a:lstStyle/>
          <a:p>
            <a:r>
              <a:rPr lang="en-US"/>
              <a:t>T</a:t>
            </a:r>
            <a:r>
              <a:rPr lang="sk-SK"/>
              <a:t>ri dni cesty pre</a:t>
            </a:r>
            <a:r>
              <a:rPr lang="en-US"/>
              <a:t> Abrah</a:t>
            </a:r>
            <a:r>
              <a:rPr lang="sk-SK"/>
              <a:t>á</a:t>
            </a:r>
            <a:r>
              <a:rPr lang="en-US"/>
              <a:t>m</a:t>
            </a:r>
            <a:r>
              <a:rPr lang="sk-SK"/>
              <a:t>a</a:t>
            </a:r>
            <a:r>
              <a:rPr lang="en-US"/>
              <a:t> a I</a:t>
            </a:r>
            <a:r>
              <a:rPr lang="sk-SK"/>
              <a:t>záka, aby prišli do krajiny M</a:t>
            </a:r>
            <a:r>
              <a:rPr lang="en-US"/>
              <a:t>oria, </a:t>
            </a:r>
            <a:r>
              <a:rPr lang="sk-SK"/>
              <a:t>miesta smrti</a:t>
            </a: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19200"/>
            <a:ext cx="4267200" cy="2209800"/>
          </a:xfrm>
        </p:spPr>
        <p:txBody>
          <a:bodyPr/>
          <a:lstStyle/>
          <a:p>
            <a:r>
              <a:rPr lang="en-US"/>
              <a:t>T</a:t>
            </a:r>
            <a:r>
              <a:rPr lang="sk-SK"/>
              <a:t>ri dni po jeho ukrižovaní</a:t>
            </a:r>
            <a:r>
              <a:rPr lang="en-US"/>
              <a:t>, Je</a:t>
            </a:r>
            <a:r>
              <a:rPr lang="sk-SK"/>
              <a:t>žiš vstal z mŕtvych</a:t>
            </a:r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 advAuto="0"/>
      <p:bldP spid="6349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9-10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došli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miesto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ktoré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mu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označil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Boh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tam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postavil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oltár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naukladal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drevo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poviazal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  <a:p>
            <a:pPr algn="l">
              <a:lnSpc>
                <a:spcPct val="90000"/>
              </a:lnSpc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svojho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syna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Izáka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položil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ho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oltár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na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drevo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sk-SK" sz="30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l">
              <a:lnSpc>
                <a:spcPct val="90000"/>
              </a:lnSpc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</a:rPr>
              <a:t>Potom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siahol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rukou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vzal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nôž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,</a:t>
            </a:r>
            <a:r>
              <a:rPr lang="sk-SK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aby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zabil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svojho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</a:rPr>
              <a:t>syna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11-12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Vtedy naň zavolal Pánov anjel z neba: „Abrahám, Abrahám!“ </a:t>
            </a:r>
          </a:p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On odpovedal: „Tu som.“ On mu povedal: „Nevystieraj ruku na chlapca a neubližuj mu! Teraz som totiž poznal, že sa bojíš Boha a neušetril si svojho jediného syna kvôli mne.“</a:t>
            </a: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3429000" y="5562600"/>
            <a:ext cx="5715000" cy="1295400"/>
            <a:chOff x="2160" y="3504"/>
            <a:chExt cx="3600" cy="816"/>
          </a:xfrm>
        </p:grpSpPr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2160" y="3976"/>
              <a:ext cx="3600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336" y="248"/>
                </a:cxn>
                <a:cxn ang="0">
                  <a:pos x="624" y="248"/>
                </a:cxn>
                <a:cxn ang="0">
                  <a:pos x="864" y="200"/>
                </a:cxn>
                <a:cxn ang="0">
                  <a:pos x="1104" y="200"/>
                </a:cxn>
                <a:cxn ang="0">
                  <a:pos x="1296" y="152"/>
                </a:cxn>
                <a:cxn ang="0">
                  <a:pos x="1728" y="56"/>
                </a:cxn>
                <a:cxn ang="0">
                  <a:pos x="1968" y="56"/>
                </a:cxn>
                <a:cxn ang="0">
                  <a:pos x="2160" y="8"/>
                </a:cxn>
                <a:cxn ang="0">
                  <a:pos x="2592" y="8"/>
                </a:cxn>
                <a:cxn ang="0">
                  <a:pos x="2592" y="56"/>
                </a:cxn>
                <a:cxn ang="0">
                  <a:pos x="2928" y="56"/>
                </a:cxn>
                <a:cxn ang="0">
                  <a:pos x="2640" y="8"/>
                </a:cxn>
                <a:cxn ang="0">
                  <a:pos x="2832" y="8"/>
                </a:cxn>
                <a:cxn ang="0">
                  <a:pos x="3216" y="8"/>
                </a:cxn>
                <a:cxn ang="0">
                  <a:pos x="3504" y="56"/>
                </a:cxn>
                <a:cxn ang="0">
                  <a:pos x="3600" y="56"/>
                </a:cxn>
              </a:cxnLst>
              <a:rect l="0" t="0" r="r" b="b"/>
              <a:pathLst>
                <a:path w="3600" h="344">
                  <a:moveTo>
                    <a:pt x="0" y="344"/>
                  </a:moveTo>
                  <a:cubicBezTo>
                    <a:pt x="116" y="304"/>
                    <a:pt x="232" y="264"/>
                    <a:pt x="336" y="248"/>
                  </a:cubicBezTo>
                  <a:cubicBezTo>
                    <a:pt x="440" y="232"/>
                    <a:pt x="536" y="256"/>
                    <a:pt x="624" y="248"/>
                  </a:cubicBezTo>
                  <a:cubicBezTo>
                    <a:pt x="712" y="240"/>
                    <a:pt x="784" y="208"/>
                    <a:pt x="864" y="200"/>
                  </a:cubicBezTo>
                  <a:cubicBezTo>
                    <a:pt x="944" y="192"/>
                    <a:pt x="1032" y="208"/>
                    <a:pt x="1104" y="200"/>
                  </a:cubicBezTo>
                  <a:cubicBezTo>
                    <a:pt x="1176" y="192"/>
                    <a:pt x="1192" y="176"/>
                    <a:pt x="1296" y="152"/>
                  </a:cubicBezTo>
                  <a:cubicBezTo>
                    <a:pt x="1400" y="128"/>
                    <a:pt x="1616" y="72"/>
                    <a:pt x="1728" y="56"/>
                  </a:cubicBezTo>
                  <a:cubicBezTo>
                    <a:pt x="1840" y="40"/>
                    <a:pt x="1896" y="64"/>
                    <a:pt x="1968" y="56"/>
                  </a:cubicBezTo>
                  <a:cubicBezTo>
                    <a:pt x="2040" y="48"/>
                    <a:pt x="2056" y="16"/>
                    <a:pt x="2160" y="8"/>
                  </a:cubicBezTo>
                  <a:cubicBezTo>
                    <a:pt x="2264" y="0"/>
                    <a:pt x="2520" y="0"/>
                    <a:pt x="2592" y="8"/>
                  </a:cubicBezTo>
                  <a:cubicBezTo>
                    <a:pt x="2664" y="16"/>
                    <a:pt x="2536" y="48"/>
                    <a:pt x="2592" y="56"/>
                  </a:cubicBezTo>
                  <a:cubicBezTo>
                    <a:pt x="2648" y="64"/>
                    <a:pt x="2920" y="64"/>
                    <a:pt x="2928" y="56"/>
                  </a:cubicBezTo>
                  <a:cubicBezTo>
                    <a:pt x="2936" y="48"/>
                    <a:pt x="2656" y="16"/>
                    <a:pt x="2640" y="8"/>
                  </a:cubicBezTo>
                  <a:cubicBezTo>
                    <a:pt x="2624" y="0"/>
                    <a:pt x="2736" y="8"/>
                    <a:pt x="2832" y="8"/>
                  </a:cubicBezTo>
                  <a:cubicBezTo>
                    <a:pt x="2928" y="8"/>
                    <a:pt x="3104" y="0"/>
                    <a:pt x="3216" y="8"/>
                  </a:cubicBezTo>
                  <a:cubicBezTo>
                    <a:pt x="3328" y="16"/>
                    <a:pt x="3440" y="48"/>
                    <a:pt x="3504" y="56"/>
                  </a:cubicBezTo>
                  <a:cubicBezTo>
                    <a:pt x="3568" y="64"/>
                    <a:pt x="3584" y="60"/>
                    <a:pt x="3600" y="5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4656" y="3504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4560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1115616" y="3861048"/>
            <a:ext cx="504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1259632" y="4077072"/>
            <a:ext cx="3384376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5076056" y="1484784"/>
            <a:ext cx="1524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331640" y="3501008"/>
            <a:ext cx="1600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22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13-14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412875"/>
            <a:ext cx="6697662" cy="544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 Tu zdvihol Abrahám oči a uzrel barana, ktorý bol rohami zachytený v kroví. Abrahám podišiel, barana vzal a obetoval ho ako zápalnú obetu namiesto svojho syna. 14 A Abrahám nazval toto miesto </a:t>
            </a: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„Pán vidí“ a tak sa ešte aj dnes hovorí: „Na vŕšku Pán uvidí“.</a:t>
            </a: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066800" y="10668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499992" y="5157192"/>
            <a:ext cx="4267200" cy="1295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i="1">
                <a:latin typeface="Arial Black" pitchFamily="34" charset="0"/>
              </a:rPr>
              <a:t>Yireh</a:t>
            </a:r>
            <a:r>
              <a:rPr lang="en-US" sz="2400">
                <a:latin typeface="Arial Black" pitchFamily="34" charset="0"/>
              </a:rPr>
              <a:t>, </a:t>
            </a:r>
            <a:r>
              <a:rPr lang="sk-SK" sz="2400">
                <a:latin typeface="Arial Black" pitchFamily="34" charset="0"/>
              </a:rPr>
              <a:t>z koreňa</a:t>
            </a:r>
            <a:endParaRPr lang="en-US" sz="2400">
              <a:latin typeface="Arial Black" pitchFamily="34" charset="0"/>
            </a:endParaRPr>
          </a:p>
          <a:p>
            <a:pPr algn="ctr" eaLnBrk="0" hangingPunct="0"/>
            <a:r>
              <a:rPr lang="sk-SK" sz="2400">
                <a:latin typeface="Arial Black" pitchFamily="34" charset="0"/>
              </a:rPr>
              <a:t>slova</a:t>
            </a:r>
            <a:r>
              <a:rPr lang="en-US" sz="2400">
                <a:latin typeface="Arial Black" pitchFamily="34" charset="0"/>
              </a:rPr>
              <a:t> </a:t>
            </a:r>
            <a:r>
              <a:rPr lang="en-US" sz="2400" i="1">
                <a:latin typeface="Arial Black" pitchFamily="34" charset="0"/>
              </a:rPr>
              <a:t>Ra’ah</a:t>
            </a:r>
            <a:r>
              <a:rPr lang="en-US" sz="2400">
                <a:latin typeface="Arial Black" pitchFamily="34" charset="0"/>
              </a:rPr>
              <a:t>, “</a:t>
            </a:r>
            <a:r>
              <a:rPr lang="sk-SK" sz="2400">
                <a:latin typeface="Arial Black" pitchFamily="34" charset="0"/>
              </a:rPr>
              <a:t>vidieť</a:t>
            </a:r>
            <a:r>
              <a:rPr lang="en-US" sz="2400">
                <a:latin typeface="Arial Black" pitchFamily="34" charset="0"/>
              </a:rPr>
              <a:t>.”</a:t>
            </a:r>
          </a:p>
        </p:txBody>
      </p:sp>
      <p:sp>
        <p:nvSpPr>
          <p:cNvPr id="66569" name="Freeform 9"/>
          <p:cNvSpPr>
            <a:spLocks/>
          </p:cNvSpPr>
          <p:nvPr/>
        </p:nvSpPr>
        <p:spPr bwMode="auto">
          <a:xfrm rot="5667491">
            <a:off x="4374361" y="4538495"/>
            <a:ext cx="720080" cy="558552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432"/>
              </a:cxn>
              <a:cxn ang="0">
                <a:pos x="336" y="240"/>
              </a:cxn>
              <a:cxn ang="0">
                <a:pos x="384" y="0"/>
              </a:cxn>
            </a:cxnLst>
            <a:rect l="0" t="0" r="r" b="b"/>
            <a:pathLst>
              <a:path w="384" h="528">
                <a:moveTo>
                  <a:pt x="0" y="528"/>
                </a:moveTo>
                <a:cubicBezTo>
                  <a:pt x="68" y="504"/>
                  <a:pt x="136" y="480"/>
                  <a:pt x="192" y="432"/>
                </a:cubicBezTo>
                <a:cubicBezTo>
                  <a:pt x="248" y="384"/>
                  <a:pt x="304" y="312"/>
                  <a:pt x="336" y="240"/>
                </a:cubicBezTo>
                <a:cubicBezTo>
                  <a:pt x="368" y="168"/>
                  <a:pt x="376" y="84"/>
                  <a:pt x="384" y="0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57150" cmpd="sng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 animBg="1"/>
      <p:bldP spid="66568" grpId="0" animBg="1" autoUpdateAnimBg="0"/>
      <p:bldP spid="665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ai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áš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53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371600"/>
            <a:ext cx="7162800" cy="54864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Po útrapách sa jeho duša nahľadí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dosýta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Môj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 spravodlivý služobník svojou vedomosťou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ospravedlní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 mnohých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on ponesie ich </a:t>
            </a:r>
            <a:r>
              <a:rPr lang="sk-SK" sz="3000" smtClean="0">
                <a:ln>
                  <a:solidFill>
                    <a:sysClr val="windowText" lastClr="000000"/>
                  </a:solidFill>
                </a:ln>
              </a:rPr>
              <a:t>hriechy.</a:t>
            </a:r>
            <a:endParaRPr lang="sk-SK" sz="30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1066800" y="1143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105400" y="5181600"/>
            <a:ext cx="36576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i="1">
                <a:latin typeface="Arial Black" pitchFamily="34" charset="0"/>
              </a:rPr>
              <a:t>Ra’ah</a:t>
            </a:r>
            <a:r>
              <a:rPr lang="en-US" sz="2400">
                <a:latin typeface="Arial Black" pitchFamily="34" charset="0"/>
              </a:rPr>
              <a:t>, “</a:t>
            </a:r>
            <a:r>
              <a:rPr lang="sk-SK" sz="2400">
                <a:latin typeface="Arial Black" pitchFamily="34" charset="0"/>
              </a:rPr>
              <a:t>vidieť</a:t>
            </a:r>
            <a:r>
              <a:rPr lang="en-US" sz="2400">
                <a:latin typeface="Arial Black" pitchFamily="34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Hebre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jom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 12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1-2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371600"/>
            <a:ext cx="7620000" cy="54864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Preto aj my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, obklopení </a:t>
            </a:r>
            <a:r>
              <a:rPr lang="sk-SK" sz="3000" dirty="0" smtClean="0">
                <a:ln>
                  <a:solidFill>
                    <a:sysClr val="windowText" lastClr="000000"/>
                  </a:solidFill>
                </a:ln>
              </a:rPr>
              <a:t>takým oblakom svedkov, zhoďme všetku príťaž a hriech, ktorý nás opantáva, a vytrvalo bežme v závode, ktorý máme pred sebou, s očami upretými na Ježiša, pôvodcu a zavŕšiteľa viery. On namiesto radosti, ktorá sa mu núkala, vzal na seba kríž, pohrdol potupou a sedí po pravici Božieho trónu.</a:t>
            </a:r>
          </a:p>
          <a:p>
            <a:pPr algn="l">
              <a:lnSpc>
                <a:spcPct val="90000"/>
              </a:lnSpc>
            </a:pPr>
            <a:endParaRPr lang="sk-SK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1066800" y="1143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33_Golgota%20-%20Kaplnka%20Ukrizov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986712" cy="5991225"/>
          </a:xfrm>
          <a:prstGeom prst="rect">
            <a:avLst/>
          </a:prstGeom>
          <a:noFill/>
        </p:spPr>
      </p:pic>
      <p:pic>
        <p:nvPicPr>
          <p:cNvPr id="69638" name="Picture 6" descr="abrahám a izá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068638"/>
            <a:ext cx="2667000" cy="3629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6-8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Abrahám sa poponáhľal do Sáriinho</a:t>
            </a:r>
          </a:p>
          <a:p>
            <a:pPr algn="l"/>
            <a:r>
              <a:rPr lang="sk-SK" smtClean="0">
                <a:ln>
                  <a:solidFill>
                    <a:sysClr val="windowText" lastClr="000000"/>
                  </a:solidFill>
                </a:ln>
              </a:rPr>
              <a:t>(oddelenia) stanu a povedal: „Zober rýchlo tri miery jemnej múky, zamies a napečpodplamenníkov!“ Potom Abrahám bežal k stádu vybral pekné mladé teľa, dal ho sluhovi a on sa poponáhľal pripraviť ho. Potom priniesol maslo, sladké mlieko i teľa, ktoré dal pripraviť, a predložil im to. Sám však ostal stáť opodiaľ pod stromom, kým oni jedli.</a:t>
            </a:r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9-10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pPr algn="l"/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Tu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ho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opýtali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je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tvoja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žena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? 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odpovedal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v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stane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.“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Vtedy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mu on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povedal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„O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rok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v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tomto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čase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vrátim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tvoja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žena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bude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mať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už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syna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načúvala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pri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vchode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do</a:t>
            </a:r>
            <a:r>
              <a:rPr lang="sk-SK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stanu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ktorý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bol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jej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chrbtom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Gene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is 18</a:t>
            </a:r>
            <a:r>
              <a:rPr lang="sk-SK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11-12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7086600" cy="5562600"/>
          </a:xfrm>
        </p:spPr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	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Abrahám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boli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starí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pokročilí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vekom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;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už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nestávalo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čo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stáva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ženám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. </a:t>
            </a:r>
            <a:endParaRPr lang="sk-SK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Preto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Sára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sama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v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sebe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zasmiala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;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mysliac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si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: „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Teraz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keď</a:t>
            </a:r>
            <a:r>
              <a:rPr lang="sk-SK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som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stará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budem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mať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rozkoš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? A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môj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pán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je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tiež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už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starec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!“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66800" y="10668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čiato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3005</Words>
  <Application>Microsoft Office PowerPoint</Application>
  <PresentationFormat>Prezentácia na obrazovke (4:3)</PresentationFormat>
  <Paragraphs>260</Paragraphs>
  <Slides>66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66</vt:i4>
      </vt:variant>
    </vt:vector>
  </HeadingPairs>
  <TitlesOfParts>
    <vt:vector size="67" baseType="lpstr">
      <vt:lpstr>Motív Office</vt:lpstr>
      <vt:lpstr>Neskoršie roky Abraháma</vt:lpstr>
      <vt:lpstr>Dané prisľúbenie: Abram je povolaný opustiť jeho rodinu.  Prísľub plodnosti (12:1-3) </vt:lpstr>
      <vt:lpstr>Genezis 18,1</vt:lpstr>
      <vt:lpstr>Abrahámovi traja návštevníci</vt:lpstr>
      <vt:lpstr>Genezis 18,2-3</vt:lpstr>
      <vt:lpstr>Genezis 18,4-5</vt:lpstr>
      <vt:lpstr>Genezis 18,6-8</vt:lpstr>
      <vt:lpstr>Genezis 18,9-10</vt:lpstr>
      <vt:lpstr>Genezis 18,11-12</vt:lpstr>
      <vt:lpstr>Genezis 18,13-14</vt:lpstr>
      <vt:lpstr>Genezis 18,15</vt:lpstr>
      <vt:lpstr>Genezis 14</vt:lpstr>
      <vt:lpstr>Genezis 18,16</vt:lpstr>
      <vt:lpstr>Genezis 18,17-18</vt:lpstr>
      <vt:lpstr>Genezis 18,19</vt:lpstr>
      <vt:lpstr>Genezis 18,20-21</vt:lpstr>
      <vt:lpstr>Genezis 18,22</vt:lpstr>
      <vt:lpstr>Lekcia modlitby príhovoru</vt:lpstr>
      <vt:lpstr>Genezis 18,23</vt:lpstr>
      <vt:lpstr>Genezis 18,24-25</vt:lpstr>
      <vt:lpstr>Genezis 18,26</vt:lpstr>
      <vt:lpstr>Genezis 18,27-28</vt:lpstr>
      <vt:lpstr>Genezis 18,29-30</vt:lpstr>
      <vt:lpstr>Genezis 18,31-32</vt:lpstr>
      <vt:lpstr>Genezis 18,33</vt:lpstr>
      <vt:lpstr>Genezis 18</vt:lpstr>
      <vt:lpstr>Genezis 18</vt:lpstr>
      <vt:lpstr>Genezis 18</vt:lpstr>
      <vt:lpstr>Genezis 18</vt:lpstr>
      <vt:lpstr> 2 Pt 2,8: Kým tento spravodlivý býval medzi nimi, trápilo jeho spravodlivú dušu, že musel deň čo deň počuť a vidieť ich nemravné skutky.</vt:lpstr>
      <vt:lpstr>Genezis 19,1</vt:lpstr>
      <vt:lpstr>Genezis 19,2</vt:lpstr>
      <vt:lpstr>Genezis 19,3</vt:lpstr>
      <vt:lpstr>Genezis 19,4-5</vt:lpstr>
      <vt:lpstr>Genezis 19,6-8</vt:lpstr>
      <vt:lpstr>Genezis 19,9</vt:lpstr>
      <vt:lpstr>Genezis 19,10-11</vt:lpstr>
      <vt:lpstr>Genezis 19,12-13</vt:lpstr>
      <vt:lpstr>Genezis 19,14</vt:lpstr>
      <vt:lpstr>Genezis 19,15-16</vt:lpstr>
      <vt:lpstr>Snímka 41</vt:lpstr>
      <vt:lpstr>Genezis 19,27-28</vt:lpstr>
      <vt:lpstr>Lot</vt:lpstr>
      <vt:lpstr>Snímka 44</vt:lpstr>
      <vt:lpstr>Snímka 45</vt:lpstr>
      <vt:lpstr>Snímka 46</vt:lpstr>
      <vt:lpstr>Dané prisľúbenie: Abram je povolaný opustiť jeho rodinu.  Prísľub plodnosti (12,1-3)</vt:lpstr>
      <vt:lpstr>Genezis 21,1-3</vt:lpstr>
      <vt:lpstr>Genezis 21,6-7</vt:lpstr>
      <vt:lpstr>Snímka 50</vt:lpstr>
      <vt:lpstr>Snímka 51</vt:lpstr>
      <vt:lpstr>Genezis 22,1</vt:lpstr>
      <vt:lpstr>Genezis 22,2</vt:lpstr>
      <vt:lpstr>Snímka 54</vt:lpstr>
      <vt:lpstr>Snímka 55</vt:lpstr>
      <vt:lpstr>Genezis 22,3</vt:lpstr>
      <vt:lpstr>Genezis 22,4-5</vt:lpstr>
      <vt:lpstr>Genezis 22,7-8</vt:lpstr>
      <vt:lpstr>Izák                Ježiš</vt:lpstr>
      <vt:lpstr>Izák                Ježiš</vt:lpstr>
      <vt:lpstr>Genezis 22,9-10</vt:lpstr>
      <vt:lpstr>Genezis 22,11-12</vt:lpstr>
      <vt:lpstr>Genezis 22,13-14</vt:lpstr>
      <vt:lpstr>Izaiáš 53,11</vt:lpstr>
      <vt:lpstr>Hebrejom 12,1-2</vt:lpstr>
      <vt:lpstr>Snímka 66</vt:lpstr>
    </vt:vector>
  </TitlesOfParts>
  <Company>antiworkgroup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Neskoršie roky Abraháma</dc:title>
  <dc:creator>Lulu</dc:creator>
  <cp:lastModifiedBy>xxx</cp:lastModifiedBy>
  <cp:revision>13</cp:revision>
  <dcterms:created xsi:type="dcterms:W3CDTF">2011-11-08T17:00:07Z</dcterms:created>
  <dcterms:modified xsi:type="dcterms:W3CDTF">2011-12-10T14:55:28Z</dcterms:modified>
</cp:coreProperties>
</file>