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68" r:id="rId9"/>
    <p:sldId id="275" r:id="rId10"/>
    <p:sldId id="277" r:id="rId11"/>
    <p:sldId id="279" r:id="rId12"/>
    <p:sldId id="280" r:id="rId13"/>
    <p:sldId id="271" r:id="rId14"/>
    <p:sldId id="272" r:id="rId1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F3540D"/>
    <a:srgbClr val="6633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76" d="100"/>
          <a:sy n="76" d="100"/>
        </p:scale>
        <p:origin x="11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19. 1. 2018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19. 1. 2018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19. 1. 2018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19. 1. 2018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19. 1. 2018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19. 1. 2018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109091"/>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b="1" dirty="0">
                <a:solidFill>
                  <a:srgbClr val="8A4500"/>
                </a:solidFill>
              </a:rPr>
              <a:t>Apoštoli mazali chorých olejom</a:t>
            </a:r>
          </a:p>
          <a:p>
            <a:r>
              <a:rPr lang="sk-SK" sz="1400" dirty="0">
                <a:solidFill>
                  <a:srgbClr val="8A4500"/>
                </a:solidFill>
              </a:rPr>
              <a:t>A/ predobraz sviatosti pomazania chorých</a:t>
            </a:r>
          </a:p>
          <a:p>
            <a:r>
              <a:rPr lang="sk-SK" sz="1400" dirty="0">
                <a:solidFill>
                  <a:srgbClr val="8A4500"/>
                </a:solidFill>
              </a:rPr>
              <a:t>B/ v Ježišových časoch olejom liečili všetky choroby</a:t>
            </a:r>
          </a:p>
          <a:p>
            <a:r>
              <a:rPr lang="sk-SK" sz="1400" dirty="0">
                <a:solidFill>
                  <a:srgbClr val="8A4500"/>
                </a:solidFill>
              </a:rPr>
              <a:t>C/ olej – prostriedok na vyháňanie Zlého z človeka</a:t>
            </a:r>
          </a:p>
          <a:p>
            <a:r>
              <a:rPr lang="sk-SK" sz="1400" dirty="0">
                <a:solidFill>
                  <a:srgbClr val="8A4500"/>
                </a:solidFill>
              </a:rPr>
              <a:t> </a:t>
            </a:r>
          </a:p>
          <a:p>
            <a:r>
              <a:rPr lang="sk-SK" sz="1400" b="1" dirty="0">
                <a:solidFill>
                  <a:srgbClr val="8A4500"/>
                </a:solidFill>
              </a:rPr>
              <a:t>Kedy sa udialo prvé rozmnoženie chlebov a rýb?</a:t>
            </a:r>
          </a:p>
          <a:p>
            <a:r>
              <a:rPr lang="sk-SK" sz="1400" dirty="0">
                <a:solidFill>
                  <a:srgbClr val="8A4500"/>
                </a:solidFill>
              </a:rPr>
              <a:t>A/ pred Veľkou nocou</a:t>
            </a:r>
          </a:p>
          <a:p>
            <a:r>
              <a:rPr lang="sk-SK" sz="1400" dirty="0">
                <a:solidFill>
                  <a:srgbClr val="8A4500"/>
                </a:solidFill>
              </a:rPr>
              <a:t>B/ druhá Veľká noc Ježišovho verejného účinkovania</a:t>
            </a:r>
          </a:p>
          <a:p>
            <a:r>
              <a:rPr lang="sk-SK" sz="1400" dirty="0">
                <a:solidFill>
                  <a:srgbClr val="8A4500"/>
                </a:solidFill>
              </a:rPr>
              <a:t>C/ tretia Veľká noc Ježišovho verejného účinkovania</a:t>
            </a:r>
          </a:p>
          <a:p>
            <a:r>
              <a:rPr lang="sk-SK" sz="1400" b="1" dirty="0">
                <a:solidFill>
                  <a:srgbClr val="8A4500"/>
                </a:solidFill>
              </a:rPr>
              <a:t> </a:t>
            </a:r>
            <a:endParaRPr lang="sk-SK" sz="1400" dirty="0">
              <a:solidFill>
                <a:srgbClr val="8A4500"/>
              </a:solidFill>
            </a:endParaRPr>
          </a:p>
          <a:p>
            <a:r>
              <a:rPr lang="sk-SK" sz="1400" b="1" dirty="0">
                <a:solidFill>
                  <a:srgbClr val="8A4500"/>
                </a:solidFill>
              </a:rPr>
              <a:t>Ježiš sa blížil  k učeníkom na lodi kráčajúc po mori</a:t>
            </a:r>
          </a:p>
          <a:p>
            <a:r>
              <a:rPr lang="sk-SK" sz="1400" dirty="0">
                <a:solidFill>
                  <a:srgbClr val="8A4500"/>
                </a:solidFill>
              </a:rPr>
              <a:t>A/ nad ránom</a:t>
            </a:r>
          </a:p>
          <a:p>
            <a:r>
              <a:rPr lang="sk-SK" sz="1400" dirty="0">
                <a:solidFill>
                  <a:srgbClr val="8A4500"/>
                </a:solidFill>
              </a:rPr>
              <a:t>B/ o 3. hodine</a:t>
            </a:r>
          </a:p>
          <a:p>
            <a:r>
              <a:rPr lang="sk-SK" sz="1400" dirty="0">
                <a:solidFill>
                  <a:srgbClr val="8A4500"/>
                </a:solidFill>
              </a:rPr>
              <a:t>C/ o 4. nočnej stráži</a:t>
            </a:r>
          </a:p>
          <a:p>
            <a:r>
              <a:rPr lang="sk-SK" sz="1400" dirty="0">
                <a:solidFill>
                  <a:srgbClr val="8A4500"/>
                </a:solidFill>
              </a:rPr>
              <a:t> </a:t>
            </a:r>
          </a:p>
          <a:p>
            <a:r>
              <a:rPr lang="sk-SK" sz="1400" b="1" dirty="0">
                <a:solidFill>
                  <a:srgbClr val="8A4500"/>
                </a:solidFill>
              </a:rPr>
              <a:t>Kto sa uzdravil, keď sa dotkol aspoň obruby Ježišovho odevu?</a:t>
            </a:r>
          </a:p>
          <a:p>
            <a:r>
              <a:rPr lang="sk-SK" sz="1400" dirty="0">
                <a:solidFill>
                  <a:srgbClr val="8A4500"/>
                </a:solidFill>
              </a:rPr>
              <a:t>A/ len žena trpiaca na krvotok</a:t>
            </a:r>
          </a:p>
          <a:p>
            <a:r>
              <a:rPr lang="sk-SK" sz="1400" dirty="0">
                <a:solidFill>
                  <a:srgbClr val="8A4500"/>
                </a:solidFill>
              </a:rPr>
              <a:t>B/ nikto</a:t>
            </a:r>
          </a:p>
          <a:p>
            <a:r>
              <a:rPr lang="sk-SK" sz="1400" dirty="0">
                <a:solidFill>
                  <a:srgbClr val="8A4500"/>
                </a:solidFill>
              </a:rPr>
              <a:t>C/ všetci, čo sa ho dotkli</a:t>
            </a:r>
          </a:p>
          <a:p>
            <a:r>
              <a:rPr lang="sk-SK" sz="1400" dirty="0">
                <a:solidFill>
                  <a:srgbClr val="8A4500"/>
                </a:solidFill>
              </a:rPr>
              <a:t> </a:t>
            </a:r>
          </a:p>
          <a:p>
            <a:r>
              <a:rPr lang="sk-SK" sz="1400" dirty="0"/>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88881" y="2049164"/>
            <a:ext cx="4628846" cy="3754874"/>
          </a:xfrm>
          <a:prstGeom prst="rect">
            <a:avLst/>
          </a:prstGeom>
        </p:spPr>
        <p:txBody>
          <a:bodyPr wrap="square">
            <a:spAutoFit/>
          </a:bodyPr>
          <a:lstStyle/>
          <a:p>
            <a:pPr lvl="0" algn="just"/>
            <a:r>
              <a:rPr lang="sk-SK" sz="1400" smtClean="0">
                <a:solidFill>
                  <a:srgbClr val="002060"/>
                </a:solidFill>
              </a:rPr>
              <a:t>Herodes </a:t>
            </a:r>
            <a:r>
              <a:rPr lang="sk-SK" sz="1400">
                <a:solidFill>
                  <a:srgbClr val="002060"/>
                </a:solidFill>
              </a:rPr>
              <a:t>dal Jána Krstiteľa do väzenia, aby vyhovel Herodiade. Napriek tomu že si ho vážil a rád ho počúval, predsa pod tlakom rodiny a mienky iných „významných“ ľudí nechal Jána popraviť. To, kým naozaj sme, natoľko neukazujú skutky, ktoré konáme v pokoji, ale tie, ktoré konáme pod nátlakom. Sleduj svoje reakcie a postoje, keď si pod tlakom a veľa sa o sebe dozvieš.</a:t>
            </a:r>
          </a:p>
          <a:p>
            <a:pPr algn="just"/>
            <a:r>
              <a:rPr lang="sk-SK" sz="1400">
                <a:solidFill>
                  <a:srgbClr val="002060"/>
                </a:solidFill>
              </a:rPr>
              <a:t> </a:t>
            </a:r>
          </a:p>
          <a:p>
            <a:pPr lvl="0" algn="just"/>
            <a:r>
              <a:rPr lang="sk-SK" sz="1400" smtClean="0">
                <a:solidFill>
                  <a:srgbClr val="002060"/>
                </a:solidFill>
              </a:rPr>
              <a:t>Ostať </a:t>
            </a:r>
            <a:r>
              <a:rPr lang="sk-SK" sz="1400">
                <a:solidFill>
                  <a:srgbClr val="002060"/>
                </a:solidFill>
              </a:rPr>
              <a:t>sami s Ježišom. Tento prvok robí život apoštola úplným. S ním žije, pre neho pracuje, ale aj pri ňom oddychuje a z neho čerpá. Ak si chceme naozaj odpočinúť, poďme do ústrania, k Ježišovi. Tam mu hovorme, čo sme urobili, aj čo sme pre neho urobili a počúvajme, čo nám vraví. A hlavne uverme, že nikde si tak neodpočinieme, ako pri ňom. Veď on vraví: </a:t>
            </a:r>
            <a:r>
              <a:rPr lang="sk-SK" sz="1400" i="1">
                <a:solidFill>
                  <a:srgbClr val="002060"/>
                </a:solidFill>
              </a:rPr>
              <a:t>„Poďte ku mne všetci, ktorí sa namáhate a ste preťažení ... a nájdete odpočinok pre svoju dušu“</a:t>
            </a:r>
            <a:r>
              <a:rPr lang="sk-SK" sz="1400">
                <a:solidFill>
                  <a:srgbClr val="002060"/>
                </a:solidFill>
              </a:rPr>
              <a:t> (Mt 11, 28.29).</a:t>
            </a:r>
          </a:p>
          <a:p>
            <a:pPr algn="just"/>
            <a:r>
              <a:rPr lang="sk-SK" sz="1400" dirty="0">
                <a:solidFill>
                  <a:srgbClr val="002060"/>
                </a:solidFill>
              </a:rPr>
              <a:t>  </a:t>
            </a:r>
          </a:p>
        </p:txBody>
      </p:sp>
      <p:sp>
        <p:nvSpPr>
          <p:cNvPr id="12" name="BlokTextu 11"/>
          <p:cNvSpPr txBox="1"/>
          <p:nvPr/>
        </p:nvSpPr>
        <p:spPr>
          <a:xfrm>
            <a:off x="633917" y="2258879"/>
            <a:ext cx="2645291" cy="923330"/>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Kráľ sa zarmútil, ale pre prísahu a kvôli spolustolujúcim ju nechcel </a:t>
            </a:r>
            <a:r>
              <a:rPr lang="sk-SK" sz="1400" i="1">
                <a:solidFill>
                  <a:srgbClr val="8A4500"/>
                </a:solidFill>
                <a:latin typeface="Franklin Gothic Medium Cond" panose="020B0606030402020204" pitchFamily="34" charset="0"/>
              </a:rPr>
              <a:t>sklamať</a:t>
            </a:r>
            <a:r>
              <a:rPr lang="sk-SK" sz="1400" i="1" smtClean="0">
                <a:solidFill>
                  <a:srgbClr val="8A4500"/>
                </a:solidFill>
                <a:latin typeface="Franklin Gothic Medium Cond" panose="020B0606030402020204" pitchFamily="34" charset="0"/>
              </a:rPr>
              <a:t>.</a:t>
            </a:r>
          </a:p>
          <a:p>
            <a:pPr algn="just"/>
            <a:r>
              <a:rPr lang="sk-SK" sz="1200" i="1" smtClean="0">
                <a:solidFill>
                  <a:srgbClr val="8A4500"/>
                </a:solidFill>
                <a:latin typeface="Franklin Gothic Medium Cond" panose="020B0606030402020204" pitchFamily="34" charset="0"/>
              </a:rPr>
              <a:t>Mk 6,26</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33918" y="3838086"/>
            <a:ext cx="2645291" cy="1384995"/>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On im povedal: „Poďte vy sami do ústrania na pusté miesto a trochu si odpočiňte.“ Lebo stále prichádzalo a odchádzalo mnoho ľudí a nemali sa kedy ani najesť.</a:t>
            </a:r>
            <a:r>
              <a:rPr lang="sk-SK" sz="1400" i="1">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Odišli </a:t>
            </a:r>
            <a:r>
              <a:rPr lang="sk-SK" sz="1400" i="1">
                <a:solidFill>
                  <a:srgbClr val="8A4500"/>
                </a:solidFill>
                <a:latin typeface="Franklin Gothic Medium Cond" panose="020B0606030402020204" pitchFamily="34" charset="0"/>
              </a:rPr>
              <a:t>teda loďou na pusté miesto do </a:t>
            </a:r>
            <a:r>
              <a:rPr lang="sk-SK" sz="1400" i="1">
                <a:solidFill>
                  <a:srgbClr val="8A4500"/>
                </a:solidFill>
                <a:latin typeface="Franklin Gothic Medium Cond" panose="020B0606030402020204" pitchFamily="34" charset="0"/>
              </a:rPr>
              <a:t>samoty</a:t>
            </a:r>
            <a:r>
              <a:rPr lang="sk-SK" sz="14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6, 31-32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2206336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88881" y="2049164"/>
            <a:ext cx="4628846" cy="4185761"/>
          </a:xfrm>
          <a:prstGeom prst="rect">
            <a:avLst/>
          </a:prstGeom>
        </p:spPr>
        <p:txBody>
          <a:bodyPr wrap="square">
            <a:spAutoFit/>
          </a:bodyPr>
          <a:lstStyle/>
          <a:p>
            <a:pPr lvl="0" algn="just"/>
            <a:r>
              <a:rPr lang="sk-SK" sz="1400" smtClean="0">
                <a:solidFill>
                  <a:srgbClr val="002060"/>
                </a:solidFill>
              </a:rPr>
              <a:t>Prvý </a:t>
            </a:r>
            <a:r>
              <a:rPr lang="sk-SK" sz="1400">
                <a:solidFill>
                  <a:srgbClr val="002060"/>
                </a:solidFill>
              </a:rPr>
              <a:t>pokrm, ktorý Ježiš dáva učeníkom, je jeho slovo. Veď človek nežije len z chleba, ale zo všetkého, čo vychádza z Božích úst (por. Dt 8,3). Hmotný chlieb sa čoskoro pominie, ale jeho slovo trvá naveky. Keby sme nepočúvali, čo nám vraví, neboli by sme schopní rozoznať pravý Chlieb. Nezanedbávaj počúvanie (čítania, rozjímanie a pod.) Božieho slova, a v jeho svetle lepšie spoznávaj, kto je Ten, ktorého prijímaš pod spôsobom chleba.</a:t>
            </a:r>
          </a:p>
          <a:p>
            <a:pPr algn="just"/>
            <a:r>
              <a:rPr lang="sk-SK" sz="1400">
                <a:solidFill>
                  <a:srgbClr val="002060"/>
                </a:solidFill>
              </a:rPr>
              <a:t> </a:t>
            </a:r>
          </a:p>
          <a:p>
            <a:pPr lvl="0" algn="just"/>
            <a:r>
              <a:rPr lang="sk-SK" sz="1400" smtClean="0">
                <a:solidFill>
                  <a:srgbClr val="002060"/>
                </a:solidFill>
              </a:rPr>
              <a:t>Učeníci </a:t>
            </a:r>
            <a:r>
              <a:rPr lang="sk-SK" sz="1400">
                <a:solidFill>
                  <a:srgbClr val="002060"/>
                </a:solidFill>
              </a:rPr>
              <a:t>po výzve: </a:t>
            </a:r>
            <a:r>
              <a:rPr lang="sk-SK" sz="1400" i="1">
                <a:solidFill>
                  <a:srgbClr val="002060"/>
                </a:solidFill>
              </a:rPr>
              <a:t>„Vy im dajte jesť!“</a:t>
            </a:r>
            <a:r>
              <a:rPr lang="sk-SK" sz="1400">
                <a:solidFill>
                  <a:srgbClr val="002060"/>
                </a:solidFill>
              </a:rPr>
              <a:t> chcú ísť nakúpiť chleba. Zámer majú dobrý, aj by boli ochotí investovať svoje prostriedky. Len si neuvedomujú, že ten chlieb kupovať netreba, lebo už existuje. Učeníci ani nevedia, že ho majú. Dal im ho Ježiš. Aj nám dáva chlieb slova, milosti – a my si často ani neuvedomujeme, čo máme. A preto ho ani nepodávame ďalej tým, ktorí majú hlad. Nech aj nás premôže súcit ako Ježiša – pozdvihnime oči (i myseľ) k nebu a naplnení Bohom budeme môcť dať „jesť“ tým, ktorí na to čakajú.</a:t>
            </a:r>
          </a:p>
          <a:p>
            <a:pPr algn="just"/>
            <a:r>
              <a:rPr lang="sk-SK" sz="1400" dirty="0">
                <a:solidFill>
                  <a:srgbClr val="002060"/>
                </a:solidFill>
              </a:rPr>
              <a:t>  </a:t>
            </a:r>
          </a:p>
        </p:txBody>
      </p:sp>
      <p:sp>
        <p:nvSpPr>
          <p:cNvPr id="12" name="BlokTextu 11"/>
          <p:cNvSpPr txBox="1"/>
          <p:nvPr/>
        </p:nvSpPr>
        <p:spPr>
          <a:xfrm>
            <a:off x="633917" y="2258879"/>
            <a:ext cx="2645291" cy="954107"/>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Keď vystúpil a videl veľký zástup, zľutoval sa nad nimi, lebo boli ako ovce bez pastiera. A začal ich učiť mnohým veciam.</a:t>
            </a:r>
            <a:r>
              <a:rPr lang="sk-SK" sz="1400"/>
              <a:t> </a:t>
            </a:r>
            <a:r>
              <a:rPr lang="sk-SK" sz="1200" i="1" smtClean="0">
                <a:solidFill>
                  <a:srgbClr val="8A4500"/>
                </a:solidFill>
                <a:latin typeface="Franklin Gothic Medium Cond" panose="020B0606030402020204" pitchFamily="34" charset="0"/>
              </a:rPr>
              <a:t>Mk 6,34</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78693" y="4055213"/>
            <a:ext cx="2645291" cy="738664"/>
          </a:xfrm>
          <a:prstGeom prst="rect">
            <a:avLst/>
          </a:prstGeom>
          <a:solidFill>
            <a:schemeClr val="bg1"/>
          </a:solidFill>
        </p:spPr>
        <p:txBody>
          <a:bodyPr wrap="square" rtlCol="0">
            <a:spAutoFit/>
          </a:bodyPr>
          <a:lstStyle/>
          <a:p>
            <a:pPr algn="just"/>
            <a:r>
              <a:rPr lang="pl-PL" sz="1400" i="1">
                <a:solidFill>
                  <a:srgbClr val="8A4500"/>
                </a:solidFill>
                <a:latin typeface="Franklin Gothic Medium Cond" panose="020B0606030402020204" pitchFamily="34" charset="0"/>
              </a:rPr>
              <a:t>Rozpusť ich, nech sa rozídu do okolitých osád a dedín kúpiť si niečo na jedenie.“</a:t>
            </a:r>
            <a:r>
              <a:rPr lang="pl-PL" sz="1400"/>
              <a:t> </a:t>
            </a:r>
            <a:r>
              <a:rPr lang="pl-PL" sz="1400" smtClean="0"/>
              <a:t> </a:t>
            </a:r>
            <a:r>
              <a:rPr lang="sk-SK" sz="1200" i="1" smtClean="0">
                <a:solidFill>
                  <a:srgbClr val="8A4500"/>
                </a:solidFill>
                <a:latin typeface="Franklin Gothic Medium Cond" panose="020B0606030402020204" pitchFamily="34" charset="0"/>
              </a:rPr>
              <a:t>Mk 6, 36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552397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91181" y="1792424"/>
            <a:ext cx="4628846" cy="4832092"/>
          </a:xfrm>
          <a:prstGeom prst="rect">
            <a:avLst/>
          </a:prstGeom>
        </p:spPr>
        <p:txBody>
          <a:bodyPr wrap="square">
            <a:spAutoFit/>
          </a:bodyPr>
          <a:lstStyle/>
          <a:p>
            <a:pPr lvl="0" algn="just"/>
            <a:r>
              <a:rPr lang="sk-SK" sz="1400" smtClean="0">
                <a:solidFill>
                  <a:srgbClr val="002060"/>
                </a:solidFill>
              </a:rPr>
              <a:t>Ježiš </a:t>
            </a:r>
            <a:r>
              <a:rPr lang="sk-SK" sz="1400">
                <a:solidFill>
                  <a:srgbClr val="002060"/>
                </a:solidFill>
              </a:rPr>
              <a:t>prinútil učeníkov, aby si sadli do loďky a odišli. Evanjelista Ján dosvedčuje, že nadšenie po zázraku bolo veľké, chceli Ježiša urobiť kráľom. Ani apoštoli pravdepodobne neboli imúnni voči týmto náladám. Aj oni chceli popredené miesta po pravici mocného panovníka. Ježiš však od nich žiada radikálny rozchod s podobnými názormi. Možno mali apoštoli ťažké srdce na Ježiša, že ich poslal preč, keď sa už všetko začalo tak pekne rozbiehať. Žili v ilúziách, podobne ako žijeme my, keď máme túžby, aby Boh urobil to či ono, a hlavne podľa našich predstáv. Vnímajme pozorne, čo vlastne Ježiš naozaj chce!</a:t>
            </a:r>
          </a:p>
          <a:p>
            <a:pPr algn="just"/>
            <a:r>
              <a:rPr lang="sk-SK" sz="1400">
                <a:solidFill>
                  <a:srgbClr val="002060"/>
                </a:solidFill>
              </a:rPr>
              <a:t> </a:t>
            </a:r>
          </a:p>
          <a:p>
            <a:pPr lvl="0" algn="just"/>
            <a:r>
              <a:rPr lang="sk-SK" sz="1400" smtClean="0">
                <a:solidFill>
                  <a:srgbClr val="002060"/>
                </a:solidFill>
              </a:rPr>
              <a:t>Ľudia </a:t>
            </a:r>
            <a:r>
              <a:rPr lang="sk-SK" sz="1400">
                <a:solidFill>
                  <a:srgbClr val="002060"/>
                </a:solidFill>
              </a:rPr>
              <a:t>obklopujúci Ježiša verili, že jeho uzdravujúca moc pôsobí cez fyzický kontakt. Ježiš ich za to nekarhá, ale sa prispôsobuje ich mysleniu a podľa toho aj koná. Ježiš mohol žiadať, a mal na to plné právo, aby chápali jeho moc duchovnejšie. Ale zatiaľ len čaká a trpezlivo ich vedie. Aké iné je naše správanie! Chceme všetko hneď. Sme netrpezliví a chcem dosiahnuť dobro bez jeho použitia. Spomeňme si vtedy, že aj s nami musí byť Boh trpezlivý. Určite aj s nami. Konajme tak, ako on – veď sme jeho obrazom.</a:t>
            </a:r>
          </a:p>
          <a:p>
            <a:pPr algn="just"/>
            <a:r>
              <a:rPr lang="sk-SK" sz="1400" dirty="0">
                <a:solidFill>
                  <a:srgbClr val="002060"/>
                </a:solidFill>
              </a:rPr>
              <a:t>  </a:t>
            </a:r>
          </a:p>
        </p:txBody>
      </p:sp>
      <p:sp>
        <p:nvSpPr>
          <p:cNvPr id="12" name="BlokTextu 11"/>
          <p:cNvSpPr txBox="1"/>
          <p:nvPr/>
        </p:nvSpPr>
        <p:spPr>
          <a:xfrm>
            <a:off x="633917" y="2258879"/>
            <a:ext cx="2645291" cy="954107"/>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A hneď prinútil svojich učeníkov, aby nastúpili na loď a išli napred na druhý breh k Betsaide, kým on rozpustí ľud.</a:t>
            </a:r>
            <a:r>
              <a:rPr lang="sk-SK" sz="1400"/>
              <a:t> </a:t>
            </a:r>
            <a:r>
              <a:rPr lang="sk-SK" sz="1200" i="1" smtClean="0">
                <a:solidFill>
                  <a:srgbClr val="8A4500"/>
                </a:solidFill>
                <a:latin typeface="Franklin Gothic Medium Cond" panose="020B0606030402020204" pitchFamily="34" charset="0"/>
              </a:rPr>
              <a:t>Mk 6,45</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33916" y="4434986"/>
            <a:ext cx="2645291" cy="1384995"/>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A všade, do ktorejkoľvek prišiel dediny, mesta či osady, kládli na ulice chorých a prosili ho, aby sa smeli dotknúť aspoň obruby jeho odevu. A všetci, čo sa ho dotkli, </a:t>
            </a:r>
            <a:r>
              <a:rPr lang="sk-SK" sz="1400" i="1">
                <a:solidFill>
                  <a:srgbClr val="8A4500"/>
                </a:solidFill>
                <a:latin typeface="Franklin Gothic Medium Cond" panose="020B0606030402020204" pitchFamily="34" charset="0"/>
              </a:rPr>
              <a:t>ozdraveli</a:t>
            </a:r>
            <a:r>
              <a:rPr lang="sk-SK" sz="1400" i="1" smtClean="0">
                <a:solidFill>
                  <a:srgbClr val="8A4500"/>
                </a:solidFill>
                <a:latin typeface="Franklin Gothic Medium Cond" panose="020B0606030402020204" pitchFamily="34" charset="0"/>
              </a:rPr>
              <a:t>. </a:t>
            </a:r>
          </a:p>
          <a:p>
            <a:pPr algn="just"/>
            <a:r>
              <a:rPr lang="sk-SK" sz="1200" i="1" smtClean="0">
                <a:solidFill>
                  <a:srgbClr val="8A4500"/>
                </a:solidFill>
                <a:latin typeface="Franklin Gothic Medium Cond" panose="020B0606030402020204" pitchFamily="34" charset="0"/>
              </a:rPr>
              <a:t>Mk 6, 56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9798600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218521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lvl="0" algn="just"/>
            <a:r>
              <a:rPr lang="sk-SK" sz="1200" smtClean="0">
                <a:solidFill>
                  <a:srgbClr val="F3540D"/>
                </a:solidFill>
                <a:latin typeface="Bernard MT Condensed" panose="02050806060905020404" pitchFamily="18" charset="0"/>
              </a:rPr>
              <a:t>Augustín - </a:t>
            </a:r>
            <a:r>
              <a:rPr lang="sk-SK" sz="1200" smtClean="0">
                <a:solidFill>
                  <a:srgbClr val="002060"/>
                </a:solidFill>
              </a:rPr>
              <a:t>Nosiť </a:t>
            </a:r>
            <a:r>
              <a:rPr lang="sk-SK" sz="1200">
                <a:solidFill>
                  <a:srgbClr val="002060"/>
                </a:solidFill>
              </a:rPr>
              <a:t>dve tuniky („dva obleky“) znamená určitú slabosť. Človek, ktorá nosí dve tuniky, sa podobá človeku s dvojitým životom. Učeník preto nesmie viesť dvojitý život, ale sa má vyznačovať </a:t>
            </a:r>
            <a:r>
              <a:rPr lang="sk-SK" sz="1200">
                <a:solidFill>
                  <a:srgbClr val="002060"/>
                </a:solidFill>
              </a:rPr>
              <a:t>jednoduchosťou</a:t>
            </a:r>
            <a:r>
              <a:rPr lang="sk-SK" sz="1200" smtClean="0">
                <a:solidFill>
                  <a:srgbClr val="002060"/>
                </a:solidFill>
              </a:rPr>
              <a:t>.</a:t>
            </a:r>
            <a:endParaRPr lang="sk-SK" sz="1200">
              <a:solidFill>
                <a:srgbClr val="002060"/>
              </a:solidFill>
            </a:endParaRPr>
          </a:p>
          <a:p>
            <a:pPr algn="just"/>
            <a:endParaRPr lang="sk-SK" sz="1200">
              <a:solidFill>
                <a:srgbClr val="F3540D"/>
              </a:solidFill>
              <a:latin typeface="Bernard MT Condensed" panose="02050806060905020404" pitchFamily="18" charset="0"/>
            </a:endParaRPr>
          </a:p>
          <a:p>
            <a:pPr algn="just"/>
            <a:r>
              <a:rPr lang="sk-SK" sz="1200" smtClean="0">
                <a:solidFill>
                  <a:srgbClr val="F3540D"/>
                </a:solidFill>
                <a:latin typeface="Bernard MT Condensed" panose="02050806060905020404" pitchFamily="18" charset="0"/>
              </a:rPr>
              <a:t>Peter Chryzológ</a:t>
            </a:r>
            <a:r>
              <a:rPr lang="sk-SK" sz="1200" smtClean="0">
                <a:solidFill>
                  <a:srgbClr val="F3540D"/>
                </a:solidFill>
                <a:latin typeface="Bernard MT Condensed" panose="02050806060905020404" pitchFamily="18" charset="0"/>
              </a:rPr>
              <a:t> </a:t>
            </a:r>
            <a:r>
              <a:rPr lang="sk-SK" sz="1200" smtClean="0">
                <a:solidFill>
                  <a:srgbClr val="002060"/>
                </a:solidFill>
              </a:rPr>
              <a:t>- </a:t>
            </a:r>
            <a:r>
              <a:rPr lang="sk-SK" sz="1200">
                <a:solidFill>
                  <a:srgbClr val="002060"/>
                </a:solidFill>
              </a:rPr>
              <a:t>Ľahký hriech Herodesa (nerozvážna prísaha) ho napokon priviedol k hriechu oveľa ťažšiemu (vražda). Tu vidíme, ako jednoduchá hýrivosť môže človka priviesť k najrôznejším nerestiam</a:t>
            </a:r>
            <a:r>
              <a:rPr lang="sk-SK" sz="1200">
                <a:solidFill>
                  <a:srgbClr val="002060"/>
                </a:solidFill>
              </a:rPr>
              <a:t>. </a:t>
            </a:r>
            <a:endParaRPr lang="sk-SK" sz="120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954107"/>
          </a:xfrm>
          <a:prstGeom prst="rect">
            <a:avLst/>
          </a:prstGeom>
        </p:spPr>
        <p:txBody>
          <a:bodyPr wrap="square">
            <a:spAutoFit/>
          </a:bodyPr>
          <a:lstStyle/>
          <a:p>
            <a:pPr lvl="0"/>
            <a:r>
              <a:rPr lang="sk-SK" sz="1400" b="1">
                <a:solidFill>
                  <a:srgbClr val="002060"/>
                </a:solidFill>
              </a:rPr>
              <a:t>Ježiš v Nazarete</a:t>
            </a:r>
            <a:r>
              <a:rPr lang="sk-SK" sz="1400">
                <a:solidFill>
                  <a:srgbClr val="002060"/>
                </a:solidFill>
              </a:rPr>
              <a:t>: KKC 162, 268, 273, 436, 500, 699</a:t>
            </a:r>
            <a:r>
              <a:rPr lang="sk-SK" sz="1400">
                <a:solidFill>
                  <a:srgbClr val="002060"/>
                </a:solidFill>
              </a:rPr>
              <a:t>, </a:t>
            </a:r>
            <a:r>
              <a:rPr lang="sk-SK" sz="1400" smtClean="0">
                <a:solidFill>
                  <a:srgbClr val="002060"/>
                </a:solidFill>
              </a:rPr>
              <a:t>2610</a:t>
            </a:r>
          </a:p>
          <a:p>
            <a:pPr lvl="0"/>
            <a:endParaRPr lang="sk-SK" sz="1400">
              <a:solidFill>
                <a:srgbClr val="002060"/>
              </a:solidFill>
            </a:endParaRPr>
          </a:p>
          <a:p>
            <a:pPr lvl="0"/>
            <a:r>
              <a:rPr lang="sk-SK" sz="1400" b="1">
                <a:solidFill>
                  <a:srgbClr val="002060"/>
                </a:solidFill>
              </a:rPr>
              <a:t>Vyslanie Dvanástich:</a:t>
            </a:r>
            <a:r>
              <a:rPr lang="sk-SK" sz="1400">
                <a:solidFill>
                  <a:srgbClr val="002060"/>
                </a:solidFill>
              </a:rPr>
              <a:t> KKC 737-741, 765, 849-856, 1122, 1506-1509, </a:t>
            </a:r>
            <a:r>
              <a:rPr lang="sk-SK" sz="1400">
                <a:solidFill>
                  <a:srgbClr val="002060"/>
                </a:solidFill>
              </a:rPr>
              <a:t>1511</a:t>
            </a:r>
            <a:r>
              <a:rPr lang="sk-SK" sz="1400" smtClean="0">
                <a:solidFill>
                  <a:srgbClr val="002060"/>
                </a:solidFill>
              </a:rPr>
              <a:t>,</a:t>
            </a:r>
          </a:p>
          <a:p>
            <a:pPr lvl="0"/>
            <a:r>
              <a:rPr lang="sk-SK" sz="1400">
                <a:solidFill>
                  <a:srgbClr val="002060"/>
                </a:solidFill>
              </a:rPr>
              <a:t> </a:t>
            </a:r>
            <a:r>
              <a:rPr lang="sk-SK" sz="1400" smtClean="0">
                <a:solidFill>
                  <a:srgbClr val="002060"/>
                </a:solidFill>
              </a:rPr>
              <a:t>                                       1533</a:t>
            </a:r>
            <a:r>
              <a:rPr lang="sk-SK" sz="1400">
                <a:solidFill>
                  <a:srgbClr val="002060"/>
                </a:solidFill>
              </a:rPr>
              <a:t>, 1673, </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7119" y="1910338"/>
            <a:ext cx="6553262" cy="461664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a:solidFill>
                  <a:srgbClr val="8A4500"/>
                </a:solidFill>
              </a:rPr>
              <a:t>Čo hlásali podľa </a:t>
            </a:r>
            <a:r>
              <a:rPr lang="sk-SK" sz="1400" b="1" dirty="0" err="1">
                <a:solidFill>
                  <a:srgbClr val="8A4500"/>
                </a:solidFill>
              </a:rPr>
              <a:t>Mk</a:t>
            </a:r>
            <a:r>
              <a:rPr lang="sk-SK" sz="1400" b="1" dirty="0">
                <a:solidFill>
                  <a:srgbClr val="8A4500"/>
                </a:solidFill>
              </a:rPr>
              <a:t> apoštoli, ktorých Ježiš vyslal po dvoch?</a:t>
            </a:r>
          </a:p>
          <a:p>
            <a:pPr>
              <a:lnSpc>
                <a:spcPct val="150000"/>
              </a:lnSpc>
            </a:pPr>
            <a:r>
              <a:rPr lang="sk-SK" sz="1400" dirty="0">
                <a:solidFill>
                  <a:srgbClr val="8A4500"/>
                </a:solidFill>
              </a:rPr>
              <a:t>A/ Božie kráľovstvo</a:t>
            </a:r>
          </a:p>
          <a:p>
            <a:pPr>
              <a:lnSpc>
                <a:spcPct val="150000"/>
              </a:lnSpc>
            </a:pPr>
            <a:r>
              <a:rPr lang="sk-SK" sz="1400" dirty="0">
                <a:solidFill>
                  <a:srgbClr val="8A4500"/>
                </a:solidFill>
              </a:rPr>
              <a:t>B/ pokánie</a:t>
            </a:r>
          </a:p>
          <a:p>
            <a:pPr>
              <a:lnSpc>
                <a:spcPct val="150000"/>
              </a:lnSpc>
            </a:pPr>
            <a:r>
              <a:rPr lang="sk-SK" sz="1400" dirty="0">
                <a:solidFill>
                  <a:srgbClr val="8A4500"/>
                </a:solidFill>
              </a:rPr>
              <a:t>C/ </a:t>
            </a:r>
            <a:r>
              <a:rPr lang="sk-SK" sz="1400" dirty="0" smtClean="0">
                <a:solidFill>
                  <a:srgbClr val="8A4500"/>
                </a:solidFill>
              </a:rPr>
              <a:t>evanjelium</a:t>
            </a:r>
          </a:p>
          <a:p>
            <a:endParaRPr lang="sk-SK" sz="1400" dirty="0" smtClean="0">
              <a:solidFill>
                <a:srgbClr val="8A4500"/>
              </a:solidFill>
            </a:endParaRPr>
          </a:p>
          <a:p>
            <a:endParaRPr lang="sk-SK" sz="1400" dirty="0" smtClean="0">
              <a:solidFill>
                <a:srgbClr val="8A4500"/>
              </a:solidFill>
            </a:endParaRPr>
          </a:p>
          <a:p>
            <a:r>
              <a:rPr lang="sk-SK" sz="1400" b="1" dirty="0" smtClean="0">
                <a:solidFill>
                  <a:srgbClr val="8A4500"/>
                </a:solidFill>
              </a:rPr>
              <a:t>2. </a:t>
            </a:r>
            <a:r>
              <a:rPr lang="sk-SK" sz="1400" b="1" dirty="0">
                <a:solidFill>
                  <a:srgbClr val="8A4500"/>
                </a:solidFill>
              </a:rPr>
              <a:t>Na základe indícií zisti o akú udalosť sa jedná, a urči, ktoré slovo </a:t>
            </a:r>
            <a:r>
              <a:rPr lang="sk-SK" sz="1400" b="1" dirty="0" smtClean="0">
                <a:solidFill>
                  <a:srgbClr val="8A4500"/>
                </a:solidFill>
              </a:rPr>
              <a:t>alebo číslo sa</a:t>
            </a:r>
          </a:p>
          <a:p>
            <a:r>
              <a:rPr lang="sk-SK" sz="1400" b="1" dirty="0">
                <a:solidFill>
                  <a:srgbClr val="8A4500"/>
                </a:solidFill>
              </a:rPr>
              <a:t> </a:t>
            </a:r>
            <a:r>
              <a:rPr lang="sk-SK" sz="1400" b="1" dirty="0" smtClean="0">
                <a:solidFill>
                  <a:srgbClr val="8A4500"/>
                </a:solidFill>
              </a:rPr>
              <a:t>    </a:t>
            </a:r>
            <a:r>
              <a:rPr lang="sk-SK" sz="1400" b="1" dirty="0">
                <a:solidFill>
                  <a:srgbClr val="8A4500"/>
                </a:solidFill>
              </a:rPr>
              <a:t>v texte nenachádza z </a:t>
            </a:r>
            <a:r>
              <a:rPr lang="sk-SK" sz="1400" b="1" dirty="0" err="1">
                <a:solidFill>
                  <a:srgbClr val="8A4500"/>
                </a:solidFill>
              </a:rPr>
              <a:t>Mk</a:t>
            </a:r>
            <a:r>
              <a:rPr lang="sk-SK" sz="1400" b="1" dirty="0">
                <a:solidFill>
                  <a:srgbClr val="8A4500"/>
                </a:solidFill>
              </a:rPr>
              <a:t> 6. </a:t>
            </a:r>
            <a:endParaRPr lang="sk-SK" sz="1400" dirty="0">
              <a:solidFill>
                <a:srgbClr val="8A4500"/>
              </a:solidFill>
            </a:endParaRPr>
          </a:p>
          <a:p>
            <a:r>
              <a:rPr lang="sk-SK" sz="1000" b="1" dirty="0">
                <a:solidFill>
                  <a:srgbClr val="8A4500"/>
                </a:solidFill>
              </a:rPr>
              <a:t> </a:t>
            </a:r>
            <a:endParaRPr lang="sk-SK" sz="1000" dirty="0">
              <a:solidFill>
                <a:srgbClr val="8A4500"/>
              </a:solidFill>
            </a:endParaRPr>
          </a:p>
          <a:p>
            <a:pPr>
              <a:lnSpc>
                <a:spcPct val="150000"/>
              </a:lnSpc>
            </a:pPr>
            <a:r>
              <a:rPr lang="sk-SK" sz="1400" dirty="0" smtClean="0">
                <a:solidFill>
                  <a:srgbClr val="8A4500"/>
                </a:solidFill>
              </a:rPr>
              <a:t>  - </a:t>
            </a:r>
            <a:r>
              <a:rPr lang="sk-SK" sz="1400" dirty="0">
                <a:solidFill>
                  <a:srgbClr val="8A4500"/>
                </a:solidFill>
              </a:rPr>
              <a:t>Herodes, </a:t>
            </a:r>
            <a:r>
              <a:rPr lang="sk-SK" sz="1400" dirty="0" err="1">
                <a:solidFill>
                  <a:srgbClr val="8A4500"/>
                </a:solidFill>
              </a:rPr>
              <a:t>Herodias</a:t>
            </a:r>
            <a:r>
              <a:rPr lang="sk-SK" sz="1400" dirty="0">
                <a:solidFill>
                  <a:srgbClr val="8A4500"/>
                </a:solidFill>
              </a:rPr>
              <a:t>, </a:t>
            </a:r>
            <a:r>
              <a:rPr lang="sk-SK" sz="1400" dirty="0" err="1">
                <a:solidFill>
                  <a:srgbClr val="8A4500"/>
                </a:solidFill>
              </a:rPr>
              <a:t>Salome</a:t>
            </a:r>
            <a:r>
              <a:rPr lang="sk-SK" sz="1400" dirty="0">
                <a:solidFill>
                  <a:srgbClr val="8A4500"/>
                </a:solidFill>
              </a:rPr>
              <a:t>, Ján Krstiteľ, Eliáš, Filip</a:t>
            </a:r>
          </a:p>
          <a:p>
            <a:pPr>
              <a:lnSpc>
                <a:spcPct val="150000"/>
              </a:lnSpc>
            </a:pPr>
            <a:r>
              <a:rPr lang="sk-SK" sz="1400" dirty="0" smtClean="0">
                <a:solidFill>
                  <a:srgbClr val="8A4500"/>
                </a:solidFill>
              </a:rPr>
              <a:t>  - </a:t>
            </a:r>
            <a:r>
              <a:rPr lang="sk-SK" sz="1400" dirty="0">
                <a:solidFill>
                  <a:srgbClr val="8A4500"/>
                </a:solidFill>
              </a:rPr>
              <a:t>ovce, ryby, more, chleby, koše, tráva</a:t>
            </a:r>
          </a:p>
          <a:p>
            <a:pPr>
              <a:lnSpc>
                <a:spcPct val="150000"/>
              </a:lnSpc>
            </a:pPr>
            <a:r>
              <a:rPr lang="sk-SK" sz="1400" dirty="0" smtClean="0">
                <a:solidFill>
                  <a:srgbClr val="8A4500"/>
                </a:solidFill>
              </a:rPr>
              <a:t>  - </a:t>
            </a:r>
            <a:r>
              <a:rPr lang="sk-SK" sz="1400" dirty="0">
                <a:solidFill>
                  <a:srgbClr val="8A4500"/>
                </a:solidFill>
              </a:rPr>
              <a:t>búrka, more, vietor, loď, zem, chleby</a:t>
            </a:r>
          </a:p>
          <a:p>
            <a:pPr>
              <a:lnSpc>
                <a:spcPct val="150000"/>
              </a:lnSpc>
            </a:pPr>
            <a:r>
              <a:rPr lang="sk-SK" sz="1400" dirty="0" smtClean="0">
                <a:solidFill>
                  <a:srgbClr val="8A4500"/>
                </a:solidFill>
              </a:rPr>
              <a:t>  - </a:t>
            </a:r>
            <a:r>
              <a:rPr lang="sk-SK" sz="1400" dirty="0">
                <a:solidFill>
                  <a:srgbClr val="8A4500"/>
                </a:solidFill>
              </a:rPr>
              <a:t>loď, more, nosidlá, mestá, osady, odev, </a:t>
            </a:r>
            <a:r>
              <a:rPr lang="sk-SK" sz="1400" dirty="0" smtClean="0">
                <a:solidFill>
                  <a:srgbClr val="8A4500"/>
                </a:solidFill>
              </a:rPr>
              <a:t>dediny</a:t>
            </a:r>
          </a:p>
          <a:p>
            <a:pPr>
              <a:lnSpc>
                <a:spcPct val="150000"/>
              </a:lnSpc>
            </a:pPr>
            <a:r>
              <a:rPr lang="sk-SK" sz="1400" dirty="0" smtClean="0">
                <a:solidFill>
                  <a:srgbClr val="8A4500"/>
                </a:solidFill>
              </a:rPr>
              <a:t>  - </a:t>
            </a:r>
            <a:r>
              <a:rPr lang="sk-SK" sz="1400" dirty="0">
                <a:solidFill>
                  <a:srgbClr val="8A4500"/>
                </a:solidFill>
              </a:rPr>
              <a:t>5, 2, 50, 5000, 7, 200, 12</a:t>
            </a:r>
          </a:p>
          <a:p>
            <a:endParaRPr lang="sk-SK" sz="1400" dirty="0">
              <a:solidFill>
                <a:srgbClr val="8A4500"/>
              </a:solidFill>
            </a:endParaRPr>
          </a:p>
          <a:p>
            <a:endParaRPr lang="sk-SK" sz="1400"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6.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09143" y="1846838"/>
            <a:ext cx="6277557" cy="3647152"/>
          </a:xfrm>
          <a:prstGeom prst="rect">
            <a:avLst/>
          </a:prstGeom>
        </p:spPr>
        <p:txBody>
          <a:bodyPr wrap="square">
            <a:spAutoFit/>
          </a:bodyPr>
          <a:lstStyle/>
          <a:p>
            <a:r>
              <a:rPr lang="sk-SK" sz="1400" b="1" smtClean="0">
                <a:solidFill>
                  <a:srgbClr val="8A4500"/>
                </a:solidFill>
              </a:rPr>
              <a:t>3. </a:t>
            </a:r>
            <a:r>
              <a:rPr lang="sk-SK" sz="1400" b="1" dirty="0">
                <a:solidFill>
                  <a:srgbClr val="8A4500"/>
                </a:solidFill>
              </a:rPr>
              <a:t>Utvor dialógy</a:t>
            </a:r>
            <a:endParaRPr lang="sk-SK" sz="1400" dirty="0">
              <a:solidFill>
                <a:srgbClr val="8A4500"/>
              </a:solidFill>
            </a:endParaRPr>
          </a:p>
          <a:p>
            <a:r>
              <a:rPr lang="sk-SK" sz="1400" dirty="0">
                <a:solidFill>
                  <a:srgbClr val="8A4500"/>
                </a:solidFill>
              </a:rPr>
              <a:t> </a:t>
            </a:r>
            <a:endParaRPr lang="sk-SK" sz="900" dirty="0">
              <a:solidFill>
                <a:srgbClr val="8A4500"/>
              </a:solidFill>
            </a:endParaRPr>
          </a:p>
          <a:p>
            <a:pPr>
              <a:lnSpc>
                <a:spcPct val="150000"/>
              </a:lnSpc>
            </a:pPr>
            <a:r>
              <a:rPr lang="sk-SK" sz="1400" dirty="0" smtClean="0">
                <a:solidFill>
                  <a:srgbClr val="8A4500"/>
                </a:solidFill>
              </a:rPr>
              <a:t>    A </a:t>
            </a:r>
            <a:r>
              <a:rPr lang="sk-SK" sz="1400" dirty="0">
                <a:solidFill>
                  <a:srgbClr val="8A4500"/>
                </a:solidFill>
              </a:rPr>
              <a:t>„Koľko máte chlebov?“</a:t>
            </a:r>
          </a:p>
          <a:p>
            <a:pPr>
              <a:lnSpc>
                <a:spcPct val="150000"/>
              </a:lnSpc>
            </a:pPr>
            <a:r>
              <a:rPr lang="sk-SK" sz="1400" dirty="0" smtClean="0">
                <a:solidFill>
                  <a:srgbClr val="8A4500"/>
                </a:solidFill>
              </a:rPr>
              <a:t>    B </a:t>
            </a:r>
            <a:r>
              <a:rPr lang="sk-SK" sz="1400" dirty="0">
                <a:solidFill>
                  <a:srgbClr val="8A4500"/>
                </a:solidFill>
              </a:rPr>
              <a:t>„Vy im dajte jesť.“</a:t>
            </a:r>
          </a:p>
          <a:p>
            <a:pPr>
              <a:lnSpc>
                <a:spcPct val="150000"/>
              </a:lnSpc>
            </a:pPr>
            <a:r>
              <a:rPr lang="sk-SK" sz="1400" dirty="0" smtClean="0">
                <a:solidFill>
                  <a:srgbClr val="8A4500"/>
                </a:solidFill>
              </a:rPr>
              <a:t>    C </a:t>
            </a:r>
            <a:r>
              <a:rPr lang="sk-SK" sz="1400" dirty="0">
                <a:solidFill>
                  <a:srgbClr val="8A4500"/>
                </a:solidFill>
              </a:rPr>
              <a:t>„Päť a dve ryby.“</a:t>
            </a:r>
          </a:p>
          <a:p>
            <a:pPr>
              <a:lnSpc>
                <a:spcPct val="150000"/>
              </a:lnSpc>
            </a:pPr>
            <a:r>
              <a:rPr lang="sk-SK" sz="1400" dirty="0" smtClean="0">
                <a:solidFill>
                  <a:srgbClr val="8A4500"/>
                </a:solidFill>
              </a:rPr>
              <a:t>    D </a:t>
            </a:r>
            <a:r>
              <a:rPr lang="sk-SK" sz="1400" dirty="0">
                <a:solidFill>
                  <a:srgbClr val="8A4500"/>
                </a:solidFill>
              </a:rPr>
              <a:t>„Rozpusť ich, nech sa rozídu do okolitých osád a dedín kúpiť si </a:t>
            </a:r>
            <a:r>
              <a:rPr lang="sk-SK" sz="1400" dirty="0" smtClean="0">
                <a:solidFill>
                  <a:srgbClr val="8A4500"/>
                </a:solidFill>
              </a:rPr>
              <a:t>niečo na </a:t>
            </a:r>
            <a:r>
              <a:rPr lang="sk-SK" sz="1400" dirty="0">
                <a:solidFill>
                  <a:srgbClr val="8A4500"/>
                </a:solidFill>
              </a:rPr>
              <a:t>jedenie.“</a:t>
            </a:r>
          </a:p>
          <a:p>
            <a:pPr>
              <a:lnSpc>
                <a:spcPct val="150000"/>
              </a:lnSpc>
            </a:pPr>
            <a:r>
              <a:rPr lang="sk-SK" sz="1400" dirty="0" smtClean="0">
                <a:solidFill>
                  <a:srgbClr val="8A4500"/>
                </a:solidFill>
              </a:rPr>
              <a:t>    E </a:t>
            </a:r>
            <a:r>
              <a:rPr lang="sk-SK" sz="1400" dirty="0">
                <a:solidFill>
                  <a:srgbClr val="8A4500"/>
                </a:solidFill>
              </a:rPr>
              <a:t>„Máme ísť nakúpiť za dvesto denárov chleba a dať im jesť</a:t>
            </a:r>
            <a:r>
              <a:rPr lang="sk-SK" sz="1400" dirty="0" smtClean="0">
                <a:solidFill>
                  <a:srgbClr val="8A4500"/>
                </a:solidFill>
              </a:rPr>
              <a:t>?“</a:t>
            </a:r>
          </a:p>
          <a:p>
            <a:endParaRPr lang="sk-SK" sz="1400" dirty="0" smtClean="0">
              <a:solidFill>
                <a:srgbClr val="8A4500"/>
              </a:solidFill>
            </a:endParaRPr>
          </a:p>
          <a:p>
            <a:endParaRPr lang="sk-SK" sz="1400" dirty="0">
              <a:solidFill>
                <a:srgbClr val="8A4500"/>
              </a:solidFill>
            </a:endParaRPr>
          </a:p>
          <a:p>
            <a:pPr>
              <a:lnSpc>
                <a:spcPct val="150000"/>
              </a:lnSpc>
            </a:pPr>
            <a:r>
              <a:rPr lang="sk-SK" sz="1400" dirty="0" smtClean="0"/>
              <a:t>    </a:t>
            </a:r>
            <a:r>
              <a:rPr lang="sk-SK" sz="1400" dirty="0" smtClean="0">
                <a:solidFill>
                  <a:srgbClr val="8A4500"/>
                </a:solidFill>
              </a:rPr>
              <a:t>A „Hlavu </a:t>
            </a:r>
            <a:r>
              <a:rPr lang="sk-SK" sz="1400" dirty="0">
                <a:solidFill>
                  <a:srgbClr val="8A4500"/>
                </a:solidFill>
              </a:rPr>
              <a:t>Jána Krstiteľa.“</a:t>
            </a:r>
          </a:p>
          <a:p>
            <a:pPr>
              <a:lnSpc>
                <a:spcPct val="150000"/>
              </a:lnSpc>
            </a:pPr>
            <a:r>
              <a:rPr lang="sk-SK" sz="1400" dirty="0" smtClean="0">
                <a:solidFill>
                  <a:srgbClr val="8A4500"/>
                </a:solidFill>
              </a:rPr>
              <a:t>    B „Čo </a:t>
            </a:r>
            <a:r>
              <a:rPr lang="sk-SK" sz="1400" dirty="0">
                <a:solidFill>
                  <a:srgbClr val="8A4500"/>
                </a:solidFill>
              </a:rPr>
              <a:t>si mám žiadať?“</a:t>
            </a:r>
          </a:p>
          <a:p>
            <a:endParaRPr lang="sk-SK" sz="1400" dirty="0">
              <a:solidFill>
                <a:srgbClr val="8A4500"/>
              </a:solidFill>
            </a:endParaRPr>
          </a:p>
          <a:p>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414"/>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2142348" y="1883667"/>
            <a:ext cx="5050626" cy="2139047"/>
          </a:xfrm>
          <a:prstGeom prst="rect">
            <a:avLst/>
          </a:prstGeom>
        </p:spPr>
        <p:txBody>
          <a:bodyPr wrap="square">
            <a:spAutoFit/>
          </a:bodyPr>
          <a:lstStyle/>
          <a:p>
            <a:r>
              <a:rPr lang="sk-SK" sz="1400" b="1" dirty="0">
                <a:solidFill>
                  <a:srgbClr val="8A4500"/>
                </a:solidFill>
              </a:rPr>
              <a:t>4</a:t>
            </a:r>
            <a:r>
              <a:rPr lang="sk-SK" sz="1400" b="1" smtClean="0">
                <a:solidFill>
                  <a:srgbClr val="8A4500"/>
                </a:solidFill>
              </a:rPr>
              <a:t>. </a:t>
            </a:r>
            <a:r>
              <a:rPr lang="sk-SK" sz="1400" b="1" dirty="0">
                <a:solidFill>
                  <a:srgbClr val="8A4500"/>
                </a:solidFill>
              </a:rPr>
              <a:t>K jednotlivým osobám priraď ich konanie voči Jánovi Krstiteľovi</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pPr>
              <a:lnSpc>
                <a:spcPct val="150000"/>
              </a:lnSpc>
            </a:pPr>
            <a:r>
              <a:rPr lang="sk-SK" sz="1400" dirty="0">
                <a:solidFill>
                  <a:srgbClr val="8A4500"/>
                </a:solidFill>
              </a:rPr>
              <a:t>1/ vo väzení ho sťal; 2/ chcela ho zabiť; 3/ usporiadal  hostinu; 4/ vzali jeho telo; 5/ chránil ho; </a:t>
            </a:r>
          </a:p>
          <a:p>
            <a:pPr>
              <a:lnSpc>
                <a:spcPct val="150000"/>
              </a:lnSpc>
            </a:pPr>
            <a:r>
              <a:rPr lang="sk-SK" sz="1400" dirty="0">
                <a:solidFill>
                  <a:srgbClr val="8A4500"/>
                </a:solidFill>
              </a:rPr>
              <a:t>6/ priniesol na mise jeho hlavu; 7/ strojila úklady; 8/ telo uložili do hrobu; 9/ tancovala; </a:t>
            </a:r>
          </a:p>
          <a:p>
            <a:pPr>
              <a:lnSpc>
                <a:spcPct val="150000"/>
              </a:lnSpc>
            </a:pPr>
            <a:r>
              <a:rPr lang="sk-SK" sz="1400" dirty="0">
                <a:solidFill>
                  <a:srgbClr val="8A4500"/>
                </a:solidFill>
              </a:rPr>
              <a:t>10/ býval vo veľkých rozpakoch; 11/ zapáčila sa; 12/ rád ho počúval</a:t>
            </a: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graphicFrame>
        <p:nvGraphicFramePr>
          <p:cNvPr id="3" name="Tabuľka 2"/>
          <p:cNvGraphicFramePr>
            <a:graphicFrameLocks noGrp="1"/>
          </p:cNvGraphicFramePr>
          <p:nvPr>
            <p:extLst>
              <p:ext uri="{D42A27DB-BD31-4B8C-83A1-F6EECF244321}">
                <p14:modId xmlns:p14="http://schemas.microsoft.com/office/powerpoint/2010/main" val="1645513575"/>
              </p:ext>
            </p:extLst>
          </p:nvPr>
        </p:nvGraphicFramePr>
        <p:xfrm>
          <a:off x="2253568" y="4047862"/>
          <a:ext cx="2417985" cy="1769110"/>
        </p:xfrm>
        <a:graphic>
          <a:graphicData uri="http://schemas.openxmlformats.org/drawingml/2006/table">
            <a:tbl>
              <a:tblPr>
                <a:tableStyleId>{5C22544A-7EE6-4342-B048-85BDC9FD1C3A}</a:tableStyleId>
              </a:tblPr>
              <a:tblGrid>
                <a:gridCol w="2417985"/>
              </a:tblGrid>
              <a:tr h="341630">
                <a:tc>
                  <a:txBody>
                    <a:bodyPr/>
                    <a:lstStyle/>
                    <a:p>
                      <a:pPr>
                        <a:lnSpc>
                          <a:spcPct val="115000"/>
                        </a:lnSpc>
                        <a:spcAft>
                          <a:spcPts val="0"/>
                        </a:spcAft>
                      </a:pPr>
                      <a:r>
                        <a:rPr lang="sk-SK" sz="1100" dirty="0" err="1">
                          <a:effectLst/>
                        </a:rPr>
                        <a:t>Herodias</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pPr>
                        <a:lnSpc>
                          <a:spcPct val="115000"/>
                        </a:lnSpc>
                        <a:spcAft>
                          <a:spcPts val="0"/>
                        </a:spcAft>
                      </a:pPr>
                      <a:r>
                        <a:rPr lang="sk-SK" sz="1100">
                          <a:effectLst/>
                        </a:rPr>
                        <a:t>Herodes</a:t>
                      </a:r>
                      <a:endParaRPr lang="sk-SK"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1630">
                <a:tc>
                  <a:txBody>
                    <a:bodyPr/>
                    <a:lstStyle/>
                    <a:p>
                      <a:pPr>
                        <a:lnSpc>
                          <a:spcPct val="115000"/>
                        </a:lnSpc>
                        <a:spcAft>
                          <a:spcPts val="0"/>
                        </a:spcAft>
                      </a:pPr>
                      <a:r>
                        <a:rPr lang="sk-SK" sz="1100">
                          <a:effectLst/>
                        </a:rPr>
                        <a:t>dcéra Herodiady</a:t>
                      </a:r>
                      <a:endParaRPr lang="sk-SK"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pPr>
                        <a:lnSpc>
                          <a:spcPct val="115000"/>
                        </a:lnSpc>
                        <a:spcAft>
                          <a:spcPts val="0"/>
                        </a:spcAft>
                      </a:pPr>
                      <a:r>
                        <a:rPr lang="sk-SK" sz="1100">
                          <a:effectLst/>
                        </a:rPr>
                        <a:t>kat</a:t>
                      </a:r>
                      <a:endParaRPr lang="sk-SK"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pPr>
                        <a:lnSpc>
                          <a:spcPct val="115000"/>
                        </a:lnSpc>
                        <a:spcAft>
                          <a:spcPts val="0"/>
                        </a:spcAft>
                      </a:pPr>
                      <a:r>
                        <a:rPr lang="sk-SK" sz="1100" dirty="0">
                          <a:effectLst/>
                        </a:rPr>
                        <a:t>učeníci</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Tabuľka 7"/>
          <p:cNvGraphicFramePr>
            <a:graphicFrameLocks noGrp="1"/>
          </p:cNvGraphicFramePr>
          <p:nvPr>
            <p:extLst>
              <p:ext uri="{D42A27DB-BD31-4B8C-83A1-F6EECF244321}">
                <p14:modId xmlns:p14="http://schemas.microsoft.com/office/powerpoint/2010/main" val="1555733379"/>
              </p:ext>
            </p:extLst>
          </p:nvPr>
        </p:nvGraphicFramePr>
        <p:xfrm>
          <a:off x="4671553" y="4047862"/>
          <a:ext cx="2448789" cy="1769110"/>
        </p:xfrm>
        <a:graphic>
          <a:graphicData uri="http://schemas.openxmlformats.org/drawingml/2006/table">
            <a:tbl>
              <a:tblPr>
                <a:tableStyleId>{5C22544A-7EE6-4342-B048-85BDC9FD1C3A}</a:tableStyleId>
              </a:tblPr>
              <a:tblGrid>
                <a:gridCol w="2448789"/>
              </a:tblGrid>
              <a:tr h="341630">
                <a:tc>
                  <a:txBody>
                    <a:bodyPr/>
                    <a:lstStyle/>
                    <a:p>
                      <a:pPr>
                        <a:lnSpc>
                          <a:spcPct val="115000"/>
                        </a:lnSpc>
                        <a:spcAft>
                          <a:spcPts val="0"/>
                        </a:spcAft>
                      </a:pP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pPr>
                        <a:lnSpc>
                          <a:spcPct val="115000"/>
                        </a:lnSpc>
                        <a:spcAft>
                          <a:spcPts val="0"/>
                        </a:spcAft>
                      </a:pP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1630">
                <a:tc>
                  <a:txBody>
                    <a:bodyPr/>
                    <a:lstStyle/>
                    <a:p>
                      <a:pPr>
                        <a:lnSpc>
                          <a:spcPct val="115000"/>
                        </a:lnSpc>
                        <a:spcAft>
                          <a:spcPts val="0"/>
                        </a:spcAft>
                      </a:pP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pPr>
                        <a:lnSpc>
                          <a:spcPct val="115000"/>
                        </a:lnSpc>
                        <a:spcAft>
                          <a:spcPts val="0"/>
                        </a:spcAft>
                      </a:pPr>
                      <a:r>
                        <a:rPr lang="sk-SK" sz="1100">
                          <a:effectLst/>
                        </a:rPr>
                        <a:t> </a:t>
                      </a:r>
                      <a:endParaRPr lang="sk-SK" sz="110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pPr>
                        <a:lnSpc>
                          <a:spcPct val="115000"/>
                        </a:lnSpc>
                        <a:spcAft>
                          <a:spcPts val="0"/>
                        </a:spcAft>
                      </a:pP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2031325"/>
          </a:xfrm>
          <a:prstGeom prst="rect">
            <a:avLst/>
          </a:prstGeom>
        </p:spPr>
        <p:txBody>
          <a:bodyPr wrap="square">
            <a:spAutoFit/>
          </a:bodyPr>
          <a:lstStyle/>
          <a:p>
            <a:pPr lvl="0" algn="just"/>
            <a:r>
              <a:rPr lang="sk-SK" sz="1400" smtClean="0">
                <a:solidFill>
                  <a:schemeClr val="tx2"/>
                </a:solidFill>
              </a:rPr>
              <a:t>Nazaretčania </a:t>
            </a:r>
            <a:r>
              <a:rPr lang="sk-SK" sz="1400">
                <a:solidFill>
                  <a:schemeClr val="tx2"/>
                </a:solidFill>
              </a:rPr>
              <a:t>vedia o Ježišovi všetko – kto je, čo robí, čo hovorí. Ale toto poznanie podľa tela nevedie k ničomu. Treba v Duchu poznávať, že Ježišovo slovo nám prináša Božiu spásu. Nestačí len študovať Sväté písmo, mať veľa vedomostí a postúpiť či vyhrať v súťaži. Vždy keď berieš do rúk Písmo, pros Svätého Ducha, aby si spoznal, čo ti Boh ponúka. Druhý vatikánsky koncil veriacim pripomína: „Nech však nezabúdajú na to, že čítanie Svätého písma musí sprevádzať modlitba, aby sa stalo rozhovorom medzi Bohom a človekom“ (DV 25). Len tak si opravíme svoj pohľad na </a:t>
            </a:r>
            <a:r>
              <a:rPr lang="sk-SK" sz="1400">
                <a:solidFill>
                  <a:schemeClr val="tx2"/>
                </a:solidFill>
              </a:rPr>
              <a:t>Boha</a:t>
            </a:r>
            <a:r>
              <a:rPr lang="sk-SK" sz="1400" smtClean="0">
                <a:solidFill>
                  <a:schemeClr val="tx2"/>
                </a:solidFill>
              </a:rPr>
              <a:t>.</a:t>
            </a:r>
            <a:endParaRPr lang="sk-SK" sz="1400">
              <a:solidFill>
                <a:schemeClr val="tx2"/>
              </a:solidFill>
            </a:endParaRPr>
          </a:p>
        </p:txBody>
      </p:sp>
      <p:sp>
        <p:nvSpPr>
          <p:cNvPr id="12" name="BlokTextu 11"/>
          <p:cNvSpPr txBox="1"/>
          <p:nvPr/>
        </p:nvSpPr>
        <p:spPr>
          <a:xfrm>
            <a:off x="609600" y="2230744"/>
            <a:ext cx="2120900" cy="1169551"/>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Vari to nie je tesár, syn Márie a brat Jakuba a Jozesa, Júdu a Šimona? A nie sú tu s nami aj jeho sestry?“ A pohoršovali sa na </a:t>
            </a:r>
            <a:r>
              <a:rPr lang="sk-SK" sz="1400" i="1">
                <a:solidFill>
                  <a:srgbClr val="8A4500"/>
                </a:solidFill>
                <a:latin typeface="Franklin Gothic Medium Cond" panose="020B0606030402020204" pitchFamily="34" charset="0"/>
              </a:rPr>
              <a:t>ňom</a:t>
            </a:r>
            <a:r>
              <a:rPr lang="sk-SK" sz="1400" i="1" smtClean="0">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Mk </a:t>
            </a:r>
            <a:r>
              <a:rPr lang="sk-SK" sz="1400" i="1" smtClean="0">
                <a:solidFill>
                  <a:srgbClr val="8A4500"/>
                </a:solidFill>
                <a:latin typeface="Franklin Gothic Medium Cond" panose="020B0606030402020204" pitchFamily="34" charset="0"/>
              </a:rPr>
              <a:t>6</a:t>
            </a:r>
            <a:r>
              <a:rPr lang="sk-SK" sz="1400" i="1" smtClean="0">
                <a:solidFill>
                  <a:srgbClr val="8A4500"/>
                </a:solidFill>
                <a:latin typeface="Franklin Gothic Medium Cond" panose="020B0606030402020204" pitchFamily="34" charset="0"/>
              </a:rPr>
              <a:t>,3</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899956" y="2214300"/>
            <a:ext cx="4068932" cy="2246769"/>
          </a:xfrm>
          <a:prstGeom prst="rect">
            <a:avLst/>
          </a:prstGeom>
        </p:spPr>
        <p:txBody>
          <a:bodyPr wrap="square">
            <a:spAutoFit/>
          </a:bodyPr>
          <a:lstStyle/>
          <a:p>
            <a:pPr lvl="0" algn="just"/>
            <a:r>
              <a:rPr lang="sk-SK" sz="1400" smtClean="0">
                <a:solidFill>
                  <a:schemeClr val="tx2"/>
                </a:solidFill>
              </a:rPr>
              <a:t>Boh </a:t>
            </a:r>
            <a:r>
              <a:rPr lang="sk-SK" sz="1400">
                <a:solidFill>
                  <a:schemeClr val="tx2"/>
                </a:solidFill>
              </a:rPr>
              <a:t>pôsobí rozličným spôsobom a nemusí to vždy zodpovedať našim predstavám. Môže sa stať, že ku mne prehovorí prostredníctvom niekoho, koho dobre poznám a o kom si myslím svoje. Nepohoršujme sa nad tým, že Boh k nám prehovára cez niekoho, kto nám nie je sympatický, ako sa pohoršovali obyvatelia Nazareta, že by mal k nim Boh vravieť cez tesára, ktorý žil s nimi. Prosme o citlivosť srdca, aby sme vždy dokázali rozoznávať Boží hlas, nech k nám prehovorí akýmkoľvek spôsobom.</a:t>
            </a:r>
            <a:endParaRPr lang="sk-SK" sz="1400">
              <a:solidFill>
                <a:schemeClr val="tx2"/>
              </a:solidFill>
              <a:effectLst/>
            </a:endParaRPr>
          </a:p>
        </p:txBody>
      </p:sp>
      <p:sp>
        <p:nvSpPr>
          <p:cNvPr id="13" name="BlokTextu 12"/>
          <p:cNvSpPr txBox="1"/>
          <p:nvPr/>
        </p:nvSpPr>
        <p:spPr>
          <a:xfrm>
            <a:off x="756905" y="2217340"/>
            <a:ext cx="2967718" cy="3539430"/>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Potom odtiaľ odišiel a prišiel do svojej vlasti; jeho učeníci išli s ním.</a:t>
            </a:r>
            <a:r>
              <a:rPr lang="sk-SK" sz="1400" i="1">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Keď </a:t>
            </a:r>
            <a:r>
              <a:rPr lang="sk-SK" sz="1400" i="1">
                <a:solidFill>
                  <a:srgbClr val="8A4500"/>
                </a:solidFill>
                <a:latin typeface="Franklin Gothic Medium Cond" panose="020B0606030402020204" pitchFamily="34" charset="0"/>
              </a:rPr>
              <a:t>nadišla sobota, začal učiť v synagóge. Počúvalo ho mnoho ľudí a s údivom hovorili: „Skade to má tento? Aká to múdrosť, ktorej sa mu dostalo, a zázraky, čo sa dejú jeho rukami?!</a:t>
            </a:r>
            <a:r>
              <a:rPr lang="sk-SK" sz="1400" i="1">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Vari </a:t>
            </a:r>
            <a:r>
              <a:rPr lang="sk-SK" sz="1400" i="1">
                <a:solidFill>
                  <a:srgbClr val="8A4500"/>
                </a:solidFill>
                <a:latin typeface="Franklin Gothic Medium Cond" panose="020B0606030402020204" pitchFamily="34" charset="0"/>
              </a:rPr>
              <a:t>to nie je tesár, syn Márie a brat Jakuba a Jozesa, Júdu a Šimona? A nie sú tu s nami aj jeho sestry?“ A pohoršovali sa na ňom.</a:t>
            </a:r>
            <a:r>
              <a:rPr lang="sk-SK" sz="1400" i="1">
                <a:solidFill>
                  <a:srgbClr val="8A4500"/>
                </a:solidFill>
                <a:latin typeface="Franklin Gothic Medium Cond" panose="020B0606030402020204" pitchFamily="34" charset="0"/>
              </a:rPr>
              <a:t> </a:t>
            </a:r>
            <a:r>
              <a:rPr lang="sk-SK" sz="1400" i="1">
                <a:solidFill>
                  <a:srgbClr val="8A4500"/>
                </a:solidFill>
                <a:latin typeface="Franklin Gothic Medium Cond" panose="020B0606030402020204" pitchFamily="34" charset="0"/>
              </a:rPr>
              <a:t> Ježiš im povedal: „Proroka si všade uctia, len nie v jeho vlasti, medzi jeho príbuznými a v jeho dome.“</a:t>
            </a:r>
            <a:r>
              <a:rPr lang="sk-SK" sz="1400" i="1">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A </a:t>
            </a:r>
            <a:r>
              <a:rPr lang="sk-SK" sz="1400" i="1">
                <a:solidFill>
                  <a:srgbClr val="8A4500"/>
                </a:solidFill>
                <a:latin typeface="Franklin Gothic Medium Cond" panose="020B0606030402020204" pitchFamily="34" charset="0"/>
              </a:rPr>
              <a:t>nemohol tam urobiť nijaký zázrak, iba že vložením rúk uzdravil niekoľko </a:t>
            </a:r>
            <a:r>
              <a:rPr lang="sk-SK" sz="1400" i="1">
                <a:solidFill>
                  <a:srgbClr val="8A4500"/>
                </a:solidFill>
                <a:latin typeface="Franklin Gothic Medium Cond" panose="020B0606030402020204" pitchFamily="34" charset="0"/>
              </a:rPr>
              <a:t>chorých</a:t>
            </a:r>
            <a:r>
              <a:rPr lang="sk-SK" sz="1400" i="1" smtClean="0">
                <a:solidFill>
                  <a:srgbClr val="8A4500"/>
                </a:solidFill>
                <a:latin typeface="Franklin Gothic Medium Cond" panose="020B0606030402020204" pitchFamily="34" charset="0"/>
              </a:rPr>
              <a:t>.</a:t>
            </a:r>
            <a:r>
              <a:rPr lang="sk-SK" sz="1400" i="1">
                <a:solidFill>
                  <a:srgbClr val="8A4500"/>
                </a:solidFill>
                <a:latin typeface="Franklin Gothic Medium Cond" panose="020B0606030402020204" pitchFamily="34" charset="0"/>
              </a:rPr>
              <a:t> A čudoval sa ich nevere. </a:t>
            </a:r>
            <a:r>
              <a:rPr lang="sk-SK" sz="1400" i="1" smtClean="0">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a:t>
            </a:r>
            <a:r>
              <a:rPr lang="sk-SK" sz="1200" i="1" smtClean="0">
                <a:solidFill>
                  <a:srgbClr val="8A4500"/>
                </a:solidFill>
                <a:latin typeface="Franklin Gothic Medium Cond" panose="020B0606030402020204" pitchFamily="34" charset="0"/>
              </a:rPr>
              <a:t>6</a:t>
            </a:r>
            <a:r>
              <a:rPr lang="sk-SK" sz="1200" i="1" smtClean="0">
                <a:solidFill>
                  <a:srgbClr val="8A4500"/>
                </a:solidFill>
                <a:latin typeface="Franklin Gothic Medium Cond" panose="020B0606030402020204" pitchFamily="34" charset="0"/>
              </a:rPr>
              <a:t>,1-6a</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809784"/>
            <a:ext cx="4819131" cy="4185761"/>
          </a:xfrm>
          <a:prstGeom prst="rect">
            <a:avLst/>
          </a:prstGeom>
        </p:spPr>
        <p:txBody>
          <a:bodyPr wrap="square">
            <a:spAutoFit/>
          </a:bodyPr>
          <a:lstStyle/>
          <a:p>
            <a:pPr lvl="0" algn="just"/>
            <a:r>
              <a:rPr lang="sk-SK" sz="1400" smtClean="0">
                <a:solidFill>
                  <a:srgbClr val="002060"/>
                </a:solidFill>
              </a:rPr>
              <a:t>Je </a:t>
            </a:r>
            <a:r>
              <a:rPr lang="sk-SK" sz="1400">
                <a:solidFill>
                  <a:srgbClr val="002060"/>
                </a:solidFill>
              </a:rPr>
              <a:t>pravdou, že Božie slovo je účinné samo osebe, nedostáva vierohodnosť z môjho svedectva. Ale rovnako je pravdou, že môj zlý príklad ho môže urobiť nedôveryhodným. My ľudia máme pri konaní zla väčšiu moc ako pri konaní dobra. Nedokážem stvoriť kvet, ale dokážem ho pošiapať. Nášmu dobru dáva silu len Božie pôsobenie v nás. Usiluj sa neprekážať Božiemu slovu a vyjadruj vďaku za každé svedectvo, ktoré tvoj brat prijal.</a:t>
            </a:r>
          </a:p>
          <a:p>
            <a:pPr algn="just"/>
            <a:r>
              <a:rPr lang="sk-SK" sz="1400">
                <a:solidFill>
                  <a:srgbClr val="002060"/>
                </a:solidFill>
              </a:rPr>
              <a:t> </a:t>
            </a:r>
          </a:p>
          <a:p>
            <a:pPr lvl="0" algn="just"/>
            <a:r>
              <a:rPr lang="sk-SK" sz="1400" smtClean="0">
                <a:solidFill>
                  <a:srgbClr val="002060"/>
                </a:solidFill>
              </a:rPr>
              <a:t>Božská </a:t>
            </a:r>
            <a:r>
              <a:rPr lang="sk-SK" sz="1400">
                <a:solidFill>
                  <a:srgbClr val="002060"/>
                </a:solidFill>
              </a:rPr>
              <a:t>účinnosť slova je častokrát nepriamo úmerná účinnosti ľudských prostriedkov. Preto si učeníci nemajú brať nič so sebou. Táto chudoba bude ich najvyššou hodnotou. Ak má človek veci, daruje veci. Keď nemá nič, dáva sám seba a sprostredkováva Božie požehnanie. Ak by mali Peter a Ján zlato a striebro, boli by chromému pri bráne chrámu dali tie. Keďže ich nemali, povedali mu: </a:t>
            </a:r>
            <a:r>
              <a:rPr lang="sk-SK" sz="1400" i="1">
                <a:solidFill>
                  <a:srgbClr val="002060"/>
                </a:solidFill>
              </a:rPr>
              <a:t>„V mene Ježiša Krista Nazaretského vstaň a choď!“</a:t>
            </a:r>
            <a:r>
              <a:rPr lang="sk-SK" sz="1400">
                <a:solidFill>
                  <a:srgbClr val="002060"/>
                </a:solidFill>
              </a:rPr>
              <a:t> (por. Sk 3,1-10). Drž sa presvedčenia, že spása prichádza z kríža, z prázdnoty, korá zjavuje Boha, nie z tvojej šikovnosti. Veď </a:t>
            </a:r>
            <a:r>
              <a:rPr lang="sk-SK" sz="1400" i="1">
                <a:solidFill>
                  <a:srgbClr val="002060"/>
                </a:solidFill>
              </a:rPr>
              <a:t>„keď som slabý, vtedy som silný“</a:t>
            </a:r>
            <a:r>
              <a:rPr lang="sk-SK" sz="1400">
                <a:solidFill>
                  <a:srgbClr val="002060"/>
                </a:solidFill>
              </a:rPr>
              <a:t> (2Kor 12,10).</a:t>
            </a:r>
          </a:p>
        </p:txBody>
      </p:sp>
      <p:sp>
        <p:nvSpPr>
          <p:cNvPr id="12" name="BlokTextu 11"/>
          <p:cNvSpPr txBox="1"/>
          <p:nvPr/>
        </p:nvSpPr>
        <p:spPr>
          <a:xfrm>
            <a:off x="679862" y="2240671"/>
            <a:ext cx="2723772" cy="3754874"/>
          </a:xfrm>
          <a:prstGeom prst="rect">
            <a:avLst/>
          </a:prstGeom>
          <a:solidFill>
            <a:schemeClr val="bg1"/>
          </a:solidFill>
        </p:spPr>
        <p:txBody>
          <a:bodyPr wrap="square" rtlCol="0">
            <a:spAutoFit/>
          </a:bodyPr>
          <a:lstStyle/>
          <a:p>
            <a:pPr algn="just"/>
            <a:r>
              <a:rPr lang="sk-SK" sz="1400">
                <a:solidFill>
                  <a:srgbClr val="8A4500"/>
                </a:solidFill>
                <a:latin typeface="Franklin Gothic Medium Cond" panose="020B0606030402020204" pitchFamily="34" charset="0"/>
              </a:rPr>
              <a:t>Potom chodil po okolitých dedinách a učil.</a:t>
            </a:r>
            <a:r>
              <a:rPr lang="sk-SK" sz="1400">
                <a:solidFill>
                  <a:srgbClr val="8A4500"/>
                </a:solidFill>
                <a:latin typeface="Franklin Gothic Medium Cond" panose="020B0606030402020204" pitchFamily="34" charset="0"/>
              </a:rPr>
              <a:t> </a:t>
            </a:r>
            <a:r>
              <a:rPr lang="sk-SK" sz="1400" smtClean="0">
                <a:solidFill>
                  <a:srgbClr val="8A4500"/>
                </a:solidFill>
                <a:latin typeface="Franklin Gothic Medium Cond" panose="020B0606030402020204" pitchFamily="34" charset="0"/>
              </a:rPr>
              <a:t>Zvolal </a:t>
            </a:r>
            <a:r>
              <a:rPr lang="sk-SK" sz="1400">
                <a:solidFill>
                  <a:srgbClr val="8A4500"/>
                </a:solidFill>
                <a:latin typeface="Franklin Gothic Medium Cond" panose="020B0606030402020204" pitchFamily="34" charset="0"/>
              </a:rPr>
              <a:t>Dvanástich a začal ich posielať po dvoch. Dal im moc nad nečistými duchmi</a:t>
            </a:r>
            <a:r>
              <a:rPr lang="sk-SK" sz="1400">
                <a:solidFill>
                  <a:srgbClr val="8A4500"/>
                </a:solidFill>
                <a:latin typeface="Franklin Gothic Medium Cond" panose="020B0606030402020204" pitchFamily="34" charset="0"/>
              </a:rPr>
              <a:t> </a:t>
            </a:r>
            <a:r>
              <a:rPr lang="sk-SK" sz="1400" smtClean="0">
                <a:solidFill>
                  <a:srgbClr val="8A4500"/>
                </a:solidFill>
                <a:latin typeface="Franklin Gothic Medium Cond" panose="020B0606030402020204" pitchFamily="34" charset="0"/>
              </a:rPr>
              <a:t>a </a:t>
            </a:r>
            <a:r>
              <a:rPr lang="sk-SK" sz="1400">
                <a:solidFill>
                  <a:srgbClr val="8A4500"/>
                </a:solidFill>
                <a:latin typeface="Franklin Gothic Medium Cond" panose="020B0606030402020204" pitchFamily="34" charset="0"/>
              </a:rPr>
              <a:t>prikázal im, aby si okrem palice nebrali na cestu nič: ani chlieb ani kapsu, ani peniaze do </a:t>
            </a:r>
            <a:r>
              <a:rPr lang="sk-SK" sz="1400">
                <a:solidFill>
                  <a:srgbClr val="8A4500"/>
                </a:solidFill>
                <a:latin typeface="Franklin Gothic Medium Cond" panose="020B0606030402020204" pitchFamily="34" charset="0"/>
              </a:rPr>
              <a:t>opaska</a:t>
            </a:r>
            <a:r>
              <a:rPr lang="sk-SK" sz="1400" smtClean="0">
                <a:solidFill>
                  <a:srgbClr val="8A4500"/>
                </a:solidFill>
                <a:latin typeface="Franklin Gothic Medium Cond" panose="020B0606030402020204" pitchFamily="34" charset="0"/>
              </a:rPr>
              <a:t>,</a:t>
            </a:r>
            <a:r>
              <a:rPr lang="sk-SK" sz="1400">
                <a:solidFill>
                  <a:srgbClr val="8A4500"/>
                </a:solidFill>
                <a:latin typeface="Franklin Gothic Medium Cond" panose="020B0606030402020204" pitchFamily="34" charset="0"/>
              </a:rPr>
              <a:t> ale aby sa obuli do sandálov a neobliekali si dvoje šiat.</a:t>
            </a:r>
            <a:r>
              <a:rPr lang="sk-SK" sz="1400">
                <a:solidFill>
                  <a:srgbClr val="8A4500"/>
                </a:solidFill>
                <a:latin typeface="Franklin Gothic Medium Cond" panose="020B0606030402020204" pitchFamily="34" charset="0"/>
              </a:rPr>
              <a:t> </a:t>
            </a:r>
            <a:r>
              <a:rPr lang="sk-SK" sz="1400" smtClean="0">
                <a:solidFill>
                  <a:srgbClr val="8A4500"/>
                </a:solidFill>
                <a:latin typeface="Franklin Gothic Medium Cond" panose="020B0606030402020204" pitchFamily="34" charset="0"/>
              </a:rPr>
              <a:t>A </a:t>
            </a:r>
            <a:r>
              <a:rPr lang="sk-SK" sz="1400">
                <a:solidFill>
                  <a:srgbClr val="8A4500"/>
                </a:solidFill>
                <a:latin typeface="Franklin Gothic Medium Cond" panose="020B0606030402020204" pitchFamily="34" charset="0"/>
              </a:rPr>
              <a:t>povedal im: „Keď kdekoľvek vojdete do domu, ostaňte tam, kým odtiaľ nepôjdete ďalej.</a:t>
            </a:r>
            <a:r>
              <a:rPr lang="sk-SK" sz="1400">
                <a:solidFill>
                  <a:srgbClr val="8A4500"/>
                </a:solidFill>
                <a:latin typeface="Franklin Gothic Medium Cond" panose="020B0606030402020204" pitchFamily="34" charset="0"/>
              </a:rPr>
              <a:t> </a:t>
            </a:r>
            <a:r>
              <a:rPr lang="sk-SK" sz="1400" smtClean="0">
                <a:solidFill>
                  <a:srgbClr val="8A4500"/>
                </a:solidFill>
                <a:latin typeface="Franklin Gothic Medium Cond" panose="020B0606030402020204" pitchFamily="34" charset="0"/>
              </a:rPr>
              <a:t>Ale </a:t>
            </a:r>
            <a:r>
              <a:rPr lang="sk-SK" sz="1400">
                <a:solidFill>
                  <a:srgbClr val="8A4500"/>
                </a:solidFill>
                <a:latin typeface="Franklin Gothic Medium Cond" panose="020B0606030402020204" pitchFamily="34" charset="0"/>
              </a:rPr>
              <a:t>keby vás na niektorom mieste neprijali, ani nevypočuli, odíďte odtiaľ a straste si prach z nôh na svedectvo proti </a:t>
            </a:r>
            <a:r>
              <a:rPr lang="sk-SK" sz="1400">
                <a:solidFill>
                  <a:srgbClr val="8A4500"/>
                </a:solidFill>
                <a:latin typeface="Franklin Gothic Medium Cond" panose="020B0606030402020204" pitchFamily="34" charset="0"/>
              </a:rPr>
              <a:t>nim</a:t>
            </a:r>
            <a:r>
              <a:rPr lang="sk-SK" sz="1400" smtClean="0">
                <a:solidFill>
                  <a:srgbClr val="8A4500"/>
                </a:solidFill>
                <a:latin typeface="Franklin Gothic Medium Cond" panose="020B0606030402020204" pitchFamily="34" charset="0"/>
              </a:rPr>
              <a:t>.“</a:t>
            </a:r>
            <a:r>
              <a:rPr lang="sk-SK" sz="1400">
                <a:solidFill>
                  <a:srgbClr val="8A4500"/>
                </a:solidFill>
                <a:latin typeface="Franklin Gothic Medium Cond" panose="020B0606030402020204" pitchFamily="34" charset="0"/>
              </a:rPr>
              <a:t> Oni šli a hlásali, že treba robiť pokánie.</a:t>
            </a:r>
            <a:r>
              <a:rPr lang="sk-SK" sz="1400">
                <a:solidFill>
                  <a:srgbClr val="8A4500"/>
                </a:solidFill>
                <a:latin typeface="Franklin Gothic Medium Cond" panose="020B0606030402020204" pitchFamily="34" charset="0"/>
              </a:rPr>
              <a:t> </a:t>
            </a:r>
            <a:r>
              <a:rPr lang="sk-SK" sz="1400" smtClean="0">
                <a:solidFill>
                  <a:srgbClr val="8A4500"/>
                </a:solidFill>
                <a:latin typeface="Franklin Gothic Medium Cond" panose="020B0606030402020204" pitchFamily="34" charset="0"/>
              </a:rPr>
              <a:t>Vyhnali </a:t>
            </a:r>
            <a:r>
              <a:rPr lang="sk-SK" sz="1400">
                <a:solidFill>
                  <a:srgbClr val="8A4500"/>
                </a:solidFill>
                <a:latin typeface="Franklin Gothic Medium Cond" panose="020B0606030402020204" pitchFamily="34" charset="0"/>
              </a:rPr>
              <a:t>mnoho zlých duchov, pomazali olejom veľa chorých a </a:t>
            </a:r>
            <a:r>
              <a:rPr lang="sk-SK" sz="1400">
                <a:solidFill>
                  <a:srgbClr val="8A4500"/>
                </a:solidFill>
                <a:latin typeface="Franklin Gothic Medium Cond" panose="020B0606030402020204" pitchFamily="34" charset="0"/>
              </a:rPr>
              <a:t>uzdravovali</a:t>
            </a:r>
            <a:r>
              <a:rPr lang="sk-SK" sz="1400" smtClean="0">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Mk 6,6b-13</a:t>
            </a:r>
            <a:endParaRPr lang="sk-SK" sz="14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520" y="1853547"/>
            <a:ext cx="5269334" cy="3477875"/>
          </a:xfrm>
          <a:prstGeom prst="rect">
            <a:avLst/>
          </a:prstGeom>
        </p:spPr>
        <p:txBody>
          <a:bodyPr wrap="square">
            <a:spAutoFit/>
          </a:bodyPr>
          <a:lstStyle/>
          <a:p>
            <a:pPr lvl="0" algn="just"/>
            <a:r>
              <a:rPr lang="sk-SK" sz="1400" smtClean="0">
                <a:solidFill>
                  <a:srgbClr val="002060"/>
                </a:solidFill>
              </a:rPr>
              <a:t>Vysielal </a:t>
            </a:r>
            <a:r>
              <a:rPr lang="sk-SK" sz="1400">
                <a:solidFill>
                  <a:srgbClr val="002060"/>
                </a:solidFill>
              </a:rPr>
              <a:t>ich po dvoch, aby ich svedectvo bolo platné, aby si pomáhali a aby mohli svojím príkladom dosvedčovať lásku, ktorú ohlasujú. Sú dvaja, aby tam mohol byť Tretí, ktorý sľúbil, že bude s nimi. Sila nášho hlásania totiž pochádza od Neho. On však napĺňa mnohé naše potreby prostredníctvom spoločenstva. Nespoliehaj sa len na seba. Nech tvoje ohlasovanie drží a podporuje sila tvojho spoločenstva!</a:t>
            </a:r>
          </a:p>
          <a:p>
            <a:pPr algn="just"/>
            <a:r>
              <a:rPr lang="sk-SK" sz="1400">
                <a:solidFill>
                  <a:srgbClr val="002060"/>
                </a:solidFill>
              </a:rPr>
              <a:t> </a:t>
            </a:r>
          </a:p>
          <a:p>
            <a:pPr lvl="0" algn="just"/>
            <a:r>
              <a:rPr lang="sk-SK" sz="1400" smtClean="0">
                <a:solidFill>
                  <a:srgbClr val="002060"/>
                </a:solidFill>
              </a:rPr>
              <a:t>Stačí </a:t>
            </a:r>
            <a:r>
              <a:rPr lang="sk-SK" sz="1400">
                <a:solidFill>
                  <a:srgbClr val="002060"/>
                </a:solidFill>
              </a:rPr>
              <a:t>im palica, najjednoduchší nástroj človek. Prostredníctvom palice Boh presviedčal faraóna, otvoril Červené more, vyviedol vodu zo skaly, uzdravil vodu v Mare. Mladý Dávid musel odmietnuť zbroj kráľa Šaula: </a:t>
            </a:r>
            <a:r>
              <a:rPr lang="sk-SK" sz="1400" i="1">
                <a:solidFill>
                  <a:srgbClr val="002060"/>
                </a:solidFill>
              </a:rPr>
              <a:t>„Nemôžem v tom chodiť“</a:t>
            </a:r>
            <a:r>
              <a:rPr lang="sk-SK" sz="1400">
                <a:solidFill>
                  <a:srgbClr val="002060"/>
                </a:solidFill>
              </a:rPr>
              <a:t> (1Sam 17,39). S palicou a prakom sa postavil Goliášovi. Netreba veľa. Palicou, ktorú Ježiš ponúka učeníkom, a teda aj nám, je odkázanosť na jeho pomoc a dôvera v neho. Vezmi si tú palicu a choď!</a:t>
            </a:r>
          </a:p>
          <a:p>
            <a:r>
              <a:rPr lang="sk-SK" sz="1200"/>
              <a:t> </a:t>
            </a:r>
          </a:p>
          <a:p>
            <a:pPr algn="just"/>
            <a:r>
              <a:rPr lang="sk-SK" sz="1200" dirty="0">
                <a:solidFill>
                  <a:srgbClr val="002060"/>
                </a:solidFill>
              </a:rPr>
              <a:t> </a:t>
            </a:r>
          </a:p>
        </p:txBody>
      </p:sp>
      <p:sp>
        <p:nvSpPr>
          <p:cNvPr id="12" name="BlokTextu 11"/>
          <p:cNvSpPr txBox="1"/>
          <p:nvPr/>
        </p:nvSpPr>
        <p:spPr>
          <a:xfrm>
            <a:off x="563851" y="2240201"/>
            <a:ext cx="2374669" cy="954107"/>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Zvolal Dvanástich a začal ich posielať po dvoch. Dal im moc nad nečistými duchmi </a:t>
            </a:r>
            <a:r>
              <a:rPr lang="sk-SK" sz="1400" i="1" smtClean="0">
                <a:solidFill>
                  <a:srgbClr val="8A4500"/>
                </a:solidFill>
                <a:latin typeface="Franklin Gothic Medium Cond" panose="020B0606030402020204" pitchFamily="34" charset="0"/>
              </a:rPr>
              <a:t>. </a:t>
            </a:r>
            <a:endParaRPr lang="sk-SK" sz="1400" i="1" dirty="0">
              <a:solidFill>
                <a:srgbClr val="8A4500"/>
              </a:solidFill>
              <a:latin typeface="Franklin Gothic Medium Cond" panose="020B0606030402020204" pitchFamily="34" charset="0"/>
            </a:endParaRPr>
          </a:p>
          <a:p>
            <a:pPr algn="just"/>
            <a:r>
              <a:rPr lang="sk-SK" sz="1400" i="1" err="1">
                <a:solidFill>
                  <a:srgbClr val="8A4500"/>
                </a:solidFill>
                <a:latin typeface="Franklin Gothic Medium Cond" panose="020B0606030402020204" pitchFamily="34" charset="0"/>
              </a:rPr>
              <a:t>Mk</a:t>
            </a:r>
            <a:r>
              <a:rPr lang="sk-SK" sz="1400" i="1">
                <a:solidFill>
                  <a:srgbClr val="8A4500"/>
                </a:solidFill>
                <a:latin typeface="Franklin Gothic Medium Cond" panose="020B0606030402020204" pitchFamily="34" charset="0"/>
              </a:rPr>
              <a:t>  </a:t>
            </a:r>
            <a:r>
              <a:rPr lang="sk-SK" sz="1400" i="1" smtClean="0">
                <a:solidFill>
                  <a:srgbClr val="8A4500"/>
                </a:solidFill>
                <a:latin typeface="Franklin Gothic Medium Cond" panose="020B0606030402020204" pitchFamily="34" charset="0"/>
              </a:rPr>
              <a:t>6,7</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563851" y="3559389"/>
            <a:ext cx="2280950" cy="1138773"/>
          </a:xfrm>
          <a:prstGeom prst="rect">
            <a:avLst/>
          </a:prstGeom>
          <a:solidFill>
            <a:schemeClr val="bg1"/>
          </a:solidFill>
        </p:spPr>
        <p:txBody>
          <a:bodyPr wrap="square" rtlCol="0">
            <a:spAutoFit/>
          </a:bodyPr>
          <a:lstStyle/>
          <a:p>
            <a:pPr algn="just"/>
            <a:r>
              <a:rPr lang="pl-PL" sz="1400" i="1">
                <a:solidFill>
                  <a:srgbClr val="8A4500"/>
                </a:solidFill>
                <a:latin typeface="Franklin Gothic Medium Cond" panose="020B0606030402020204" pitchFamily="34" charset="0"/>
              </a:rPr>
              <a:t>a prikázal im, aby si okrem palice nebrali na cestu nič: ani chlieb ani kapsu, ani peniaze do </a:t>
            </a:r>
            <a:r>
              <a:rPr lang="pl-PL" sz="1400" i="1">
                <a:solidFill>
                  <a:srgbClr val="8A4500"/>
                </a:solidFill>
                <a:latin typeface="Franklin Gothic Medium Cond" panose="020B0606030402020204" pitchFamily="34" charset="0"/>
              </a:rPr>
              <a:t>opaska</a:t>
            </a:r>
            <a:r>
              <a:rPr lang="pl-PL" sz="1400" i="1" smtClean="0">
                <a:solidFill>
                  <a:srgbClr val="8A4500"/>
                </a:solidFill>
                <a:latin typeface="Franklin Gothic Medium Cond" panose="020B0606030402020204" pitchFamily="34" charset="0"/>
              </a:rPr>
              <a:t>,</a:t>
            </a:r>
          </a:p>
          <a:p>
            <a:pPr algn="just"/>
            <a:r>
              <a:rPr lang="sk-SK" sz="1200" i="1" smtClean="0">
                <a:solidFill>
                  <a:srgbClr val="8A4500"/>
                </a:solidFill>
                <a:latin typeface="Franklin Gothic Medium Cond" panose="020B0606030402020204" pitchFamily="34" charset="0"/>
              </a:rPr>
              <a:t>Mk  6,8</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6</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5181600" y="2031991"/>
            <a:ext cx="3055471" cy="4739759"/>
          </a:xfrm>
          <a:prstGeom prst="rect">
            <a:avLst/>
          </a:prstGeom>
        </p:spPr>
        <p:txBody>
          <a:bodyPr wrap="square">
            <a:spAutoFit/>
          </a:bodyPr>
          <a:lstStyle/>
          <a:p>
            <a:pPr lvl="0" algn="just"/>
            <a:r>
              <a:rPr lang="en-US" sz="1400">
                <a:solidFill>
                  <a:srgbClr val="002060"/>
                </a:solidFill>
              </a:rPr>
              <a:t>[6,14-29] </a:t>
            </a:r>
            <a:r>
              <a:rPr lang="sk-SK" sz="1400">
                <a:solidFill>
                  <a:srgbClr val="002060"/>
                </a:solidFill>
              </a:rPr>
              <a:t>Herodes nevie, kto je Ježiš. Nemôže ho spoznať, pretože umlčal hlas, ktorý ho ohlasoval. Ján bol posledný prorok, ktorý usvedčoval ľud z nevery. Ale ani ľud správne nepoznáva Jána Krstiteľa, lebo miesto toho, aby prijal jeho hlas, umlčal, zabil ho vo svojom srdci. Ak niekto neplní výzvy Božieho slova, ťažko sa môže nádejať, ža nájde a spozná Boha. Boh bude mlčať (por. Am 8,11n.) Toto mlčanie veľmi výrazne hovorí ako o našom hriechu, tak o Božom milosrdenstve. Ak v tvojom živote bude Boh mlčať, bude to pravdepodobne nejaký hriech, ktorého sa tvrdošijne držíš. Možno si ho ani celkom neuvedomuješ, ale Boh chce, aby si sa ho zbavil. Pros vtedy Ducha Svätého o svetlo!</a:t>
            </a:r>
          </a:p>
          <a:p>
            <a:r>
              <a:rPr lang="sk-SK" sz="1200"/>
              <a:t> </a:t>
            </a:r>
          </a:p>
          <a:p>
            <a:pPr algn="just"/>
            <a:r>
              <a:rPr lang="sk-SK" sz="1200" smtClean="0">
                <a:solidFill>
                  <a:srgbClr val="002060"/>
                </a:solidFill>
              </a:rPr>
              <a:t>.</a:t>
            </a:r>
            <a:endParaRPr lang="sk-SK" sz="1200" dirty="0">
              <a:solidFill>
                <a:srgbClr val="002060"/>
              </a:solidFill>
            </a:endParaRPr>
          </a:p>
          <a:p>
            <a:pPr algn="just"/>
            <a:r>
              <a:rPr lang="sk-SK" sz="1200" dirty="0">
                <a:solidFill>
                  <a:srgbClr val="002060"/>
                </a:solidFill>
              </a:rPr>
              <a:t>  </a:t>
            </a:r>
          </a:p>
        </p:txBody>
      </p:sp>
      <p:sp>
        <p:nvSpPr>
          <p:cNvPr id="12" name="BlokTextu 11"/>
          <p:cNvSpPr txBox="1"/>
          <p:nvPr/>
        </p:nvSpPr>
        <p:spPr>
          <a:xfrm>
            <a:off x="555617" y="2095482"/>
            <a:ext cx="4590446" cy="4154984"/>
          </a:xfrm>
          <a:prstGeom prst="rect">
            <a:avLst/>
          </a:prstGeom>
          <a:solidFill>
            <a:schemeClr val="bg1"/>
          </a:solidFill>
        </p:spPr>
        <p:txBody>
          <a:bodyPr wrap="square" rtlCol="0">
            <a:spAutoFit/>
          </a:bodyPr>
          <a:lstStyle/>
          <a:p>
            <a:pPr algn="just"/>
            <a:r>
              <a:rPr lang="sk-SK" sz="1200" i="1">
                <a:solidFill>
                  <a:srgbClr val="8A4500"/>
                </a:solidFill>
                <a:latin typeface="Franklin Gothic Medium Cond" panose="020B0606030402020204" pitchFamily="34" charset="0"/>
              </a:rPr>
              <a:t>Počul o ňom aj kráľ Herodes, veď jeho meno sa už stalo známym. Hovorili: „Ján Krstiteľ vstal z mŕtvych, a preto v ňom pôsobí zázračná </a:t>
            </a:r>
            <a:r>
              <a:rPr lang="sk-SK" sz="1200" i="1">
                <a:solidFill>
                  <a:srgbClr val="8A4500"/>
                </a:solidFill>
                <a:latin typeface="Franklin Gothic Medium Cond" panose="020B0606030402020204" pitchFamily="34" charset="0"/>
              </a:rPr>
              <a:t>moc</a:t>
            </a:r>
            <a:r>
              <a:rPr lang="sk-SK" sz="1200" i="1" smtClean="0">
                <a:solidFill>
                  <a:srgbClr val="8A4500"/>
                </a:solidFill>
                <a:latin typeface="Franklin Gothic Medium Cond" panose="020B0606030402020204" pitchFamily="34" charset="0"/>
              </a:rPr>
              <a:t>.“</a:t>
            </a:r>
            <a:r>
              <a:rPr lang="sk-SK" sz="1200" i="1">
                <a:solidFill>
                  <a:srgbClr val="8A4500"/>
                </a:solidFill>
                <a:latin typeface="Franklin Gothic Medium Cond" panose="020B0606030402020204" pitchFamily="34" charset="0"/>
              </a:rPr>
              <a:t> Iní hovorili: „To je Eliáš.“ A iní zasa vraveli: „Je to prorok, ako jeden z </a:t>
            </a:r>
            <a:r>
              <a:rPr lang="sk-SK" sz="1200" i="1">
                <a:solidFill>
                  <a:srgbClr val="8A4500"/>
                </a:solidFill>
                <a:latin typeface="Franklin Gothic Medium Cond" panose="020B0606030402020204" pitchFamily="34" charset="0"/>
              </a:rPr>
              <a:t>prorokov</a:t>
            </a:r>
            <a:r>
              <a:rPr lang="sk-SK" sz="1200" i="1" smtClean="0">
                <a:solidFill>
                  <a:srgbClr val="8A4500"/>
                </a:solidFill>
                <a:latin typeface="Franklin Gothic Medium Cond" panose="020B0606030402020204" pitchFamily="34" charset="0"/>
              </a:rPr>
              <a:t>.“</a:t>
            </a:r>
            <a:r>
              <a:rPr lang="sk-SK" sz="1200" i="1">
                <a:solidFill>
                  <a:srgbClr val="8A4500"/>
                </a:solidFill>
                <a:latin typeface="Franklin Gothic Medium Cond" panose="020B0606030402020204" pitchFamily="34" charset="0"/>
              </a:rPr>
              <a:t> Keď to Herodes počul, povedal: „To vstal z mŕtvych Ján, ktorého som dal </a:t>
            </a:r>
            <a:r>
              <a:rPr lang="sk-SK" sz="1200" i="1">
                <a:solidFill>
                  <a:srgbClr val="8A4500"/>
                </a:solidFill>
                <a:latin typeface="Franklin Gothic Medium Cond" panose="020B0606030402020204" pitchFamily="34" charset="0"/>
              </a:rPr>
              <a:t>sťať</a:t>
            </a:r>
            <a:r>
              <a:rPr lang="sk-SK" sz="1200" i="1" smtClean="0">
                <a:solidFill>
                  <a:srgbClr val="8A4500"/>
                </a:solidFill>
                <a:latin typeface="Franklin Gothic Medium Cond" panose="020B0606030402020204" pitchFamily="34" charset="0"/>
              </a:rPr>
              <a:t>.“</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Herodes </a:t>
            </a:r>
            <a:r>
              <a:rPr lang="sk-SK" sz="1200" i="1">
                <a:solidFill>
                  <a:srgbClr val="8A4500"/>
                </a:solidFill>
                <a:latin typeface="Franklin Gothic Medium Cond" panose="020B0606030402020204" pitchFamily="34" charset="0"/>
              </a:rPr>
              <a:t>dal totiž Jána chytiť a v putách vrhnúť do väzenia pre Herodiadu, manželku svojho brata Filipa, lebo si ju vzal za ženu.</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A </a:t>
            </a:r>
            <a:r>
              <a:rPr lang="sk-SK" sz="1200" i="1">
                <a:solidFill>
                  <a:srgbClr val="8A4500"/>
                </a:solidFill>
                <a:latin typeface="Franklin Gothic Medium Cond" panose="020B0606030402020204" pitchFamily="34" charset="0"/>
              </a:rPr>
              <a:t>Ján Herodesovi hovoril: „Nesmieš žiť s manželkou svojho brata!“</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Herodias </a:t>
            </a:r>
            <a:r>
              <a:rPr lang="sk-SK" sz="1200" i="1">
                <a:solidFill>
                  <a:srgbClr val="8A4500"/>
                </a:solidFill>
                <a:latin typeface="Franklin Gothic Medium Cond" panose="020B0606030402020204" pitchFamily="34" charset="0"/>
              </a:rPr>
              <a:t>mu strojila úklady a chcela ho zabiť, ale </a:t>
            </a:r>
            <a:r>
              <a:rPr lang="sk-SK" sz="1200" i="1">
                <a:solidFill>
                  <a:srgbClr val="8A4500"/>
                </a:solidFill>
                <a:latin typeface="Franklin Gothic Medium Cond" panose="020B0606030402020204" pitchFamily="34" charset="0"/>
              </a:rPr>
              <a:t>nemohla</a:t>
            </a:r>
            <a:r>
              <a:rPr lang="sk-SK" sz="1200" i="1" smtClean="0">
                <a:solidFill>
                  <a:srgbClr val="8A4500"/>
                </a:solidFill>
                <a:latin typeface="Franklin Gothic Medium Cond" panose="020B0606030402020204" pitchFamily="34" charset="0"/>
              </a:rPr>
              <a:t>,</a:t>
            </a:r>
            <a:r>
              <a:rPr lang="sk-SK" sz="1200" i="1">
                <a:solidFill>
                  <a:srgbClr val="8A4500"/>
                </a:solidFill>
                <a:latin typeface="Franklin Gothic Medium Cond" panose="020B0606030402020204" pitchFamily="34" charset="0"/>
              </a:rPr>
              <a:t> lebo Herodes sa Jána bál. Vedel, že je to muž spravodlivý a svätý, preto ho chránil. Keď ho počúval, býval vo veľkých rozpakoch, a predsa ho rád počúval.</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Vhodný </a:t>
            </a:r>
            <a:r>
              <a:rPr lang="sk-SK" sz="1200" i="1">
                <a:solidFill>
                  <a:srgbClr val="8A4500"/>
                </a:solidFill>
                <a:latin typeface="Franklin Gothic Medium Cond" panose="020B0606030402020204" pitchFamily="34" charset="0"/>
              </a:rPr>
              <a:t>deň nadišiel, keď Herodes na svoje narodeniny usporiadal hostinu pre svojich veľmožov, vysokých dôstojníkov a popredných mužov Galiley.</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Keď </a:t>
            </a:r>
            <a:r>
              <a:rPr lang="sk-SK" sz="1200" i="1">
                <a:solidFill>
                  <a:srgbClr val="8A4500"/>
                </a:solidFill>
                <a:latin typeface="Franklin Gothic Medium Cond" panose="020B0606030402020204" pitchFamily="34" charset="0"/>
              </a:rPr>
              <a:t>potom vošla dcéra tejto Herodiady a tancovala, zapáčila sa Herodesovi i spolustolujúcim. Kráľ povedal dievčine: „Žiadaj si odo mňa, čo chceš, a dám ti.“</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A </a:t>
            </a:r>
            <a:r>
              <a:rPr lang="sk-SK" sz="1200" i="1">
                <a:solidFill>
                  <a:srgbClr val="8A4500"/>
                </a:solidFill>
                <a:latin typeface="Franklin Gothic Medium Cond" panose="020B0606030402020204" pitchFamily="34" charset="0"/>
              </a:rPr>
              <a:t>veľmi jej prisahal: „Dám ti všetko, čo si len zažiadaš, hoc aj polovicu svojho kráľovstva.“</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Ona </a:t>
            </a:r>
            <a:r>
              <a:rPr lang="sk-SK" sz="1200" i="1">
                <a:solidFill>
                  <a:srgbClr val="8A4500"/>
                </a:solidFill>
                <a:latin typeface="Franklin Gothic Medium Cond" panose="020B0606030402020204" pitchFamily="34" charset="0"/>
              </a:rPr>
              <a:t>vyšla a vravela svojej matke: „Čo si mám žiadať?“ A tá jej povedala: „Hlavu Jána </a:t>
            </a:r>
            <a:r>
              <a:rPr lang="sk-SK" sz="1200" i="1">
                <a:solidFill>
                  <a:srgbClr val="8A4500"/>
                </a:solidFill>
                <a:latin typeface="Franklin Gothic Medium Cond" panose="020B0606030402020204" pitchFamily="34" charset="0"/>
              </a:rPr>
              <a:t>Krstiteľa</a:t>
            </a:r>
            <a:r>
              <a:rPr lang="sk-SK" sz="1200" i="1" smtClean="0">
                <a:solidFill>
                  <a:srgbClr val="8A4500"/>
                </a:solidFill>
                <a:latin typeface="Franklin Gothic Medium Cond" panose="020B0606030402020204" pitchFamily="34" charset="0"/>
              </a:rPr>
              <a:t>“.</a:t>
            </a:r>
            <a:r>
              <a:rPr lang="sk-SK" sz="1200" i="1">
                <a:solidFill>
                  <a:srgbClr val="8A4500"/>
                </a:solidFill>
                <a:latin typeface="Franklin Gothic Medium Cond" panose="020B0606030402020204" pitchFamily="34" charset="0"/>
              </a:rPr>
              <a:t> Hneď utekala dnu ku kráľovi a žiadala: „Chcem, aby si mi hneď dal na mise hlavu Jána Krstiteľa.“</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Kráľ </a:t>
            </a:r>
            <a:r>
              <a:rPr lang="sk-SK" sz="1200" i="1">
                <a:solidFill>
                  <a:srgbClr val="8A4500"/>
                </a:solidFill>
                <a:latin typeface="Franklin Gothic Medium Cond" panose="020B0606030402020204" pitchFamily="34" charset="0"/>
              </a:rPr>
              <a:t>sa zarmútil, ale pre prísahu a kvôli spolustolujúcim ju nechcel sklamať.</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Hneď </a:t>
            </a:r>
            <a:r>
              <a:rPr lang="sk-SK" sz="1200" i="1">
                <a:solidFill>
                  <a:srgbClr val="8A4500"/>
                </a:solidFill>
                <a:latin typeface="Franklin Gothic Medium Cond" panose="020B0606030402020204" pitchFamily="34" charset="0"/>
              </a:rPr>
              <a:t>poslal kata a rozkázal priniesť jeho hlavu. Ten odišiel, vo väzení ho sťal,</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priniesol </a:t>
            </a:r>
            <a:r>
              <a:rPr lang="sk-SK" sz="1200" i="1">
                <a:solidFill>
                  <a:srgbClr val="8A4500"/>
                </a:solidFill>
                <a:latin typeface="Franklin Gothic Medium Cond" panose="020B0606030402020204" pitchFamily="34" charset="0"/>
              </a:rPr>
              <a:t>na mise jeho hlavu, odovzdal ju dievčaťu a dievča ju dalo svojej matke.</a:t>
            </a:r>
            <a:r>
              <a:rPr lang="sk-SK" sz="1200" i="1">
                <a:solidFill>
                  <a:srgbClr val="8A450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Keď </a:t>
            </a:r>
            <a:r>
              <a:rPr lang="sk-SK" sz="1200" i="1">
                <a:solidFill>
                  <a:srgbClr val="8A4500"/>
                </a:solidFill>
                <a:latin typeface="Franklin Gothic Medium Cond" panose="020B0606030402020204" pitchFamily="34" charset="0"/>
              </a:rPr>
              <a:t>sa to dopočuli jeho učeníci, prišli, vzali jeho telo a uložili ho do hrobu. </a:t>
            </a:r>
            <a:r>
              <a:rPr lang="sk-SK" sz="1200" i="1" smtClean="0">
                <a:solidFill>
                  <a:srgbClr val="8A4500"/>
                </a:solidFill>
                <a:latin typeface="Franklin Gothic Medium Cond" panose="020B0606030402020204" pitchFamily="34" charset="0"/>
              </a:rPr>
              <a:t>Mk  6, 14-29</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358625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1861</TotalTime>
  <Words>680</Words>
  <Application>Microsoft Office PowerPoint</Application>
  <PresentationFormat>Prezentácia na obrazovke (4:3)</PresentationFormat>
  <Paragraphs>324</Paragraphs>
  <Slides>14</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14</vt:i4>
      </vt:variant>
    </vt:vector>
  </HeadingPairs>
  <TitlesOfParts>
    <vt:vector size="22"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cp:lastModifiedBy>
  <cp:revision>109</cp:revision>
  <dcterms:created xsi:type="dcterms:W3CDTF">2017-11-24T08:58:06Z</dcterms:created>
  <dcterms:modified xsi:type="dcterms:W3CDTF">2018-01-19T23:20:29Z</dcterms:modified>
</cp:coreProperties>
</file>