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73" r:id="rId4"/>
    <p:sldId id="266" r:id="rId5"/>
    <p:sldId id="274" r:id="rId6"/>
    <p:sldId id="262" r:id="rId7"/>
    <p:sldId id="267" r:id="rId8"/>
    <p:sldId id="268" r:id="rId9"/>
    <p:sldId id="271" r:id="rId10"/>
    <p:sldId id="272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Šipošová" initials="MŠ" lastIdx="0" clrIdx="0">
    <p:extLst>
      <p:ext uri="{19B8F6BF-5375-455C-9EA6-DF929625EA0E}">
        <p15:presenceInfo xmlns:p15="http://schemas.microsoft.com/office/powerpoint/2012/main" userId="76aa0ac95723d0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540D"/>
    <a:srgbClr val="663300"/>
    <a:srgbClr val="FCFCFC"/>
    <a:srgbClr val="8A4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27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406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92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36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3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1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11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9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5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8C9-30F7-4C69-9ED8-A4E476BA70BB}" type="datetimeFigureOut">
              <a:rPr lang="sk-SK" smtClean="0"/>
              <a:t>14. 12. 2017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11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429000"/>
            <a:ext cx="2109077" cy="298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750545" y="3094948"/>
            <a:ext cx="2289484" cy="3416320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790700" y="1395466"/>
            <a:ext cx="63881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1400" dirty="0" smtClean="0">
              <a:solidFill>
                <a:srgbClr val="8A4500"/>
              </a:solidFill>
              <a:effectLst/>
              <a:ea typeface="Times New Roman" panose="02020603050405020304" pitchFamily="18" charset="0"/>
            </a:endParaRPr>
          </a:p>
          <a:p>
            <a:r>
              <a:rPr lang="sk-SK" sz="1400" b="1" dirty="0" smtClean="0"/>
              <a:t>                </a:t>
            </a:r>
            <a:r>
              <a:rPr lang="sk-SK" sz="1400" b="1" dirty="0" smtClean="0">
                <a:solidFill>
                  <a:srgbClr val="663300"/>
                </a:solidFill>
              </a:rPr>
              <a:t>1</a:t>
            </a:r>
            <a:r>
              <a:rPr lang="sk-SK" sz="1400" b="1" dirty="0">
                <a:solidFill>
                  <a:srgbClr val="663300"/>
                </a:solidFill>
              </a:rPr>
              <a:t>. Vyber správnu odpoveď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Na čo Ježiš ustanovil Dvanástich?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aby boli s ním</a:t>
            </a:r>
          </a:p>
          <a:p>
            <a:r>
              <a:rPr lang="sk-SK" sz="1400" dirty="0">
                <a:solidFill>
                  <a:srgbClr val="663300"/>
                </a:solidFill>
              </a:rPr>
              <a:t>B/ aby ich posielal kázať</a:t>
            </a:r>
          </a:p>
          <a:p>
            <a:r>
              <a:rPr lang="sk-SK" sz="1400" dirty="0">
                <a:solidFill>
                  <a:srgbClr val="663300"/>
                </a:solidFill>
              </a:rPr>
              <a:t>C/ aby ich posielal vyháňať zlých  duchov 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Bratom Jakubovi a Jánovi dal meno „</a:t>
            </a:r>
            <a:r>
              <a:rPr lang="sk-SK" sz="1400" b="1" dirty="0" err="1">
                <a:solidFill>
                  <a:srgbClr val="663300"/>
                </a:solidFill>
              </a:rPr>
              <a:t>Boanerges</a:t>
            </a:r>
            <a:r>
              <a:rPr lang="sk-SK" sz="1400" b="1" dirty="0">
                <a:solidFill>
                  <a:srgbClr val="663300"/>
                </a:solidFill>
              </a:rPr>
              <a:t>“- prečo alebo čo to znamená: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</a:t>
            </a:r>
            <a:r>
              <a:rPr lang="sk-SK" sz="1400" dirty="0" err="1">
                <a:solidFill>
                  <a:srgbClr val="663300"/>
                </a:solidFill>
              </a:rPr>
              <a:t>bené</a:t>
            </a:r>
            <a:r>
              <a:rPr lang="sk-SK" sz="1400" dirty="0">
                <a:solidFill>
                  <a:srgbClr val="663300"/>
                </a:solidFill>
              </a:rPr>
              <a:t> </a:t>
            </a:r>
            <a:r>
              <a:rPr lang="sk-SK" sz="1400" dirty="0" err="1">
                <a:solidFill>
                  <a:srgbClr val="663300"/>
                </a:solidFill>
              </a:rPr>
              <a:t>regeš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B/ synovia hromu</a:t>
            </a:r>
          </a:p>
          <a:p>
            <a:r>
              <a:rPr lang="sk-SK" sz="1400" dirty="0">
                <a:solidFill>
                  <a:srgbClr val="663300"/>
                </a:solidFill>
              </a:rPr>
              <a:t>C/ pre vznetlivú povahu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Kto sú </a:t>
            </a:r>
            <a:r>
              <a:rPr lang="sk-SK" sz="1400" b="1" dirty="0" err="1">
                <a:solidFill>
                  <a:srgbClr val="663300"/>
                </a:solidFill>
              </a:rPr>
              <a:t>herodiáni</a:t>
            </a:r>
            <a:r>
              <a:rPr lang="sk-SK" sz="1400" b="1" dirty="0">
                <a:solidFill>
                  <a:srgbClr val="663300"/>
                </a:solidFill>
              </a:rPr>
              <a:t>?</a:t>
            </a:r>
          </a:p>
          <a:p>
            <a:r>
              <a:rPr lang="sk-SK" sz="1400" dirty="0">
                <a:solidFill>
                  <a:srgbClr val="663300"/>
                </a:solidFill>
              </a:rPr>
              <a:t>A/ horlivci za </a:t>
            </a:r>
            <a:r>
              <a:rPr lang="sk-SK" sz="1400" dirty="0" err="1">
                <a:solidFill>
                  <a:srgbClr val="663300"/>
                </a:solidFill>
              </a:rPr>
              <a:t>tetrarchu</a:t>
            </a:r>
            <a:r>
              <a:rPr lang="sk-SK" sz="1400" dirty="0">
                <a:solidFill>
                  <a:srgbClr val="663300"/>
                </a:solidFill>
              </a:rPr>
              <a:t> </a:t>
            </a:r>
            <a:r>
              <a:rPr lang="sk-SK" sz="1400" dirty="0" err="1">
                <a:solidFill>
                  <a:srgbClr val="663300"/>
                </a:solidFill>
              </a:rPr>
              <a:t>Itúrei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B/ horlivci za Herodesa </a:t>
            </a:r>
            <a:r>
              <a:rPr lang="sk-SK" sz="1400" dirty="0" err="1">
                <a:solidFill>
                  <a:srgbClr val="663300"/>
                </a:solidFill>
              </a:rPr>
              <a:t>Antipasa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C/ horlivci za </a:t>
            </a:r>
            <a:r>
              <a:rPr lang="sk-SK" sz="1400" dirty="0" err="1">
                <a:solidFill>
                  <a:srgbClr val="663300"/>
                </a:solidFill>
              </a:rPr>
              <a:t>tetrarchu</a:t>
            </a:r>
            <a:r>
              <a:rPr lang="sk-SK" sz="1400" dirty="0">
                <a:solidFill>
                  <a:srgbClr val="663300"/>
                </a:solidFill>
              </a:rPr>
              <a:t> Galiley</a:t>
            </a:r>
          </a:p>
          <a:p>
            <a:endParaRPr lang="sk-SK" sz="1400" dirty="0">
              <a:solidFill>
                <a:srgbClr val="8A4500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553977"/>
            <a:ext cx="2476500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348261" y="682872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2951079" y="156759"/>
            <a:ext cx="2948436" cy="307777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none" rtlCol="0">
            <a:spAutoFit/>
          </a:bodyPr>
          <a:lstStyle/>
          <a:p>
            <a:r>
              <a:rPr lang="sk-SK" sz="1400" dirty="0" smtClean="0">
                <a:solidFill>
                  <a:srgbClr val="002060"/>
                </a:solidFill>
              </a:rPr>
              <a:t>Biblická súťaž Bratislavskej arcidiecézy</a:t>
            </a:r>
            <a:endParaRPr lang="sk-SK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18961" cy="2858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598834" y="3390982"/>
            <a:ext cx="244410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591" y="53590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2211774" y="2279726"/>
            <a:ext cx="49535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1200" b="1" dirty="0">
                <a:solidFill>
                  <a:srgbClr val="002060"/>
                </a:solidFill>
              </a:rPr>
              <a:t>Uzdravenie v sobotu:</a:t>
            </a:r>
            <a:r>
              <a:rPr lang="sk-SK" sz="1200" dirty="0">
                <a:solidFill>
                  <a:srgbClr val="002060"/>
                </a:solidFill>
              </a:rPr>
              <a:t> KKC 574, 591, 1859, </a:t>
            </a:r>
            <a:r>
              <a:rPr lang="sk-SK" sz="1200" dirty="0" smtClean="0">
                <a:solidFill>
                  <a:srgbClr val="002060"/>
                </a:solidFill>
              </a:rPr>
              <a:t>2173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Uzdravenie pri mori: </a:t>
            </a:r>
            <a:r>
              <a:rPr lang="sk-SK" sz="1200" dirty="0">
                <a:solidFill>
                  <a:srgbClr val="002060"/>
                </a:solidFill>
              </a:rPr>
              <a:t>KKC </a:t>
            </a:r>
            <a:r>
              <a:rPr lang="sk-SK" sz="1200" dirty="0" smtClean="0">
                <a:solidFill>
                  <a:srgbClr val="002060"/>
                </a:solidFill>
              </a:rPr>
              <a:t>1504</a:t>
            </a:r>
          </a:p>
          <a:p>
            <a:pPr lvl="0"/>
            <a:r>
              <a:rPr lang="sk-SK" sz="1200" dirty="0" smtClean="0">
                <a:solidFill>
                  <a:srgbClr val="002060"/>
                </a:solidFill>
              </a:rPr>
              <a:t> </a:t>
            </a:r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Ustanovenie Dvanástich: </a:t>
            </a:r>
            <a:r>
              <a:rPr lang="sk-SK" sz="1200" dirty="0">
                <a:solidFill>
                  <a:srgbClr val="002060"/>
                </a:solidFill>
              </a:rPr>
              <a:t>KKC 551-552, 765, 787, 857-860, </a:t>
            </a:r>
            <a:r>
              <a:rPr lang="sk-SK" sz="1200" dirty="0" smtClean="0">
                <a:solidFill>
                  <a:srgbClr val="002060"/>
                </a:solidFill>
              </a:rPr>
              <a:t>1577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Zlomyseľnosť zákonníkov: </a:t>
            </a:r>
            <a:r>
              <a:rPr lang="sk-SK" sz="1200" dirty="0">
                <a:solidFill>
                  <a:srgbClr val="002060"/>
                </a:solidFill>
              </a:rPr>
              <a:t>KKC 517, 539, 547-550, </a:t>
            </a:r>
            <a:r>
              <a:rPr lang="sk-SK" sz="1200" dirty="0" smtClean="0">
                <a:solidFill>
                  <a:srgbClr val="002060"/>
                </a:solidFill>
              </a:rPr>
              <a:t>574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pPr lvl="0"/>
            <a:r>
              <a:rPr lang="sk-SK" sz="1200" b="1" dirty="0">
                <a:solidFill>
                  <a:srgbClr val="002060"/>
                </a:solidFill>
              </a:rPr>
              <a:t>Hriech proti Duchu Svätému: </a:t>
            </a:r>
            <a:r>
              <a:rPr lang="sk-SK" sz="1200" dirty="0">
                <a:solidFill>
                  <a:srgbClr val="002060"/>
                </a:solidFill>
              </a:rPr>
              <a:t>KKC </a:t>
            </a:r>
            <a:r>
              <a:rPr lang="sk-SK" sz="1200" dirty="0" smtClean="0">
                <a:solidFill>
                  <a:srgbClr val="002060"/>
                </a:solidFill>
              </a:rPr>
              <a:t>1864</a:t>
            </a:r>
          </a:p>
          <a:p>
            <a:pPr lvl="0"/>
            <a:endParaRPr lang="sk-SK" sz="1200" dirty="0">
              <a:solidFill>
                <a:srgbClr val="002060"/>
              </a:solidFill>
            </a:endParaRPr>
          </a:p>
          <a:p>
            <a:r>
              <a:rPr lang="sk-SK" sz="1200" b="1" dirty="0">
                <a:solidFill>
                  <a:srgbClr val="002060"/>
                </a:solidFill>
              </a:rPr>
              <a:t>Ježiš a jeho rodina: </a:t>
            </a:r>
            <a:r>
              <a:rPr lang="sk-SK" sz="1200" dirty="0">
                <a:solidFill>
                  <a:srgbClr val="002060"/>
                </a:solidFill>
              </a:rPr>
              <a:t>KKC 499-501, 506</a:t>
            </a:r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3076243" y="682367"/>
            <a:ext cx="299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 smtClean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Božie  slovo v  </a:t>
            </a:r>
            <a:r>
              <a:rPr lang="sk-SK" sz="2400" b="1" dirty="0" err="1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ucení</a:t>
            </a:r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Cirkvi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4753168" y="1381278"/>
            <a:ext cx="2952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600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ˇ</a:t>
            </a:r>
            <a:endParaRPr lang="sk-SK" sz="2600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1978662" y="5264703"/>
            <a:ext cx="5186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Božie slovo s aplikáciou do dnešných dní pripravuje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d.p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Mgr. Andrej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Šottník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</a:t>
            </a:r>
            <a:endParaRPr lang="sk-SK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879229" y="3429000"/>
            <a:ext cx="2084730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676338" y="1971950"/>
            <a:ext cx="604569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k-SK" sz="1400" b="1" dirty="0" smtClean="0">
              <a:solidFill>
                <a:srgbClr val="663300"/>
              </a:solidFill>
            </a:endParaRPr>
          </a:p>
          <a:p>
            <a:pPr algn="just"/>
            <a:r>
              <a:rPr lang="sk-SK" sz="1400" b="1" dirty="0">
                <a:solidFill>
                  <a:srgbClr val="663300"/>
                </a:solidFill>
              </a:rPr>
              <a:t>2. Odpovedz na otázky</a:t>
            </a:r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Kto je Ježišova matka, bratia a sestry?</a:t>
            </a: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Ježiš dáva prednosť duchovnému </a:t>
            </a:r>
            <a:r>
              <a:rPr lang="sk-SK" sz="1400" dirty="0" err="1">
                <a:solidFill>
                  <a:srgbClr val="663300"/>
                </a:solidFill>
              </a:rPr>
              <a:t>pokrvenstvu</a:t>
            </a:r>
            <a:r>
              <a:rPr lang="sk-SK" sz="1400" dirty="0">
                <a:solidFill>
                  <a:srgbClr val="663300"/>
                </a:solidFill>
              </a:rPr>
              <a:t> pred telesným. Prečo tu Mária zaujíma prvé miesto?</a:t>
            </a:r>
          </a:p>
          <a:p>
            <a:pPr algn="just"/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dirty="0" smtClean="0">
                <a:solidFill>
                  <a:srgbClr val="663300"/>
                </a:solidFill>
              </a:rPr>
              <a:t>Evanjelium </a:t>
            </a:r>
            <a:r>
              <a:rPr lang="sk-SK" sz="1400" dirty="0">
                <a:solidFill>
                  <a:srgbClr val="663300"/>
                </a:solidFill>
              </a:rPr>
              <a:t>svätého Marka v tretej kapitole spomína dve Ježišove emócie. Nájdi ich a vysvetli, čo ich vyvolalo.</a:t>
            </a:r>
          </a:p>
          <a:p>
            <a:pPr algn="just"/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pPr algn="just"/>
            <a:r>
              <a:rPr lang="sk-SK" sz="1400" dirty="0">
                <a:solidFill>
                  <a:srgbClr val="663300"/>
                </a:solidFill>
              </a:rPr>
              <a:t>Ježiš nám svojim životom a dielom zjavil nekonečné Božie milosrdenstvo. A predsa spomína nemožnosť odpustenia hriechu proti Duchu Svätému – vysvetli prečo.</a:t>
            </a: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7477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3.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931441" y="3492500"/>
            <a:ext cx="2084730" cy="3139321"/>
          </a:xfrm>
          <a:prstGeom prst="rect">
            <a:avLst/>
          </a:prstGeom>
          <a:solidFill>
            <a:schemeClr val="bg1">
              <a:alpha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2409743" y="1602578"/>
            <a:ext cx="5410344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400" b="1" dirty="0">
                <a:solidFill>
                  <a:srgbClr val="663300"/>
                </a:solidFill>
                <a:ea typeface="Calibri" panose="020F0502020204030204" pitchFamily="34" charset="0"/>
              </a:rPr>
              <a:t>3. Vyber a usporiadaj mená apoštolov, ako ich uvádza svätý evanjelista Marek. Každé meno má svoj kód, stačí zapísať kód mena apoštola do tabuľky.</a:t>
            </a:r>
            <a:endParaRPr lang="sk-SK" sz="1400" dirty="0">
              <a:solidFill>
                <a:srgbClr val="663300"/>
              </a:solidFill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000" dirty="0">
                <a:solidFill>
                  <a:srgbClr val="663300"/>
                </a:solidFill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N - Tomáša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A - Lukáša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D - Matúša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R - Bartolomeja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E - Mateja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M - Šimona, ktorému dal meno Peter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O - Ondreja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S - Filipa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H - Judáša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Iškariotského</a:t>
            </a:r>
            <a:endParaRPr lang="sk-SK" sz="1200" dirty="0">
              <a:solidFill>
                <a:srgbClr val="663300"/>
              </a:solidFill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C - Pavla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O - Šimona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Kananejského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B - Tadeáša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I - Jakuba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Zebedejovho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K- Šimona Horlivca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L - Jakubovho brata Jána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Ý - Jakuba </a:t>
            </a:r>
            <a:r>
              <a:rPr lang="sk-SK" sz="1200" dirty="0" err="1">
                <a:solidFill>
                  <a:srgbClr val="663300"/>
                </a:solidFill>
                <a:ea typeface="Calibri" panose="020F0502020204030204" pitchFamily="34" charset="0"/>
              </a:rPr>
              <a:t>Alfejovho</a:t>
            </a:r>
            <a:r>
              <a:rPr lang="sk-SK" sz="1200" dirty="0">
                <a:solidFill>
                  <a:srgbClr val="663300"/>
                </a:solidFill>
                <a:ea typeface="Calibri" panose="020F0502020204030204" pitchFamily="34" charset="0"/>
              </a:rPr>
              <a:t> </a:t>
            </a:r>
            <a:endParaRPr lang="sk-SK" sz="1200" dirty="0">
              <a:solidFill>
                <a:srgbClr val="663300"/>
              </a:solidFill>
              <a:effectLst/>
              <a:ea typeface="Calibri" panose="020F0502020204030204" pitchFamily="34" charset="0"/>
            </a:endParaRPr>
          </a:p>
        </p:txBody>
      </p:sp>
      <p:graphicFrame>
        <p:nvGraphicFramePr>
          <p:cNvPr id="16" name="Tabuľ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683990"/>
              </p:ext>
            </p:extLst>
          </p:nvPr>
        </p:nvGraphicFramePr>
        <p:xfrm>
          <a:off x="2409743" y="6115359"/>
          <a:ext cx="5183505" cy="380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800"/>
                <a:gridCol w="432435"/>
                <a:gridCol w="432435"/>
                <a:gridCol w="432435"/>
                <a:gridCol w="432435"/>
                <a:gridCol w="432435"/>
                <a:gridCol w="431165"/>
                <a:gridCol w="431165"/>
                <a:gridCol w="431800"/>
                <a:gridCol w="431800"/>
                <a:gridCol w="430530"/>
                <a:gridCol w="433070"/>
              </a:tblGrid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200" dirty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1815588" y="1988989"/>
            <a:ext cx="505062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4. Kto povedal komu, prípadne kto povedal o kom?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„Vystri ruku!“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„Pomiatol sa.“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„Je posadnutý </a:t>
            </a:r>
            <a:r>
              <a:rPr lang="sk-SK" sz="1400" dirty="0" err="1">
                <a:solidFill>
                  <a:srgbClr val="663300"/>
                </a:solidFill>
              </a:rPr>
              <a:t>Belzebulom</a:t>
            </a:r>
            <a:r>
              <a:rPr lang="sk-SK" sz="1400" dirty="0">
                <a:solidFill>
                  <a:srgbClr val="663300"/>
                </a:solidFill>
              </a:rPr>
              <a:t>.“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„Ako môže satan vyháňať satana?“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„Vonku ťa hľadá tvoja matka, tvoji bratia a tvoje sestry.“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„Hľa, moja matka a moji bratia.“</a:t>
            </a:r>
          </a:p>
        </p:txBody>
      </p:sp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6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dĺžnik 15"/>
          <p:cNvSpPr/>
          <p:nvPr/>
        </p:nvSpPr>
        <p:spPr>
          <a:xfrm>
            <a:off x="1815587" y="1988989"/>
            <a:ext cx="5904857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="1" dirty="0">
                <a:solidFill>
                  <a:srgbClr val="663300"/>
                </a:solidFill>
              </a:rPr>
              <a:t>5. Kto som?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Za moje uzdravenie chceli farizeji a </a:t>
            </a:r>
            <a:r>
              <a:rPr lang="sk-SK" sz="1400" dirty="0" err="1">
                <a:solidFill>
                  <a:srgbClr val="663300"/>
                </a:solidFill>
              </a:rPr>
              <a:t>herodiáni</a:t>
            </a:r>
            <a:r>
              <a:rPr lang="sk-SK" sz="1400" dirty="0">
                <a:solidFill>
                  <a:srgbClr val="663300"/>
                </a:solidFill>
              </a:rPr>
              <a:t> Ježiša zahubiť.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Keď sme zbadali Ježiša, padali sme pred ním a kričali: „Ty si Boží Syn</a:t>
            </a:r>
            <a:r>
              <a:rPr lang="sk-SK" sz="1400" dirty="0" smtClean="0">
                <a:solidFill>
                  <a:srgbClr val="663300"/>
                </a:solidFill>
              </a:rPr>
              <a:t>.“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Ježiš nás ustanovil, aby sme boli s ním.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Ideme </a:t>
            </a:r>
            <a:r>
              <a:rPr lang="sk-SK" sz="1400" dirty="0" smtClean="0">
                <a:solidFill>
                  <a:srgbClr val="663300"/>
                </a:solidFill>
              </a:rPr>
              <a:t>odviezť </a:t>
            </a:r>
            <a:r>
              <a:rPr lang="sk-SK" sz="1400" dirty="0">
                <a:solidFill>
                  <a:srgbClr val="663300"/>
                </a:solidFill>
              </a:rPr>
              <a:t>Ježiša, lebo sa pomiatol.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Som Svätý. Rúhanie proti mne sa nikdy neodpustí.</a:t>
            </a:r>
          </a:p>
          <a:p>
            <a:r>
              <a:rPr lang="sk-SK" sz="1400" dirty="0">
                <a:solidFill>
                  <a:srgbClr val="663300"/>
                </a:solidFill>
              </a:rPr>
              <a:t> </a:t>
            </a:r>
          </a:p>
          <a:p>
            <a:r>
              <a:rPr lang="sk-SK" sz="1400" dirty="0">
                <a:solidFill>
                  <a:srgbClr val="663300"/>
                </a:solidFill>
              </a:rPr>
              <a:t>Nemohli sme sa dostať k Ježišovi, preto sme si ho dali zavolať.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Plním Božiu vôľu.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Ježiš nám povedal, aby sme mu pripravili loďku.</a:t>
            </a:r>
          </a:p>
          <a:p>
            <a:r>
              <a:rPr lang="sk-SK" sz="1400" b="1" dirty="0">
                <a:solidFill>
                  <a:srgbClr val="663300"/>
                </a:solidFill>
              </a:rPr>
              <a:t> 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663300"/>
                </a:solidFill>
              </a:rPr>
              <a:t>Nechce sa nám, ale Dvanástich musíme poslúchať.</a:t>
            </a:r>
          </a:p>
        </p:txBody>
      </p:sp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0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13" y="3728634"/>
            <a:ext cx="1895679" cy="268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35180" y="3272808"/>
            <a:ext cx="208473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67151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80436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39389" y="1970161"/>
            <a:ext cx="540903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Mohol </a:t>
            </a:r>
            <a:r>
              <a:rPr lang="sk-SK" sz="1200" dirty="0">
                <a:solidFill>
                  <a:srgbClr val="663300"/>
                </a:solidFill>
              </a:rPr>
              <a:t>sa Ježiš nahnevať? Veď on predsa nemohol zhrešiť. Hnev patrí medzi vášne a vášne sú „citové vzrušenia alebo hnutia, ktoré pobádajú konať alebo nekonať podľa toho, čo človek pociťuje alebo si predstavuje ako dobré alebo ako zlé“ (KKC 1763). „Vášne samy v sebe nie sú ani dobré ani zlé. Morálnu akosť nadobúdajú v takej miere, v akej skutočne závisia od rozumu a vôle“ (KKC 1767). Aby sme v tom mali jasno, preštudujme si v Katechizme Katolíckej Cirkvi body 1762 – 1770!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  <a:endParaRPr lang="sk-SK" sz="1200" dirty="0" smtClean="0">
              <a:solidFill>
                <a:srgbClr val="663300"/>
              </a:solidFill>
            </a:endParaRPr>
          </a:p>
          <a:p>
            <a:pPr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Za </a:t>
            </a:r>
            <a:r>
              <a:rPr lang="sk-SK" sz="1200" dirty="0">
                <a:solidFill>
                  <a:srgbClr val="663300"/>
                </a:solidFill>
              </a:rPr>
              <a:t>Ježišom išli mnohí ľudia z rôznych krajov. A tiež z rôznych dôvodov. Niektorí ho chceli vidieť a počuť, iní chceli byť uzdravení, ďalší sa možno chceli presvedčiť či je Mesiáš a pod. Z akých dôvodov prichádzaš za Ježišom ty? Hľadáš Boha, alebo je pre teba len prostriedkom, ako získať to, po čom túžiš? Tomu sa hovorí teológia prosperity, o ktorej pápež František povedal, že nie je skutočným evanjeliom. Chceš sa lepšie nad touto skutočnosťou zamyslieť? Môžeš si v archíve relácií TV Lux pozrieť 66. časť relácie </a:t>
            </a:r>
            <a:r>
              <a:rPr lang="sk-SK" sz="1200" dirty="0" smtClean="0">
                <a:solidFill>
                  <a:srgbClr val="663300"/>
                </a:solidFill>
              </a:rPr>
              <a:t>v Kontexte </a:t>
            </a:r>
            <a:r>
              <a:rPr lang="sk-SK" sz="1200" dirty="0">
                <a:solidFill>
                  <a:srgbClr val="663300"/>
                </a:solidFill>
              </a:rPr>
              <a:t>s názvom „Teológia prosperity, falošné evanjelium</a:t>
            </a:r>
            <a:r>
              <a:rPr lang="sk-SK" sz="1200" dirty="0" smtClean="0">
                <a:solidFill>
                  <a:srgbClr val="663300"/>
                </a:solidFill>
              </a:rPr>
              <a:t>“.</a:t>
            </a:r>
          </a:p>
          <a:p>
            <a:pPr lvl="0" algn="just"/>
            <a:endParaRPr lang="sk-SK" sz="1200" dirty="0">
              <a:solidFill>
                <a:srgbClr val="663300"/>
              </a:solidFill>
              <a:effectLst/>
            </a:endParaRP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Veľké </a:t>
            </a:r>
            <a:r>
              <a:rPr lang="sk-SK" sz="1200" dirty="0">
                <a:solidFill>
                  <a:srgbClr val="663300"/>
                </a:solidFill>
              </a:rPr>
              <a:t>zástupy prišli k Ježišovi, keď </a:t>
            </a:r>
            <a:r>
              <a:rPr lang="sk-SK" sz="1200" i="1" dirty="0">
                <a:solidFill>
                  <a:srgbClr val="663300"/>
                </a:solidFill>
              </a:rPr>
              <a:t>počuli, čo konal</a:t>
            </a:r>
            <a:r>
              <a:rPr lang="sk-SK" sz="1200" dirty="0">
                <a:solidFill>
                  <a:srgbClr val="663300"/>
                </a:solidFill>
              </a:rPr>
              <a:t>. Oni Ježiša nepočuli hovoriť, ani ho nevideli konať. Počuli iných, ktorí o Ježišovi vraveli. Okolo teba je tiež dosť takých, ktorí si neprídu vypočuť do kostola, čo Ježiš učil a robil, a ani si to sami neprečítajú vo Svätom písme. Je na tebe, aby si hľadal spôsob, akým im o Ježišovi povieš. Poobzeraj sa okolo seba! Hovor o svojej skúsenosti s Ježišom tým, ktorí to potrebujú počuť. Niektorých sa tvoje svedectvo nedotkne, a u iných zase Božia milosť bude môcť zapôsobiť.</a:t>
            </a:r>
            <a:endParaRPr lang="sk-SK" sz="1200" dirty="0">
              <a:solidFill>
                <a:srgbClr val="663300"/>
              </a:solidFill>
              <a:effectLst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424792" y="2171068"/>
            <a:ext cx="234310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S hnevom si ich premeral a zarmútený nad zaslepenosťou ich srdca povedal človeku: „Vystri ruku!“ On ju vystrel a ruka mu ozdravela.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3,5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453083" y="3509569"/>
            <a:ext cx="243036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Ježiš sa so svojimi učeníkmi utiahol k moru. Šiel za ním veľký zástup z Galiley a Judey i z Jeruzalema 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Idumey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; ba aj zo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zajordánskych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krajov a z okolia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Týru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Sidonu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prišlo k nemu veľké množstvo  ľudí, lebo počuli, čo robí.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3,7-8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464720" y="4924815"/>
            <a:ext cx="237466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... i 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z Jeruzalema 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Idumey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; ba aj zo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zajordánskych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krajov a z okolia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Týru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a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Sidonu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prišlo k nemu veľké množstvo  ľudí, lebo počuli, čo robí.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,8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35"/>
            <a:ext cx="97350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723" y="3419088"/>
            <a:ext cx="2200275" cy="3114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00949" y="3406765"/>
            <a:ext cx="2340659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311" y="562310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ĺžnik 10"/>
          <p:cNvSpPr/>
          <p:nvPr/>
        </p:nvSpPr>
        <p:spPr>
          <a:xfrm>
            <a:off x="2524992" y="1809784"/>
            <a:ext cx="594700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ustanovil Dvanástich, </a:t>
            </a:r>
            <a:r>
              <a:rPr lang="sk-SK" sz="1200" i="1" dirty="0">
                <a:solidFill>
                  <a:srgbClr val="663300"/>
                </a:solidFill>
              </a:rPr>
              <a:t>„aby boli s ním“</a:t>
            </a:r>
            <a:r>
              <a:rPr lang="sk-SK" sz="1200" dirty="0">
                <a:solidFill>
                  <a:srgbClr val="663300"/>
                </a:solidFill>
              </a:rPr>
              <a:t>. Byť s Ježišom je hlavná sebarealizácia jeho učeníkov. Človek je stvorený pre Boha a len v ňom nachádza svoju skutočnú hodnotu. „Pre seba si nás stvoril, Bože, a nespokojné je naše srdce, kým nespočinie v tebe,“ hovorí sv. Augustín. Až keď sme naplnení Bohom, keď žijeme v spojení s ním, môže nás poslať k tým, ktorí ho nepoznajú. Ak sa nedarí tvoja evanjelizácia, ak tvoje svedectvo „nezaberá“, nerozmýšľaj nad tým, ako by si o Ježišovi lepšie hovoril; porozmýšľaj radšej, koľko času tráviš v modlitbe s Bohom!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Apoštoli </a:t>
            </a:r>
            <a:r>
              <a:rPr lang="sk-SK" sz="1200" dirty="0">
                <a:solidFill>
                  <a:srgbClr val="663300"/>
                </a:solidFill>
              </a:rPr>
              <a:t>mali byť s ním, </a:t>
            </a:r>
            <a:r>
              <a:rPr lang="sk-SK" sz="1200" i="1" dirty="0">
                <a:solidFill>
                  <a:srgbClr val="663300"/>
                </a:solidFill>
              </a:rPr>
              <a:t>„aby ich posielal kázať“</a:t>
            </a:r>
            <a:r>
              <a:rPr lang="sk-SK" sz="1200" dirty="0">
                <a:solidFill>
                  <a:srgbClr val="663300"/>
                </a:solidFill>
              </a:rPr>
              <a:t>. Byť s Ježišom nie je konečná stanica, ale východiskový bod. Mohlo by sa zdať, že ísť k ľuďom a byť s Ježišom sú dve protichodné veci, ale je to len zdanie. Veď Ježišovi učeníci nemajú odovzdávať svojim poslucháčom len nejakú náuku, alebo len morálne zásady. Majú im sprostredkovať vzťah k Ježišovi. A nikto nemôže dať, čo sám nemá. Odovzdáme len to, čoho sme sami plní. Ak nebudeme naplnení Bohom, náš apoštolát bude márnou snahou so žalostnými výsledkami.</a:t>
            </a: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si vybral aj Judáša, </a:t>
            </a:r>
            <a:r>
              <a:rPr lang="sk-SK" sz="1200" i="1" dirty="0">
                <a:solidFill>
                  <a:srgbClr val="663300"/>
                </a:solidFill>
              </a:rPr>
              <a:t>„ktorý ho potom zradil.“</a:t>
            </a:r>
            <a:r>
              <a:rPr lang="sk-SK" sz="1200" dirty="0">
                <a:solidFill>
                  <a:srgbClr val="663300"/>
                </a:solidFill>
              </a:rPr>
              <a:t> Aj jeho Ježiš miloval, veď preto ho povolal – nie snáď preto, aby nám názorne ukázal, ako to nemá byť. Božia láska je večná a nemenná. Ľudská láska zlyháva a môže sa dopustiť zrady. Tento fakt si musíme pripustiť a stále naň pamätať. Preto máme byť spojení s Ježišom, aby sme mohli byť naplnení </a:t>
            </a:r>
            <a:r>
              <a:rPr lang="sk-SK" sz="1200" i="1" dirty="0">
                <a:solidFill>
                  <a:srgbClr val="663300"/>
                </a:solidFill>
              </a:rPr>
              <a:t>jeho</a:t>
            </a:r>
            <a:r>
              <a:rPr lang="sk-SK" sz="1200" dirty="0">
                <a:solidFill>
                  <a:srgbClr val="663300"/>
                </a:solidFill>
              </a:rPr>
              <a:t> Láskou, ktorá je večná a všetko vydrží. Neveríme sebe, ale Božej moci a jeho milosti, jeho láske, ktorou nás skrze Ducha Svätého napĺňa (por. </a:t>
            </a:r>
            <a:r>
              <a:rPr lang="sk-SK" sz="1200" dirty="0" err="1">
                <a:solidFill>
                  <a:srgbClr val="663300"/>
                </a:solidFill>
              </a:rPr>
              <a:t>Rim</a:t>
            </a:r>
            <a:r>
              <a:rPr lang="sk-SK" sz="1200" dirty="0">
                <a:solidFill>
                  <a:srgbClr val="663300"/>
                </a:solidFill>
              </a:rPr>
              <a:t> 5,5). Sv. Filip </a:t>
            </a:r>
            <a:r>
              <a:rPr lang="sk-SK" sz="1200" dirty="0" err="1">
                <a:solidFill>
                  <a:srgbClr val="663300"/>
                </a:solidFill>
              </a:rPr>
              <a:t>Néri</a:t>
            </a:r>
            <a:r>
              <a:rPr lang="sk-SK" sz="1200" dirty="0">
                <a:solidFill>
                  <a:srgbClr val="663300"/>
                </a:solidFill>
              </a:rPr>
              <a:t> často opakoval nasledovné strelné modlitby: „Nespoliehaj sa na mňa, môj Ježišu, pretože nikdy nič dobré neurobím. //Ak mi ty nepomôžeš, môj Ježišu, ja padnem. Čo budem robiť, ak mi nepomôžeš, môj Ježišu? Ak mi ty nepomôžeš, som celkom zruinovaný, môj Ježišu. // Nedôverujem sebe samému, ale dôverujem tebe.“ Môžeme sa v podobnom duchu modliť aj my.</a:t>
            </a:r>
            <a:endParaRPr lang="sk-SK" sz="1200" dirty="0">
              <a:solidFill>
                <a:srgbClr val="66330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77521" y="2032709"/>
            <a:ext cx="214746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Vtedy ustanovil Dvanástich, aby boli s ním a aby ich posielal kázať s mocou  vyháňať zlých duchov: </a:t>
            </a:r>
          </a:p>
          <a:p>
            <a:pPr algn="just"/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3,14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377522" y="5415543"/>
            <a:ext cx="21474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A Judáša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Iškariotského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, ktorý ho potom zradil.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3-19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412909" y="3480429"/>
            <a:ext cx="211208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Vtedy ustanovil Dvanástich, aby boli s ním a aby ich posielal kázať s mocou  vyháňať zlých duchov: </a:t>
            </a:r>
            <a:r>
              <a:rPr lang="sk-SK" sz="1200" i="1" dirty="0" err="1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>
                <a:solidFill>
                  <a:srgbClr val="8A4500"/>
                </a:solidFill>
                <a:latin typeface="Franklin Gothic Medium Cond" panose="020B0606030402020204" pitchFamily="34" charset="0"/>
              </a:rPr>
              <a:t> 3,14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2078547" y="694303"/>
            <a:ext cx="57823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6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56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482" y="3535756"/>
            <a:ext cx="1981589" cy="2805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905548" y="3201542"/>
            <a:ext cx="239642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802" y="538177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ĺžnik 10"/>
          <p:cNvSpPr/>
          <p:nvPr/>
        </p:nvSpPr>
        <p:spPr>
          <a:xfrm>
            <a:off x="2635214" y="2434295"/>
            <a:ext cx="526933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Ježiš </a:t>
            </a:r>
            <a:r>
              <a:rPr lang="sk-SK" sz="1200" dirty="0">
                <a:solidFill>
                  <a:srgbClr val="663300"/>
                </a:solidFill>
              </a:rPr>
              <a:t>si povolal Dvanástich, aby boli s ním. Príbuzní naopak volajú k sebe Ježiša, aby on bol s nimi. Pojmy povolaných a povolávajúceho sú tu poprehadzované. Koľkokrát aj my voláme Boha do svojich plánov – aby ich požehnával, prijal za svoje – miesto toho, aby sme sa nechali ním poslať do uskutočňovania jeho plánu</a:t>
            </a:r>
            <a:r>
              <a:rPr lang="sk-SK" sz="1200" dirty="0" smtClean="0">
                <a:solidFill>
                  <a:srgbClr val="663300"/>
                </a:solidFill>
              </a:rPr>
              <a:t>!</a:t>
            </a: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endParaRPr lang="sk-SK" sz="1200" dirty="0" smtClean="0">
              <a:solidFill>
                <a:srgbClr val="663300"/>
              </a:solidFill>
            </a:endParaRP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lvl="0" algn="just"/>
            <a:endParaRPr lang="sk-SK" sz="1200" dirty="0">
              <a:solidFill>
                <a:srgbClr val="663300"/>
              </a:solidFill>
            </a:endParaRPr>
          </a:p>
          <a:p>
            <a:pPr algn="just"/>
            <a:r>
              <a:rPr lang="sk-SK" sz="1200" dirty="0">
                <a:solidFill>
                  <a:srgbClr val="66330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663300"/>
                </a:solidFill>
              </a:rPr>
              <a:t>Okolo </a:t>
            </a:r>
            <a:r>
              <a:rPr lang="sk-SK" sz="1200" dirty="0">
                <a:solidFill>
                  <a:srgbClr val="663300"/>
                </a:solidFill>
              </a:rPr>
              <a:t>Ježiša sedel zástup. Asi mu toho veľa nepovedali, len sedeli pri ňom a počúvali. Nechali, aby im jeho náuka, jeho prítomnosť a jeho láska prenikala srdcia. Keď sa modlíme, často rozmýšľame nad tým, čo všetko by sme mali Ježišovi povedať a ako by sme mu to mali povedať.  Skúsme obohatiť svoju modlitbu pokojným sústredením sa na Ježiša. Seďme ticho pred ním, nechajme sa prenikať jeho láskou a načúvajme v hĺbke svojho srdca, čo nám chce povedať.</a:t>
            </a:r>
          </a:p>
          <a:p>
            <a:pPr lvl="0" algn="just"/>
            <a:endParaRPr lang="sk-SK" sz="1200" dirty="0" smtClean="0">
              <a:solidFill>
                <a:srgbClr val="002060"/>
              </a:solidFill>
            </a:endParaRP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578106" y="2511179"/>
            <a:ext cx="170717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Tu prišla jeho matka a jeho bratia. Zostali vonku a dali si ho zavolať.</a:t>
            </a:r>
            <a:endParaRPr lang="sk-SK" sz="1200" i="1" dirty="0" smtClean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  <a:p>
            <a:pPr algn="just"/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3,31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563852" y="4369643"/>
            <a:ext cx="200270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Okolo neho sedel zástup. Povedali mu: „Vonku ťa hľadá tvoja matka, tvoji bratia a tvoje sestry.“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3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,32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6" name="BlokTextu 15"/>
          <p:cNvSpPr txBox="1"/>
          <p:nvPr/>
        </p:nvSpPr>
        <p:spPr>
          <a:xfrm>
            <a:off x="2285279" y="68824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57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3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. </a:t>
            </a:r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413164" y="1159383"/>
            <a:ext cx="6679606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endParaRPr lang="sk-SK" sz="1400" b="1" u="sng" dirty="0" smtClean="0"/>
          </a:p>
          <a:p>
            <a:pPr lvl="0"/>
            <a:endParaRPr lang="sk-SK" sz="1400" b="1" u="sng" dirty="0"/>
          </a:p>
          <a:p>
            <a:pPr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Peter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Chryzológ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</a:t>
            </a:r>
            <a:r>
              <a:rPr lang="sk-SK" sz="1200" dirty="0">
                <a:solidFill>
                  <a:srgbClr val="002060"/>
                </a:solidFill>
              </a:rPr>
              <a:t>V ochrnutom človeku treba vidieť všetkých ľudí. Ruka ochrnula pre vinu svedomia viac ako pre slabosť tela. V raji sa ruka natiahla k stromu poznania dobra a zla. Ozdravenie ruky je možné len v Kristovi. Len on ozdravuje </a:t>
            </a:r>
            <a:r>
              <a:rPr lang="sk-SK" sz="1200" dirty="0" smtClean="0">
                <a:solidFill>
                  <a:srgbClr val="002060"/>
                </a:solidFill>
              </a:rPr>
              <a:t>slabosť </a:t>
            </a:r>
            <a:r>
              <a:rPr lang="sk-SK" sz="1200" dirty="0">
                <a:solidFill>
                  <a:srgbClr val="002060"/>
                </a:solidFill>
              </a:rPr>
              <a:t>našej ochrnutej ruky, keď je pokropená jeho krvou na strome </a:t>
            </a:r>
            <a:r>
              <a:rPr lang="sk-SK" sz="1200" dirty="0" smtClean="0">
                <a:solidFill>
                  <a:srgbClr val="002060"/>
                </a:solidFill>
              </a:rPr>
              <a:t>kríža Ježiš </a:t>
            </a:r>
            <a:r>
              <a:rPr lang="sk-SK" sz="1200" dirty="0">
                <a:solidFill>
                  <a:srgbClr val="002060"/>
                </a:solidFill>
              </a:rPr>
              <a:t>sa sám ochrnutého človeka nedotýka, aby si Židia nemysleli, že dotykom porušuje príkaz o sobotnom zanechaní práce. Ježiš uprednostní slová, lebo Boh v sobotu hovoriť nezakázal. Takto bola chromá ruka uzdravená, no neboli uzdravené chromé mysle Židov, ktorí ho chceli </a:t>
            </a:r>
            <a:r>
              <a:rPr lang="sk-SK" sz="1200" dirty="0" smtClean="0">
                <a:solidFill>
                  <a:srgbClr val="002060"/>
                </a:solidFill>
              </a:rPr>
              <a:t>zahubiť.</a:t>
            </a:r>
          </a:p>
          <a:p>
            <a:pPr algn="just"/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Origenes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Ježiša </a:t>
            </a:r>
            <a:r>
              <a:rPr lang="sk-SK" sz="1200" dirty="0">
                <a:solidFill>
                  <a:srgbClr val="002060"/>
                </a:solidFill>
              </a:rPr>
              <a:t>sa máme dotýkať vierou. Je to lepšie, ako dotýkať sa ho rukou, bez toho, aby človek mal v sebe vieru.</a:t>
            </a:r>
          </a:p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- Meno </a:t>
            </a:r>
            <a:r>
              <a:rPr lang="sk-SK" sz="1200" dirty="0">
                <a:solidFill>
                  <a:srgbClr val="002060"/>
                </a:solidFill>
              </a:rPr>
              <a:t>je skrátené vyjadrenie kvalít nejakej osoby. Boh mení kvalitu človeka, keď </a:t>
            </a:r>
            <a:r>
              <a:rPr lang="sk-SK" sz="1200" dirty="0" err="1">
                <a:solidFill>
                  <a:srgbClr val="002060"/>
                </a:solidFill>
              </a:rPr>
              <a:t>Abrama</a:t>
            </a:r>
            <a:r>
              <a:rPr lang="sk-SK" sz="1200" dirty="0">
                <a:solidFill>
                  <a:srgbClr val="002060"/>
                </a:solidFill>
              </a:rPr>
              <a:t> nazýva Abrahámom. Ďalej, meno </a:t>
            </a:r>
            <a:r>
              <a:rPr lang="sk-SK" sz="1200" dirty="0" err="1">
                <a:solidFill>
                  <a:srgbClr val="002060"/>
                </a:solidFill>
              </a:rPr>
              <a:t>Šavla</a:t>
            </a:r>
            <a:r>
              <a:rPr lang="sk-SK" sz="1200" dirty="0">
                <a:solidFill>
                  <a:srgbClr val="002060"/>
                </a:solidFill>
              </a:rPr>
              <a:t>, prenasledovateľa Krista, bolo zmenené na Pavol. Šimonovi mení meno na Peter. To všetko svedčí o meniteľnosti človeka. Boh však, ktorý je nemenný, nosí stále to isté meno: „Ten, ktorý je“.</a:t>
            </a:r>
          </a:p>
          <a:p>
            <a:pPr marL="171450" indent="-171450" algn="just">
              <a:buFontTx/>
              <a:buChar char="-"/>
            </a:pPr>
            <a:r>
              <a:rPr lang="sk-SK" sz="1200" dirty="0" smtClean="0">
                <a:solidFill>
                  <a:srgbClr val="002060"/>
                </a:solidFill>
              </a:rPr>
              <a:t>Duch </a:t>
            </a:r>
            <a:r>
              <a:rPr lang="sk-SK" sz="1200" dirty="0">
                <a:solidFill>
                  <a:srgbClr val="002060"/>
                </a:solidFill>
              </a:rPr>
              <a:t>prebýva v tých, ktorí žijú z viery. Ale tí, ktorí sú považovaní za hodných účasti na daroch </a:t>
            </a:r>
            <a:r>
              <a:rPr lang="sk-SK" sz="1200" dirty="0" smtClean="0">
                <a:solidFill>
                  <a:srgbClr val="002060"/>
                </a:solidFill>
              </a:rPr>
              <a:t>Ducha</a:t>
            </a: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Svätého </a:t>
            </a:r>
            <a:r>
              <a:rPr lang="sk-SK" sz="1200" dirty="0">
                <a:solidFill>
                  <a:srgbClr val="002060"/>
                </a:solidFill>
              </a:rPr>
              <a:t>a neskôr sa obrátili proti nemu, sa definitívne a rozhodne obrátili chrbtom k milosti. To sú tí, ktorí sa rúhajú Duchu </a:t>
            </a:r>
            <a:r>
              <a:rPr lang="sk-SK" sz="1200" dirty="0" smtClean="0">
                <a:solidFill>
                  <a:srgbClr val="002060"/>
                </a:solidFill>
              </a:rPr>
              <a:t>Svätému.</a:t>
            </a:r>
          </a:p>
          <a:p>
            <a:pPr lvl="0" algn="just"/>
            <a:r>
              <a:rPr lang="sk-SK" sz="1200" dirty="0"/>
              <a:t>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Novacián</a:t>
            </a:r>
            <a:r>
              <a:rPr lang="sk-SK" sz="1200" dirty="0" smtClean="0"/>
              <a:t> </a:t>
            </a:r>
            <a:r>
              <a:rPr lang="sk-SK" sz="1200" dirty="0" smtClean="0">
                <a:solidFill>
                  <a:srgbClr val="002060"/>
                </a:solidFill>
              </a:rPr>
              <a:t>- Pohŕdať </a:t>
            </a:r>
            <a:r>
              <a:rPr lang="sk-SK" sz="1200" dirty="0">
                <a:solidFill>
                  <a:srgbClr val="002060"/>
                </a:solidFill>
              </a:rPr>
              <a:t>Duchom Svätým znamená protirečiť základu viery a kresťanského života, pretože Duch je svedectvom o </a:t>
            </a:r>
            <a:r>
              <a:rPr lang="sk-SK" sz="1200" dirty="0" smtClean="0">
                <a:solidFill>
                  <a:srgbClr val="002060"/>
                </a:solidFill>
              </a:rPr>
              <a:t>Kristovi.</a:t>
            </a:r>
            <a:endParaRPr lang="sk-SK" sz="12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Augustín</a:t>
            </a:r>
            <a:r>
              <a:rPr lang="sk-SK" sz="1200" dirty="0" smtClean="0">
                <a:solidFill>
                  <a:srgbClr val="002060"/>
                </a:solidFill>
              </a:rPr>
              <a:t> - Ježiš </a:t>
            </a:r>
            <a:r>
              <a:rPr lang="sk-SK" sz="1200" dirty="0">
                <a:solidFill>
                  <a:srgbClr val="002060"/>
                </a:solidFill>
              </a:rPr>
              <a:t>nás učí pripísať väčšiu dôležitosť našej duchovnej rodine, nie telesnej. Naučil nás ľudí považovať za blahoslavených nie preto, že sú v príbuzenstve so svätými osobami, ale pretože sa poslušnosťou, vierou a napodobňovaním Učiteľa podrobia Božej vôli svojím učením a skutkami. Presne ako Mária, ktorá bola blahoslavená, lebo počala telo Krista, ale bola o to blaženejšia, že prijala vieru v Krista. Poznáme niektorých z Ježišovej rodiny, ktorí v neho neuverili (por. aj </a:t>
            </a:r>
            <a:r>
              <a:rPr lang="sk-SK" sz="1200" dirty="0" err="1">
                <a:solidFill>
                  <a:srgbClr val="002060"/>
                </a:solidFill>
              </a:rPr>
              <a:t>Jn</a:t>
            </a:r>
            <a:r>
              <a:rPr lang="sk-SK" sz="1200" dirty="0">
                <a:solidFill>
                  <a:srgbClr val="002060"/>
                </a:solidFill>
              </a:rPr>
              <a:t> 7,4). Čo im osožilo príbuzenstvo? Podobne pre Máriu by jej materstvo nemalo hodnotu, keby nenosila Krista v </a:t>
            </a:r>
            <a:r>
              <a:rPr lang="sk-SK" sz="1200" dirty="0" smtClean="0">
                <a:solidFill>
                  <a:srgbClr val="002060"/>
                </a:solidFill>
              </a:rPr>
              <a:t>srdci.</a:t>
            </a:r>
            <a:r>
              <a:rPr lang="sk-SK" sz="1400" dirty="0">
                <a:solidFill>
                  <a:srgbClr val="002060"/>
                </a:solidFill>
              </a:rPr>
              <a:t> </a:t>
            </a:r>
          </a:p>
          <a:p>
            <a:pPr algn="just">
              <a:lnSpc>
                <a:spcPct val="150000"/>
              </a:lnSpc>
            </a:pPr>
            <a:endParaRPr lang="sk-SK" sz="1400" b="1" dirty="0" smtClean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254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1360</TotalTime>
  <Words>466</Words>
  <Application>Microsoft Office PowerPoint</Application>
  <PresentationFormat>Prezentácia na obrazovke (4:3)</PresentationFormat>
  <Paragraphs>289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8" baseType="lpstr">
      <vt:lpstr>Arial</vt:lpstr>
      <vt:lpstr>Bernard MT Condensed</vt:lpstr>
      <vt:lpstr>Bodoni MT Condensed</vt:lpstr>
      <vt:lpstr>Calibri</vt:lpstr>
      <vt:lpstr>Calibri Light</vt:lpstr>
      <vt:lpstr>Franklin Gothic Medium Cond</vt:lpstr>
      <vt:lpstr>Times New Roman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Martina Šipošová</dc:creator>
  <cp:lastModifiedBy>Martina Šipošová</cp:lastModifiedBy>
  <cp:revision>77</cp:revision>
  <dcterms:created xsi:type="dcterms:W3CDTF">2017-11-24T08:58:06Z</dcterms:created>
  <dcterms:modified xsi:type="dcterms:W3CDTF">2017-12-14T09:55:58Z</dcterms:modified>
</cp:coreProperties>
</file>