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  <p:sldId id="265" r:id="rId3"/>
    <p:sldId id="273" r:id="rId4"/>
    <p:sldId id="266" r:id="rId5"/>
    <p:sldId id="274" r:id="rId6"/>
    <p:sldId id="262" r:id="rId7"/>
    <p:sldId id="267" r:id="rId8"/>
    <p:sldId id="268" r:id="rId9"/>
    <p:sldId id="271" r:id="rId10"/>
    <p:sldId id="272" r:id="rId11"/>
  </p:sldIdLst>
  <p:sldSz cx="9144000" cy="6858000" type="screen4x3"/>
  <p:notesSz cx="6858000" cy="9144000"/>
  <p:defaultTextStyle>
    <a:defPPr>
      <a:defRPr lang="sk-S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rtina Šipošová" initials="MŠ" lastIdx="0" clrIdx="0">
    <p:extLst>
      <p:ext uri="{19B8F6BF-5375-455C-9EA6-DF929625EA0E}">
        <p15:presenceInfo xmlns:p15="http://schemas.microsoft.com/office/powerpoint/2012/main" userId="76aa0ac95723d095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3540D"/>
    <a:srgbClr val="663300"/>
    <a:srgbClr val="FCFCFC"/>
    <a:srgbClr val="8A45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redný štýl 2 - zvýrazneni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74" autoAdjust="0"/>
    <p:restoredTop sz="94660"/>
  </p:normalViewPr>
  <p:slideViewPr>
    <p:cSldViewPr snapToGrid="0">
      <p:cViewPr varScale="1">
        <p:scale>
          <a:sx n="92" d="100"/>
          <a:sy n="92" d="100"/>
        </p:scale>
        <p:origin x="840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commentAuthors" Target="commentAuthors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á sním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k-SK" smtClean="0"/>
              <a:t>Upravte štýl predlohy podnadpisov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2A8C9-30F7-4C69-9ED8-A4E476BA70BB}" type="datetimeFigureOut">
              <a:rPr lang="sk-SK" smtClean="0"/>
              <a:t>14. 12. 2017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BDFEA-E8EA-43B6-BEC3-6F3C2F89D7A2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9627317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z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2A8C9-30F7-4C69-9ED8-A4E476BA70BB}" type="datetimeFigureOut">
              <a:rPr lang="sk-SK" smtClean="0"/>
              <a:t>14. 12. 2017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BDFEA-E8EA-43B6-BEC3-6F3C2F89D7A2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0840606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Z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2A8C9-30F7-4C69-9ED8-A4E476BA70BB}" type="datetimeFigureOut">
              <a:rPr lang="sk-SK" smtClean="0"/>
              <a:t>14. 12. 2017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BDFEA-E8EA-43B6-BEC3-6F3C2F89D7A2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3328282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2A8C9-30F7-4C69-9ED8-A4E476BA70BB}" type="datetimeFigureOut">
              <a:rPr lang="sk-SK" smtClean="0"/>
              <a:t>14. 12. 2017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BDFEA-E8EA-43B6-BEC3-6F3C2F89D7A2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2492612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Hlavička sekc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2A8C9-30F7-4C69-9ED8-A4E476BA70BB}" type="datetimeFigureOut">
              <a:rPr lang="sk-SK" smtClean="0"/>
              <a:t>14. 12. 2017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BDFEA-E8EA-43B6-BEC3-6F3C2F89D7A2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8036728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2A8C9-30F7-4C69-9ED8-A4E476BA70BB}" type="datetimeFigureOut">
              <a:rPr lang="sk-SK" smtClean="0"/>
              <a:t>14. 12. 2017</a:t>
            </a:fld>
            <a:endParaRPr lang="sk-S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BDFEA-E8EA-43B6-BEC3-6F3C2F89D7A2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3247392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2A8C9-30F7-4C69-9ED8-A4E476BA70BB}" type="datetimeFigureOut">
              <a:rPr lang="sk-SK" smtClean="0"/>
              <a:t>14. 12. 2017</a:t>
            </a:fld>
            <a:endParaRPr lang="sk-SK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BDFEA-E8EA-43B6-BEC3-6F3C2F89D7A2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461657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Len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2A8C9-30F7-4C69-9ED8-A4E476BA70BB}" type="datetimeFigureOut">
              <a:rPr lang="sk-SK" smtClean="0"/>
              <a:t>14. 12. 2017</a:t>
            </a:fld>
            <a:endParaRPr lang="sk-SK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BDFEA-E8EA-43B6-BEC3-6F3C2F89D7A2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0731151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2A8C9-30F7-4C69-9ED8-A4E476BA70BB}" type="datetimeFigureOut">
              <a:rPr lang="sk-SK" smtClean="0"/>
              <a:t>14. 12. 2017</a:t>
            </a:fld>
            <a:endParaRPr lang="sk-SK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BDFEA-E8EA-43B6-BEC3-6F3C2F89D7A2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1909282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2A8C9-30F7-4C69-9ED8-A4E476BA70BB}" type="datetimeFigureOut">
              <a:rPr lang="sk-SK" smtClean="0"/>
              <a:t>14. 12. 2017</a:t>
            </a:fld>
            <a:endParaRPr lang="sk-S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BDFEA-E8EA-43B6-BEC3-6F3C2F89D7A2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9033267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ok s popis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k-SK" smtClean="0"/>
              <a:t>Ak chcete pridať obrázok, kliknite na ikonu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k-SK" smtClean="0"/>
              <a:t>Upravte štýl predlohy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42A8C9-30F7-4C69-9ED8-A4E476BA70BB}" type="datetimeFigureOut">
              <a:rPr lang="sk-SK" smtClean="0"/>
              <a:t>14. 12. 2017</a:t>
            </a:fld>
            <a:endParaRPr lang="sk-S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ABDFEA-E8EA-43B6-BEC3-6F3C2F89D7A2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3835579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k-SK" smtClean="0"/>
              <a:t>Upravte štýly predlohy textu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k-SK" smtClean="0"/>
              <a:t>Upravte štýl predlohy textu.</a:t>
            </a:r>
          </a:p>
          <a:p>
            <a:pPr lvl="1"/>
            <a:r>
              <a:rPr lang="sk-SK" smtClean="0"/>
              <a:t>Druhá úroveň</a:t>
            </a:r>
          </a:p>
          <a:p>
            <a:pPr lvl="2"/>
            <a:r>
              <a:rPr lang="sk-SK" smtClean="0"/>
              <a:t>Tretia úroveň</a:t>
            </a:r>
          </a:p>
          <a:p>
            <a:pPr lvl="3"/>
            <a:r>
              <a:rPr lang="sk-SK" smtClean="0"/>
              <a:t>Štvrtá úroveň</a:t>
            </a:r>
          </a:p>
          <a:p>
            <a:pPr lvl="4"/>
            <a:r>
              <a:rPr lang="sk-SK" smtClean="0"/>
              <a:t>Piata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42A8C9-30F7-4C69-9ED8-A4E476BA70BB}" type="datetimeFigureOut">
              <a:rPr lang="sk-SK" smtClean="0"/>
              <a:t>14. 12. 2017</a:t>
            </a:fld>
            <a:endParaRPr lang="sk-S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ABDFEA-E8EA-43B6-BEC3-6F3C2F89D7A2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3511537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Súvisiaci obrázo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Súvisiaci obrázok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1743" y="3429000"/>
            <a:ext cx="2109077" cy="298557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BlokTextu 3"/>
          <p:cNvSpPr txBox="1"/>
          <p:nvPr/>
        </p:nvSpPr>
        <p:spPr>
          <a:xfrm rot="20738052">
            <a:off x="780189" y="636201"/>
            <a:ext cx="119135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k-SK" b="1" dirty="0" smtClean="0">
                <a:solidFill>
                  <a:srgbClr val="F3540D"/>
                </a:solidFill>
                <a:latin typeface="Bodoni MT Condensed" panose="02070606080606020203" pitchFamily="18" charset="0"/>
              </a:rPr>
              <a:t>Pracovný list</a:t>
            </a:r>
          </a:p>
          <a:p>
            <a:pPr algn="ctr"/>
            <a:endParaRPr lang="sk-SK" b="1" dirty="0" smtClean="0">
              <a:solidFill>
                <a:srgbClr val="F3540D"/>
              </a:solidFill>
              <a:latin typeface="Bodoni MT Condensed" panose="02070606080606020203" pitchFamily="18" charset="0"/>
            </a:endParaRPr>
          </a:p>
          <a:p>
            <a:pPr algn="ctr"/>
            <a:r>
              <a:rPr lang="sk-SK" b="1" dirty="0">
                <a:solidFill>
                  <a:srgbClr val="F3540D"/>
                </a:solidFill>
                <a:latin typeface="Bodoni MT Condensed" panose="02070606080606020203" pitchFamily="18" charset="0"/>
              </a:rPr>
              <a:t>3</a:t>
            </a:r>
            <a:r>
              <a:rPr lang="sk-SK" b="1" dirty="0" smtClean="0">
                <a:solidFill>
                  <a:srgbClr val="F3540D"/>
                </a:solidFill>
                <a:latin typeface="Bodoni MT Condensed" panose="02070606080606020203" pitchFamily="18" charset="0"/>
              </a:rPr>
              <a:t>. kapitola</a:t>
            </a:r>
            <a:endParaRPr lang="sk-SK" b="1" dirty="0">
              <a:solidFill>
                <a:srgbClr val="F3540D"/>
              </a:solidFill>
              <a:latin typeface="Bodoni MT Condensed" panose="02070606080606020203" pitchFamily="18" charset="0"/>
            </a:endParaRPr>
          </a:p>
        </p:txBody>
      </p:sp>
      <p:sp>
        <p:nvSpPr>
          <p:cNvPr id="5" name="BlokTextu 4"/>
          <p:cNvSpPr txBox="1"/>
          <p:nvPr/>
        </p:nvSpPr>
        <p:spPr>
          <a:xfrm>
            <a:off x="5750545" y="3094948"/>
            <a:ext cx="2289484" cy="3416320"/>
          </a:xfrm>
          <a:prstGeom prst="rect">
            <a:avLst/>
          </a:prstGeom>
          <a:solidFill>
            <a:schemeClr val="bg1">
              <a:alpha val="83000"/>
            </a:schemeClr>
          </a:solidFill>
        </p:spPr>
        <p:txBody>
          <a:bodyPr wrap="square" rtlCol="0">
            <a:spAutoFit/>
          </a:bodyPr>
          <a:lstStyle/>
          <a:p>
            <a:endParaRPr lang="sk-SK" dirty="0" smtClean="0"/>
          </a:p>
          <a:p>
            <a:endParaRPr lang="sk-SK" dirty="0"/>
          </a:p>
          <a:p>
            <a:endParaRPr lang="sk-SK" dirty="0" smtClean="0"/>
          </a:p>
          <a:p>
            <a:endParaRPr lang="sk-SK" dirty="0"/>
          </a:p>
          <a:p>
            <a:endParaRPr lang="sk-SK" dirty="0" smtClean="0"/>
          </a:p>
          <a:p>
            <a:endParaRPr lang="sk-SK" dirty="0"/>
          </a:p>
          <a:p>
            <a:endParaRPr lang="sk-SK" dirty="0" smtClean="0"/>
          </a:p>
          <a:p>
            <a:endParaRPr lang="sk-SK" dirty="0"/>
          </a:p>
          <a:p>
            <a:endParaRPr lang="sk-SK" dirty="0" smtClean="0"/>
          </a:p>
          <a:p>
            <a:endParaRPr lang="sk-SK" dirty="0"/>
          </a:p>
          <a:p>
            <a:endParaRPr lang="sk-SK" dirty="0" smtClean="0"/>
          </a:p>
          <a:p>
            <a:endParaRPr lang="sk-SK" dirty="0"/>
          </a:p>
        </p:txBody>
      </p:sp>
      <p:sp>
        <p:nvSpPr>
          <p:cNvPr id="6" name="Obdĺžnik 5"/>
          <p:cNvSpPr/>
          <p:nvPr/>
        </p:nvSpPr>
        <p:spPr>
          <a:xfrm>
            <a:off x="1790700" y="1395466"/>
            <a:ext cx="6388100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sk-SK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sk-SK" sz="1400" dirty="0" smtClean="0">
              <a:solidFill>
                <a:srgbClr val="8A4500"/>
              </a:solidFill>
              <a:effectLst/>
              <a:ea typeface="Times New Roman" panose="02020603050405020304" pitchFamily="18" charset="0"/>
            </a:endParaRPr>
          </a:p>
          <a:p>
            <a:r>
              <a:rPr lang="sk-SK" sz="1400" b="1" dirty="0" smtClean="0"/>
              <a:t>                </a:t>
            </a:r>
            <a:r>
              <a:rPr lang="sk-SK" sz="1400" b="1" dirty="0" smtClean="0">
                <a:solidFill>
                  <a:srgbClr val="663300"/>
                </a:solidFill>
              </a:rPr>
              <a:t>1</a:t>
            </a:r>
            <a:r>
              <a:rPr lang="sk-SK" sz="1400" b="1" dirty="0">
                <a:solidFill>
                  <a:srgbClr val="663300"/>
                </a:solidFill>
              </a:rPr>
              <a:t>. Vyber správnu odpoveď</a:t>
            </a:r>
            <a:endParaRPr lang="sk-SK" sz="1400" dirty="0">
              <a:solidFill>
                <a:srgbClr val="663300"/>
              </a:solidFill>
            </a:endParaRPr>
          </a:p>
          <a:p>
            <a:r>
              <a:rPr lang="sk-SK" sz="1400" b="1" dirty="0">
                <a:solidFill>
                  <a:srgbClr val="663300"/>
                </a:solidFill>
              </a:rPr>
              <a:t> </a:t>
            </a:r>
            <a:endParaRPr lang="sk-SK" sz="1400" dirty="0">
              <a:solidFill>
                <a:srgbClr val="663300"/>
              </a:solidFill>
            </a:endParaRPr>
          </a:p>
          <a:p>
            <a:r>
              <a:rPr lang="sk-SK" sz="1400" b="1" dirty="0">
                <a:solidFill>
                  <a:srgbClr val="663300"/>
                </a:solidFill>
              </a:rPr>
              <a:t>Na čo Ježiš ustanovil Dvanástich?</a:t>
            </a:r>
          </a:p>
          <a:p>
            <a:r>
              <a:rPr lang="sk-SK" sz="1400" dirty="0">
                <a:solidFill>
                  <a:srgbClr val="663300"/>
                </a:solidFill>
              </a:rPr>
              <a:t>A/ aby boli s ním</a:t>
            </a:r>
          </a:p>
          <a:p>
            <a:r>
              <a:rPr lang="sk-SK" sz="1400" dirty="0">
                <a:solidFill>
                  <a:srgbClr val="663300"/>
                </a:solidFill>
              </a:rPr>
              <a:t>B/ aby ich posielal kázať</a:t>
            </a:r>
          </a:p>
          <a:p>
            <a:r>
              <a:rPr lang="sk-SK" sz="1400" dirty="0">
                <a:solidFill>
                  <a:srgbClr val="663300"/>
                </a:solidFill>
              </a:rPr>
              <a:t>C/ aby ich posielal vyháňať zlých  duchov </a:t>
            </a:r>
          </a:p>
          <a:p>
            <a:r>
              <a:rPr lang="sk-SK" sz="1400" dirty="0">
                <a:solidFill>
                  <a:srgbClr val="663300"/>
                </a:solidFill>
              </a:rPr>
              <a:t> </a:t>
            </a:r>
          </a:p>
          <a:p>
            <a:r>
              <a:rPr lang="sk-SK" sz="1400" b="1" dirty="0">
                <a:solidFill>
                  <a:srgbClr val="663300"/>
                </a:solidFill>
              </a:rPr>
              <a:t>Bratom Jakubovi a Jánovi dal meno „</a:t>
            </a:r>
            <a:r>
              <a:rPr lang="sk-SK" sz="1400" b="1" dirty="0" err="1">
                <a:solidFill>
                  <a:srgbClr val="663300"/>
                </a:solidFill>
              </a:rPr>
              <a:t>Boanerges</a:t>
            </a:r>
            <a:r>
              <a:rPr lang="sk-SK" sz="1400" b="1" dirty="0">
                <a:solidFill>
                  <a:srgbClr val="663300"/>
                </a:solidFill>
              </a:rPr>
              <a:t>“- prečo alebo čo to znamená:</a:t>
            </a:r>
          </a:p>
          <a:p>
            <a:r>
              <a:rPr lang="sk-SK" sz="1400" dirty="0">
                <a:solidFill>
                  <a:srgbClr val="663300"/>
                </a:solidFill>
              </a:rPr>
              <a:t>A/ </a:t>
            </a:r>
            <a:r>
              <a:rPr lang="sk-SK" sz="1400" dirty="0" err="1">
                <a:solidFill>
                  <a:srgbClr val="663300"/>
                </a:solidFill>
              </a:rPr>
              <a:t>bené</a:t>
            </a:r>
            <a:r>
              <a:rPr lang="sk-SK" sz="1400" dirty="0">
                <a:solidFill>
                  <a:srgbClr val="663300"/>
                </a:solidFill>
              </a:rPr>
              <a:t> </a:t>
            </a:r>
            <a:r>
              <a:rPr lang="sk-SK" sz="1400" dirty="0" err="1">
                <a:solidFill>
                  <a:srgbClr val="663300"/>
                </a:solidFill>
              </a:rPr>
              <a:t>regeš</a:t>
            </a:r>
            <a:endParaRPr lang="sk-SK" sz="1400" dirty="0">
              <a:solidFill>
                <a:srgbClr val="663300"/>
              </a:solidFill>
            </a:endParaRPr>
          </a:p>
          <a:p>
            <a:r>
              <a:rPr lang="sk-SK" sz="1400" dirty="0">
                <a:solidFill>
                  <a:srgbClr val="663300"/>
                </a:solidFill>
              </a:rPr>
              <a:t>B/ synovia hromu</a:t>
            </a:r>
          </a:p>
          <a:p>
            <a:r>
              <a:rPr lang="sk-SK" sz="1400" dirty="0">
                <a:solidFill>
                  <a:srgbClr val="663300"/>
                </a:solidFill>
              </a:rPr>
              <a:t>C/ pre vznetlivú povahu</a:t>
            </a:r>
          </a:p>
          <a:p>
            <a:r>
              <a:rPr lang="sk-SK" sz="1400" dirty="0">
                <a:solidFill>
                  <a:srgbClr val="663300"/>
                </a:solidFill>
              </a:rPr>
              <a:t> </a:t>
            </a:r>
          </a:p>
          <a:p>
            <a:r>
              <a:rPr lang="sk-SK" sz="1400" dirty="0">
                <a:solidFill>
                  <a:srgbClr val="663300"/>
                </a:solidFill>
              </a:rPr>
              <a:t> </a:t>
            </a:r>
          </a:p>
          <a:p>
            <a:r>
              <a:rPr lang="sk-SK" sz="1400" b="1" dirty="0">
                <a:solidFill>
                  <a:srgbClr val="663300"/>
                </a:solidFill>
              </a:rPr>
              <a:t>Kto sú </a:t>
            </a:r>
            <a:r>
              <a:rPr lang="sk-SK" sz="1400" b="1" dirty="0" err="1">
                <a:solidFill>
                  <a:srgbClr val="663300"/>
                </a:solidFill>
              </a:rPr>
              <a:t>herodiáni</a:t>
            </a:r>
            <a:r>
              <a:rPr lang="sk-SK" sz="1400" b="1" dirty="0">
                <a:solidFill>
                  <a:srgbClr val="663300"/>
                </a:solidFill>
              </a:rPr>
              <a:t>?</a:t>
            </a:r>
          </a:p>
          <a:p>
            <a:r>
              <a:rPr lang="sk-SK" sz="1400" dirty="0">
                <a:solidFill>
                  <a:srgbClr val="663300"/>
                </a:solidFill>
              </a:rPr>
              <a:t>A/ horlivci za </a:t>
            </a:r>
            <a:r>
              <a:rPr lang="sk-SK" sz="1400" dirty="0" err="1">
                <a:solidFill>
                  <a:srgbClr val="663300"/>
                </a:solidFill>
              </a:rPr>
              <a:t>tetrarchu</a:t>
            </a:r>
            <a:r>
              <a:rPr lang="sk-SK" sz="1400" dirty="0">
                <a:solidFill>
                  <a:srgbClr val="663300"/>
                </a:solidFill>
              </a:rPr>
              <a:t> </a:t>
            </a:r>
            <a:r>
              <a:rPr lang="sk-SK" sz="1400" dirty="0" err="1">
                <a:solidFill>
                  <a:srgbClr val="663300"/>
                </a:solidFill>
              </a:rPr>
              <a:t>Itúrei</a:t>
            </a:r>
            <a:endParaRPr lang="sk-SK" sz="1400" dirty="0">
              <a:solidFill>
                <a:srgbClr val="663300"/>
              </a:solidFill>
            </a:endParaRPr>
          </a:p>
          <a:p>
            <a:r>
              <a:rPr lang="sk-SK" sz="1400" dirty="0">
                <a:solidFill>
                  <a:srgbClr val="663300"/>
                </a:solidFill>
              </a:rPr>
              <a:t>B/ horlivci za Herodesa </a:t>
            </a:r>
            <a:r>
              <a:rPr lang="sk-SK" sz="1400" dirty="0" err="1">
                <a:solidFill>
                  <a:srgbClr val="663300"/>
                </a:solidFill>
              </a:rPr>
              <a:t>Antipasa</a:t>
            </a:r>
            <a:endParaRPr lang="sk-SK" sz="1400" dirty="0">
              <a:solidFill>
                <a:srgbClr val="663300"/>
              </a:solidFill>
            </a:endParaRPr>
          </a:p>
          <a:p>
            <a:r>
              <a:rPr lang="sk-SK" sz="1400" dirty="0">
                <a:solidFill>
                  <a:srgbClr val="663300"/>
                </a:solidFill>
              </a:rPr>
              <a:t>C/ horlivci za </a:t>
            </a:r>
            <a:r>
              <a:rPr lang="sk-SK" sz="1400" dirty="0" err="1">
                <a:solidFill>
                  <a:srgbClr val="663300"/>
                </a:solidFill>
              </a:rPr>
              <a:t>tetrarchu</a:t>
            </a:r>
            <a:r>
              <a:rPr lang="sk-SK" sz="1400" dirty="0">
                <a:solidFill>
                  <a:srgbClr val="663300"/>
                </a:solidFill>
              </a:rPr>
              <a:t> Galiley</a:t>
            </a:r>
          </a:p>
          <a:p>
            <a:endParaRPr lang="sk-SK" sz="1400" dirty="0">
              <a:solidFill>
                <a:srgbClr val="8A4500"/>
              </a:solidFill>
              <a:effectLst/>
              <a:ea typeface="Times New Roman" panose="02020603050405020304" pitchFamily="18" charset="0"/>
            </a:endParaRPr>
          </a:p>
        </p:txBody>
      </p:sp>
      <p:pic>
        <p:nvPicPr>
          <p:cNvPr id="9" name="Picture 12" descr="Výsledok vyhľadávania obrázkov pre dopyt paper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5800" y="553977"/>
            <a:ext cx="2476500" cy="627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Obdĺžnik 1"/>
          <p:cNvSpPr/>
          <p:nvPr/>
        </p:nvSpPr>
        <p:spPr>
          <a:xfrm>
            <a:off x="3348261" y="682872"/>
            <a:ext cx="221887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sk-SK" b="1">
                <a:solidFill>
                  <a:srgbClr val="002060"/>
                </a:solidFill>
                <a:latin typeface="Bodoni MT Condensed" panose="02070606080606020203" pitchFamily="18" charset="0"/>
              </a:rPr>
              <a:t>BIBLIA PRE VŠETKÝCH </a:t>
            </a:r>
            <a:r>
              <a:rPr lang="sk-SK" b="1" smtClean="0">
                <a:solidFill>
                  <a:srgbClr val="002060"/>
                </a:solidFill>
                <a:latin typeface="Bodoni MT Condensed" panose="02070606080606020203" pitchFamily="18" charset="0"/>
              </a:rPr>
              <a:t>2018</a:t>
            </a:r>
            <a:endParaRPr lang="sk-SK" b="1">
              <a:solidFill>
                <a:srgbClr val="002060"/>
              </a:solidFill>
              <a:latin typeface="Bodoni MT Condensed" panose="02070606080606020203" pitchFamily="18" charset="0"/>
            </a:endParaRPr>
          </a:p>
        </p:txBody>
      </p:sp>
      <p:sp>
        <p:nvSpPr>
          <p:cNvPr id="10" name="BlokTextu 9"/>
          <p:cNvSpPr txBox="1"/>
          <p:nvPr/>
        </p:nvSpPr>
        <p:spPr>
          <a:xfrm>
            <a:off x="2951079" y="156759"/>
            <a:ext cx="2948436" cy="307777"/>
          </a:xfrm>
          <a:prstGeom prst="rect">
            <a:avLst/>
          </a:prstGeom>
          <a:solidFill>
            <a:schemeClr val="bg1">
              <a:alpha val="27000"/>
            </a:schemeClr>
          </a:solidFill>
        </p:spPr>
        <p:txBody>
          <a:bodyPr wrap="none" rtlCol="0">
            <a:spAutoFit/>
          </a:bodyPr>
          <a:lstStyle/>
          <a:p>
            <a:r>
              <a:rPr lang="sk-SK" sz="1400" dirty="0" smtClean="0">
                <a:solidFill>
                  <a:srgbClr val="002060"/>
                </a:solidFill>
              </a:rPr>
              <a:t>Biblická súťaž Bratislavskej arcidiecézy</a:t>
            </a:r>
            <a:endParaRPr lang="sk-SK" sz="14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0066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Súvisiaci obrázo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271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Súvisiaci obrázok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1743" y="3531638"/>
            <a:ext cx="2018961" cy="285801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BlokTextu 3"/>
          <p:cNvSpPr txBox="1"/>
          <p:nvPr/>
        </p:nvSpPr>
        <p:spPr>
          <a:xfrm rot="20738052">
            <a:off x="780189" y="636201"/>
            <a:ext cx="119135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k-SK" b="1" dirty="0" smtClean="0">
                <a:solidFill>
                  <a:srgbClr val="F3540D"/>
                </a:solidFill>
                <a:latin typeface="Bodoni MT Condensed" panose="02070606080606020203" pitchFamily="18" charset="0"/>
              </a:rPr>
              <a:t>Pracovný list</a:t>
            </a:r>
          </a:p>
          <a:p>
            <a:pPr algn="ctr"/>
            <a:endParaRPr lang="sk-SK" b="1" dirty="0" smtClean="0">
              <a:solidFill>
                <a:srgbClr val="F3540D"/>
              </a:solidFill>
              <a:latin typeface="Bodoni MT Condensed" panose="02070606080606020203" pitchFamily="18" charset="0"/>
            </a:endParaRPr>
          </a:p>
          <a:p>
            <a:pPr algn="ctr"/>
            <a:r>
              <a:rPr lang="sk-SK" b="1" dirty="0">
                <a:solidFill>
                  <a:srgbClr val="F3540D"/>
                </a:solidFill>
                <a:latin typeface="Bodoni MT Condensed" panose="02070606080606020203" pitchFamily="18" charset="0"/>
              </a:rPr>
              <a:t>3</a:t>
            </a:r>
            <a:r>
              <a:rPr lang="sk-SK" b="1" dirty="0" smtClean="0">
                <a:solidFill>
                  <a:srgbClr val="F3540D"/>
                </a:solidFill>
                <a:latin typeface="Bodoni MT Condensed" panose="02070606080606020203" pitchFamily="18" charset="0"/>
              </a:rPr>
              <a:t>. </a:t>
            </a:r>
            <a:r>
              <a:rPr lang="sk-SK" b="1" dirty="0" smtClean="0">
                <a:solidFill>
                  <a:srgbClr val="F3540D"/>
                </a:solidFill>
                <a:latin typeface="Bodoni MT Condensed" panose="02070606080606020203" pitchFamily="18" charset="0"/>
              </a:rPr>
              <a:t>kapitola</a:t>
            </a:r>
            <a:endParaRPr lang="sk-SK" b="1" dirty="0">
              <a:solidFill>
                <a:srgbClr val="F3540D"/>
              </a:solidFill>
              <a:latin typeface="Bodoni MT Condensed" panose="02070606080606020203" pitchFamily="18" charset="0"/>
            </a:endParaRPr>
          </a:p>
        </p:txBody>
      </p:sp>
      <p:sp>
        <p:nvSpPr>
          <p:cNvPr id="5" name="BlokTextu 4"/>
          <p:cNvSpPr txBox="1"/>
          <p:nvPr/>
        </p:nvSpPr>
        <p:spPr>
          <a:xfrm>
            <a:off x="5598834" y="3390982"/>
            <a:ext cx="2444106" cy="3139321"/>
          </a:xfrm>
          <a:prstGeom prst="rect">
            <a:avLst/>
          </a:prstGeom>
          <a:solidFill>
            <a:schemeClr val="bg1">
              <a:alpha val="83000"/>
            </a:schemeClr>
          </a:solidFill>
        </p:spPr>
        <p:txBody>
          <a:bodyPr wrap="square" rtlCol="0">
            <a:spAutoFit/>
          </a:bodyPr>
          <a:lstStyle/>
          <a:p>
            <a:r>
              <a:rPr lang="sk-SK" dirty="0" smtClean="0"/>
              <a:t>            </a:t>
            </a:r>
          </a:p>
          <a:p>
            <a:endParaRPr lang="sk-SK" dirty="0"/>
          </a:p>
          <a:p>
            <a:endParaRPr lang="sk-SK" dirty="0" smtClean="0"/>
          </a:p>
          <a:p>
            <a:endParaRPr lang="sk-SK" dirty="0"/>
          </a:p>
          <a:p>
            <a:endParaRPr lang="sk-SK" dirty="0" smtClean="0"/>
          </a:p>
          <a:p>
            <a:endParaRPr lang="sk-SK" dirty="0"/>
          </a:p>
          <a:p>
            <a:endParaRPr lang="sk-SK" dirty="0" smtClean="0"/>
          </a:p>
          <a:p>
            <a:endParaRPr lang="sk-SK" dirty="0"/>
          </a:p>
          <a:p>
            <a:endParaRPr lang="sk-SK" dirty="0" smtClean="0"/>
          </a:p>
          <a:p>
            <a:endParaRPr lang="sk-SK" dirty="0"/>
          </a:p>
          <a:p>
            <a:endParaRPr lang="sk-SK" dirty="0"/>
          </a:p>
        </p:txBody>
      </p:sp>
      <p:pic>
        <p:nvPicPr>
          <p:cNvPr id="9" name="Picture 12" descr="Výsledok vyhľadávania obrázkov pre dopyt paper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9591" y="535909"/>
            <a:ext cx="2404818" cy="627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Obdĺžnik 2"/>
          <p:cNvSpPr/>
          <p:nvPr/>
        </p:nvSpPr>
        <p:spPr>
          <a:xfrm>
            <a:off x="2211774" y="2279726"/>
            <a:ext cx="4953564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sk-SK" sz="1200" b="1" dirty="0">
                <a:solidFill>
                  <a:srgbClr val="002060"/>
                </a:solidFill>
              </a:rPr>
              <a:t>Uzdravenie v sobotu:</a:t>
            </a:r>
            <a:r>
              <a:rPr lang="sk-SK" sz="1200" dirty="0">
                <a:solidFill>
                  <a:srgbClr val="002060"/>
                </a:solidFill>
              </a:rPr>
              <a:t> KKC 574, 591, 1859, </a:t>
            </a:r>
            <a:r>
              <a:rPr lang="sk-SK" sz="1200" dirty="0" smtClean="0">
                <a:solidFill>
                  <a:srgbClr val="002060"/>
                </a:solidFill>
              </a:rPr>
              <a:t>2173</a:t>
            </a:r>
          </a:p>
          <a:p>
            <a:pPr lvl="0"/>
            <a:endParaRPr lang="sk-SK" sz="1200" dirty="0">
              <a:solidFill>
                <a:srgbClr val="002060"/>
              </a:solidFill>
            </a:endParaRPr>
          </a:p>
          <a:p>
            <a:pPr lvl="0"/>
            <a:r>
              <a:rPr lang="sk-SK" sz="1200" b="1" dirty="0">
                <a:solidFill>
                  <a:srgbClr val="002060"/>
                </a:solidFill>
              </a:rPr>
              <a:t>Uzdravenie pri mori: </a:t>
            </a:r>
            <a:r>
              <a:rPr lang="sk-SK" sz="1200" dirty="0">
                <a:solidFill>
                  <a:srgbClr val="002060"/>
                </a:solidFill>
              </a:rPr>
              <a:t>KKC </a:t>
            </a:r>
            <a:r>
              <a:rPr lang="sk-SK" sz="1200" dirty="0" smtClean="0">
                <a:solidFill>
                  <a:srgbClr val="002060"/>
                </a:solidFill>
              </a:rPr>
              <a:t>1504</a:t>
            </a:r>
          </a:p>
          <a:p>
            <a:pPr lvl="0"/>
            <a:r>
              <a:rPr lang="sk-SK" sz="1200" dirty="0" smtClean="0">
                <a:solidFill>
                  <a:srgbClr val="002060"/>
                </a:solidFill>
              </a:rPr>
              <a:t> </a:t>
            </a:r>
            <a:endParaRPr lang="sk-SK" sz="1200" dirty="0">
              <a:solidFill>
                <a:srgbClr val="002060"/>
              </a:solidFill>
            </a:endParaRPr>
          </a:p>
          <a:p>
            <a:pPr lvl="0"/>
            <a:r>
              <a:rPr lang="sk-SK" sz="1200" b="1" dirty="0">
                <a:solidFill>
                  <a:srgbClr val="002060"/>
                </a:solidFill>
              </a:rPr>
              <a:t>Ustanovenie Dvanástich: </a:t>
            </a:r>
            <a:r>
              <a:rPr lang="sk-SK" sz="1200" dirty="0">
                <a:solidFill>
                  <a:srgbClr val="002060"/>
                </a:solidFill>
              </a:rPr>
              <a:t>KKC 551-552, 765, 787, 857-860, </a:t>
            </a:r>
            <a:r>
              <a:rPr lang="sk-SK" sz="1200" dirty="0" smtClean="0">
                <a:solidFill>
                  <a:srgbClr val="002060"/>
                </a:solidFill>
              </a:rPr>
              <a:t>1577</a:t>
            </a:r>
          </a:p>
          <a:p>
            <a:pPr lvl="0"/>
            <a:endParaRPr lang="sk-SK" sz="1200" dirty="0">
              <a:solidFill>
                <a:srgbClr val="002060"/>
              </a:solidFill>
            </a:endParaRPr>
          </a:p>
          <a:p>
            <a:pPr lvl="0"/>
            <a:r>
              <a:rPr lang="sk-SK" sz="1200" b="1" dirty="0">
                <a:solidFill>
                  <a:srgbClr val="002060"/>
                </a:solidFill>
              </a:rPr>
              <a:t>Zlomyseľnosť zákonníkov: </a:t>
            </a:r>
            <a:r>
              <a:rPr lang="sk-SK" sz="1200" dirty="0">
                <a:solidFill>
                  <a:srgbClr val="002060"/>
                </a:solidFill>
              </a:rPr>
              <a:t>KKC 517, 539, 547-550, </a:t>
            </a:r>
            <a:r>
              <a:rPr lang="sk-SK" sz="1200" dirty="0" smtClean="0">
                <a:solidFill>
                  <a:srgbClr val="002060"/>
                </a:solidFill>
              </a:rPr>
              <a:t>574</a:t>
            </a:r>
          </a:p>
          <a:p>
            <a:pPr lvl="0"/>
            <a:endParaRPr lang="sk-SK" sz="1200" dirty="0">
              <a:solidFill>
                <a:srgbClr val="002060"/>
              </a:solidFill>
            </a:endParaRPr>
          </a:p>
          <a:p>
            <a:pPr lvl="0"/>
            <a:r>
              <a:rPr lang="sk-SK" sz="1200" b="1" dirty="0">
                <a:solidFill>
                  <a:srgbClr val="002060"/>
                </a:solidFill>
              </a:rPr>
              <a:t>Hriech proti Duchu Svätému: </a:t>
            </a:r>
            <a:r>
              <a:rPr lang="sk-SK" sz="1200" dirty="0">
                <a:solidFill>
                  <a:srgbClr val="002060"/>
                </a:solidFill>
              </a:rPr>
              <a:t>KKC </a:t>
            </a:r>
            <a:r>
              <a:rPr lang="sk-SK" sz="1200" dirty="0" smtClean="0">
                <a:solidFill>
                  <a:srgbClr val="002060"/>
                </a:solidFill>
              </a:rPr>
              <a:t>1864</a:t>
            </a:r>
          </a:p>
          <a:p>
            <a:pPr lvl="0"/>
            <a:endParaRPr lang="sk-SK" sz="1200" dirty="0">
              <a:solidFill>
                <a:srgbClr val="002060"/>
              </a:solidFill>
            </a:endParaRPr>
          </a:p>
          <a:p>
            <a:r>
              <a:rPr lang="sk-SK" sz="1200" b="1" dirty="0">
                <a:solidFill>
                  <a:srgbClr val="002060"/>
                </a:solidFill>
              </a:rPr>
              <a:t>Ježiš a jeho rodina: </a:t>
            </a:r>
            <a:r>
              <a:rPr lang="sk-SK" sz="1200" dirty="0">
                <a:solidFill>
                  <a:srgbClr val="002060"/>
                </a:solidFill>
              </a:rPr>
              <a:t>KKC 499-501, 506</a:t>
            </a:r>
            <a:endParaRPr lang="sk-SK" sz="1200" dirty="0">
              <a:solidFill>
                <a:srgbClr val="002060"/>
              </a:solidFill>
            </a:endParaRPr>
          </a:p>
        </p:txBody>
      </p:sp>
      <p:sp>
        <p:nvSpPr>
          <p:cNvPr id="11" name="BlokTextu 10"/>
          <p:cNvSpPr txBox="1"/>
          <p:nvPr/>
        </p:nvSpPr>
        <p:spPr>
          <a:xfrm>
            <a:off x="3076243" y="682367"/>
            <a:ext cx="2991525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k-SK" sz="1600" b="1" dirty="0" smtClean="0">
                <a:solidFill>
                  <a:srgbClr val="002060"/>
                </a:solidFill>
                <a:latin typeface="Bodoni MT Condensed" panose="02070606080606020203" pitchFamily="18" charset="0"/>
              </a:rPr>
              <a:t>BIBLIA PRE VŠETKÝCH 2018</a:t>
            </a:r>
          </a:p>
          <a:p>
            <a:pPr algn="ctr"/>
            <a:endParaRPr lang="sk-SK" sz="1600" b="1" dirty="0" smtClean="0">
              <a:solidFill>
                <a:srgbClr val="002060"/>
              </a:solidFill>
              <a:latin typeface="Bodoni MT Condensed" panose="02070606080606020203" pitchFamily="18" charset="0"/>
            </a:endParaRPr>
          </a:p>
          <a:p>
            <a:pPr algn="ctr"/>
            <a:endParaRPr lang="sk-SK" sz="1600" b="1" dirty="0">
              <a:solidFill>
                <a:srgbClr val="002060"/>
              </a:solidFill>
              <a:latin typeface="Bodoni MT Condensed" panose="02070606080606020203" pitchFamily="18" charset="0"/>
            </a:endParaRPr>
          </a:p>
          <a:p>
            <a:pPr algn="ctr"/>
            <a:r>
              <a:rPr lang="sk-SK" sz="2400" b="1" dirty="0" smtClean="0">
                <a:solidFill>
                  <a:srgbClr val="F3540D"/>
                </a:solidFill>
                <a:latin typeface="Bodoni MT Condensed" panose="02070606080606020203" pitchFamily="18" charset="0"/>
              </a:rPr>
              <a:t>Božie  slovo v  </a:t>
            </a:r>
            <a:r>
              <a:rPr lang="sk-SK" sz="2400" b="1" dirty="0" err="1" smtClean="0">
                <a:solidFill>
                  <a:srgbClr val="F3540D"/>
                </a:solidFill>
                <a:latin typeface="Bodoni MT Condensed" panose="02070606080606020203" pitchFamily="18" charset="0"/>
              </a:rPr>
              <a:t>ucení</a:t>
            </a:r>
            <a:r>
              <a:rPr lang="sk-SK" sz="2400" b="1" dirty="0" smtClean="0">
                <a:solidFill>
                  <a:srgbClr val="F3540D"/>
                </a:solidFill>
                <a:latin typeface="Bodoni MT Condensed" panose="02070606080606020203" pitchFamily="18" charset="0"/>
              </a:rPr>
              <a:t>  Cirkvi</a:t>
            </a:r>
            <a:endParaRPr lang="sk-SK" sz="2400" b="1" dirty="0">
              <a:solidFill>
                <a:srgbClr val="F3540D"/>
              </a:solidFill>
              <a:latin typeface="Bodoni MT Condensed" panose="02070606080606020203" pitchFamily="18" charset="0"/>
            </a:endParaRPr>
          </a:p>
        </p:txBody>
      </p:sp>
      <p:sp>
        <p:nvSpPr>
          <p:cNvPr id="10" name="BlokTextu 9"/>
          <p:cNvSpPr txBox="1"/>
          <p:nvPr/>
        </p:nvSpPr>
        <p:spPr>
          <a:xfrm>
            <a:off x="4753168" y="1381278"/>
            <a:ext cx="295274" cy="49244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sz="2600" dirty="0" smtClean="0">
                <a:solidFill>
                  <a:srgbClr val="F3540D"/>
                </a:solidFill>
                <a:latin typeface="Bodoni MT Condensed" panose="02070606080606020203" pitchFamily="18" charset="0"/>
              </a:rPr>
              <a:t>ˇ</a:t>
            </a:r>
            <a:endParaRPr lang="sk-SK" sz="2600" dirty="0">
              <a:solidFill>
                <a:srgbClr val="F3540D"/>
              </a:solidFill>
              <a:latin typeface="Bodoni MT Condensed" panose="02070606080606020203" pitchFamily="18" charset="0"/>
            </a:endParaRPr>
          </a:p>
        </p:txBody>
      </p:sp>
      <p:sp>
        <p:nvSpPr>
          <p:cNvPr id="12" name="BlokTextu 11"/>
          <p:cNvSpPr txBox="1"/>
          <p:nvPr/>
        </p:nvSpPr>
        <p:spPr>
          <a:xfrm>
            <a:off x="1978662" y="5264703"/>
            <a:ext cx="51866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dirty="0" smtClean="0">
                <a:solidFill>
                  <a:srgbClr val="002060"/>
                </a:solidFill>
                <a:latin typeface="Bodoni MT Condensed" panose="02070606080606020203" pitchFamily="18" charset="0"/>
              </a:rPr>
              <a:t>Božie slovo s aplikáciou do dnešných dní pripravuje </a:t>
            </a:r>
            <a:r>
              <a:rPr lang="sk-SK" dirty="0" err="1" smtClean="0">
                <a:solidFill>
                  <a:srgbClr val="002060"/>
                </a:solidFill>
                <a:latin typeface="Bodoni MT Condensed" panose="02070606080606020203" pitchFamily="18" charset="0"/>
              </a:rPr>
              <a:t>d.p</a:t>
            </a:r>
            <a:r>
              <a:rPr lang="sk-SK" dirty="0" smtClean="0">
                <a:solidFill>
                  <a:srgbClr val="002060"/>
                </a:solidFill>
                <a:latin typeface="Bodoni MT Condensed" panose="02070606080606020203" pitchFamily="18" charset="0"/>
              </a:rPr>
              <a:t>. Mgr. Andrej </a:t>
            </a:r>
            <a:r>
              <a:rPr lang="sk-SK" dirty="0" err="1" smtClean="0">
                <a:solidFill>
                  <a:srgbClr val="002060"/>
                </a:solidFill>
                <a:latin typeface="Bodoni MT Condensed" panose="02070606080606020203" pitchFamily="18" charset="0"/>
              </a:rPr>
              <a:t>Šottník</a:t>
            </a:r>
            <a:r>
              <a:rPr lang="sk-SK" dirty="0" smtClean="0">
                <a:solidFill>
                  <a:srgbClr val="002060"/>
                </a:solidFill>
                <a:latin typeface="Bodoni MT Condensed" panose="02070606080606020203" pitchFamily="18" charset="0"/>
              </a:rPr>
              <a:t>. </a:t>
            </a:r>
            <a:endParaRPr lang="sk-SK" dirty="0">
              <a:solidFill>
                <a:srgbClr val="002060"/>
              </a:solidFill>
              <a:latin typeface="Bodoni MT Condensed" panose="020706060806060202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5693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Súvisiaci obrázo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Súvisiaci obrázok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1441" y="3646448"/>
            <a:ext cx="2032518" cy="28772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BlokTextu 3"/>
          <p:cNvSpPr txBox="1"/>
          <p:nvPr/>
        </p:nvSpPr>
        <p:spPr>
          <a:xfrm rot="20738052">
            <a:off x="780189" y="636201"/>
            <a:ext cx="119135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k-SK" b="1" dirty="0" smtClean="0">
                <a:solidFill>
                  <a:srgbClr val="F3540D"/>
                </a:solidFill>
                <a:latin typeface="Bodoni MT Condensed" panose="02070606080606020203" pitchFamily="18" charset="0"/>
              </a:rPr>
              <a:t>Pracovný list</a:t>
            </a:r>
          </a:p>
          <a:p>
            <a:pPr algn="ctr"/>
            <a:endParaRPr lang="sk-SK" b="1" dirty="0" smtClean="0">
              <a:solidFill>
                <a:srgbClr val="F3540D"/>
              </a:solidFill>
              <a:latin typeface="Bodoni MT Condensed" panose="02070606080606020203" pitchFamily="18" charset="0"/>
            </a:endParaRPr>
          </a:p>
          <a:p>
            <a:pPr algn="ctr"/>
            <a:r>
              <a:rPr lang="sk-SK" b="1" dirty="0">
                <a:solidFill>
                  <a:srgbClr val="F3540D"/>
                </a:solidFill>
                <a:latin typeface="Bodoni MT Condensed" panose="02070606080606020203" pitchFamily="18" charset="0"/>
              </a:rPr>
              <a:t>3</a:t>
            </a:r>
            <a:r>
              <a:rPr lang="sk-SK" b="1" dirty="0" smtClean="0">
                <a:solidFill>
                  <a:srgbClr val="F3540D"/>
                </a:solidFill>
                <a:latin typeface="Bodoni MT Condensed" panose="02070606080606020203" pitchFamily="18" charset="0"/>
              </a:rPr>
              <a:t>. kapitola</a:t>
            </a:r>
            <a:endParaRPr lang="sk-SK" b="1" dirty="0">
              <a:solidFill>
                <a:srgbClr val="F3540D"/>
              </a:solidFill>
              <a:latin typeface="Bodoni MT Condensed" panose="02070606080606020203" pitchFamily="18" charset="0"/>
            </a:endParaRPr>
          </a:p>
        </p:txBody>
      </p:sp>
      <p:sp>
        <p:nvSpPr>
          <p:cNvPr id="5" name="BlokTextu 4"/>
          <p:cNvSpPr txBox="1"/>
          <p:nvPr/>
        </p:nvSpPr>
        <p:spPr>
          <a:xfrm>
            <a:off x="5879229" y="3429000"/>
            <a:ext cx="2084730" cy="3139321"/>
          </a:xfrm>
          <a:prstGeom prst="rect">
            <a:avLst/>
          </a:prstGeom>
          <a:solidFill>
            <a:schemeClr val="bg1">
              <a:alpha val="91000"/>
            </a:schemeClr>
          </a:solidFill>
        </p:spPr>
        <p:txBody>
          <a:bodyPr wrap="square" rtlCol="0">
            <a:spAutoFit/>
          </a:bodyPr>
          <a:lstStyle/>
          <a:p>
            <a:r>
              <a:rPr lang="sk-SK" dirty="0" smtClean="0"/>
              <a:t>            </a:t>
            </a:r>
          </a:p>
          <a:p>
            <a:endParaRPr lang="sk-SK" dirty="0"/>
          </a:p>
          <a:p>
            <a:endParaRPr lang="sk-SK" dirty="0" smtClean="0"/>
          </a:p>
          <a:p>
            <a:endParaRPr lang="sk-SK" dirty="0"/>
          </a:p>
          <a:p>
            <a:endParaRPr lang="sk-SK" dirty="0" smtClean="0"/>
          </a:p>
          <a:p>
            <a:endParaRPr lang="sk-SK" dirty="0"/>
          </a:p>
          <a:p>
            <a:endParaRPr lang="sk-SK" dirty="0" smtClean="0"/>
          </a:p>
          <a:p>
            <a:endParaRPr lang="sk-SK" dirty="0"/>
          </a:p>
          <a:p>
            <a:endParaRPr lang="sk-SK" dirty="0" smtClean="0"/>
          </a:p>
          <a:p>
            <a:endParaRPr lang="sk-SK" dirty="0"/>
          </a:p>
          <a:p>
            <a:endParaRPr lang="sk-SK" dirty="0"/>
          </a:p>
        </p:txBody>
      </p:sp>
      <p:sp>
        <p:nvSpPr>
          <p:cNvPr id="6" name="Obdĺžnik 5"/>
          <p:cNvSpPr/>
          <p:nvPr/>
        </p:nvSpPr>
        <p:spPr>
          <a:xfrm>
            <a:off x="1676338" y="1971950"/>
            <a:ext cx="6045699" cy="33855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sk-SK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sk-SK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endParaRPr lang="sk-SK" sz="1400" b="1" dirty="0" smtClean="0">
              <a:solidFill>
                <a:srgbClr val="663300"/>
              </a:solidFill>
            </a:endParaRPr>
          </a:p>
          <a:p>
            <a:pPr algn="just"/>
            <a:r>
              <a:rPr lang="sk-SK" sz="1400" b="1" dirty="0">
                <a:solidFill>
                  <a:srgbClr val="663300"/>
                </a:solidFill>
              </a:rPr>
              <a:t>2. Odpovedz na otázky</a:t>
            </a:r>
            <a:endParaRPr lang="sk-SK" sz="1400" dirty="0">
              <a:solidFill>
                <a:srgbClr val="663300"/>
              </a:solidFill>
            </a:endParaRPr>
          </a:p>
          <a:p>
            <a:pPr algn="just"/>
            <a:r>
              <a:rPr lang="sk-SK" sz="1400" dirty="0">
                <a:solidFill>
                  <a:srgbClr val="663300"/>
                </a:solidFill>
              </a:rPr>
              <a:t> </a:t>
            </a:r>
          </a:p>
          <a:p>
            <a:pPr algn="just"/>
            <a:r>
              <a:rPr lang="sk-SK" sz="1400" dirty="0">
                <a:solidFill>
                  <a:srgbClr val="663300"/>
                </a:solidFill>
              </a:rPr>
              <a:t>Kto je Ježišova matka, bratia a sestry?</a:t>
            </a:r>
          </a:p>
          <a:p>
            <a:pPr algn="just"/>
            <a:r>
              <a:rPr lang="sk-SK" sz="1400" dirty="0">
                <a:solidFill>
                  <a:srgbClr val="663300"/>
                </a:solidFill>
              </a:rPr>
              <a:t> </a:t>
            </a:r>
          </a:p>
          <a:p>
            <a:pPr algn="just"/>
            <a:r>
              <a:rPr lang="sk-SK" sz="1400" dirty="0">
                <a:solidFill>
                  <a:srgbClr val="663300"/>
                </a:solidFill>
              </a:rPr>
              <a:t>Ježiš dáva prednosť duchovnému </a:t>
            </a:r>
            <a:r>
              <a:rPr lang="sk-SK" sz="1400" dirty="0" err="1">
                <a:solidFill>
                  <a:srgbClr val="663300"/>
                </a:solidFill>
              </a:rPr>
              <a:t>pokrvenstvu</a:t>
            </a:r>
            <a:r>
              <a:rPr lang="sk-SK" sz="1400" dirty="0">
                <a:solidFill>
                  <a:srgbClr val="663300"/>
                </a:solidFill>
              </a:rPr>
              <a:t> pred telesným. Prečo tu Mária zaujíma prvé miesto?</a:t>
            </a:r>
          </a:p>
          <a:p>
            <a:pPr algn="just"/>
            <a:endParaRPr lang="sk-SK" sz="1400" dirty="0">
              <a:solidFill>
                <a:srgbClr val="663300"/>
              </a:solidFill>
            </a:endParaRPr>
          </a:p>
          <a:p>
            <a:pPr algn="just"/>
            <a:r>
              <a:rPr lang="sk-SK" sz="1400" dirty="0" smtClean="0">
                <a:solidFill>
                  <a:srgbClr val="663300"/>
                </a:solidFill>
              </a:rPr>
              <a:t>Evanjelium </a:t>
            </a:r>
            <a:r>
              <a:rPr lang="sk-SK" sz="1400" dirty="0">
                <a:solidFill>
                  <a:srgbClr val="663300"/>
                </a:solidFill>
              </a:rPr>
              <a:t>svätého Marka v tretej kapitole spomína dve Ježišove emócie. Nájdi ich a vysvetli, čo ich vyvolalo.</a:t>
            </a:r>
          </a:p>
          <a:p>
            <a:pPr algn="just"/>
            <a:r>
              <a:rPr lang="sk-SK" sz="1400" b="1" dirty="0">
                <a:solidFill>
                  <a:srgbClr val="663300"/>
                </a:solidFill>
              </a:rPr>
              <a:t> </a:t>
            </a:r>
            <a:endParaRPr lang="sk-SK" sz="1400" dirty="0">
              <a:solidFill>
                <a:srgbClr val="663300"/>
              </a:solidFill>
            </a:endParaRPr>
          </a:p>
          <a:p>
            <a:pPr algn="just"/>
            <a:r>
              <a:rPr lang="sk-SK" sz="1400" dirty="0">
                <a:solidFill>
                  <a:srgbClr val="663300"/>
                </a:solidFill>
              </a:rPr>
              <a:t>Ježiš nám svojim životom a dielom zjavil nekonečné Božie milosrdenstvo. A predsa spomína nemožnosť odpustenia hriechu proti Duchu Svätému – vysvetli prečo.</a:t>
            </a:r>
          </a:p>
        </p:txBody>
      </p:sp>
      <p:pic>
        <p:nvPicPr>
          <p:cNvPr id="9" name="Picture 12" descr="Výsledok vyhľadávania obrázkov pre dopyt paper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0" y="553977"/>
            <a:ext cx="2528315" cy="627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BlokTextu 9"/>
          <p:cNvSpPr txBox="1"/>
          <p:nvPr/>
        </p:nvSpPr>
        <p:spPr>
          <a:xfrm>
            <a:off x="3342215" y="667678"/>
            <a:ext cx="22188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b="1" dirty="0" smtClean="0">
                <a:solidFill>
                  <a:srgbClr val="002060"/>
                </a:solidFill>
                <a:latin typeface="Bodoni MT Condensed" panose="02070606080606020203" pitchFamily="18" charset="0"/>
              </a:rPr>
              <a:t>BIBLIA PRE </a:t>
            </a:r>
            <a:r>
              <a:rPr lang="sk-SK" b="1" smtClean="0">
                <a:solidFill>
                  <a:srgbClr val="002060"/>
                </a:solidFill>
                <a:latin typeface="Bodoni MT Condensed" panose="02070606080606020203" pitchFamily="18" charset="0"/>
              </a:rPr>
              <a:t>VŠETKÝCH 2018</a:t>
            </a:r>
            <a:endParaRPr lang="sk-SK" b="1" dirty="0">
              <a:solidFill>
                <a:srgbClr val="002060"/>
              </a:solidFill>
              <a:latin typeface="Bodoni MT Condensed" panose="02070606080606020203" pitchFamily="18" charset="0"/>
            </a:endParaRPr>
          </a:p>
        </p:txBody>
      </p:sp>
      <p:sp>
        <p:nvSpPr>
          <p:cNvPr id="2" name="BlokTextu 1"/>
          <p:cNvSpPr txBox="1"/>
          <p:nvPr/>
        </p:nvSpPr>
        <p:spPr>
          <a:xfrm>
            <a:off x="2409743" y="1294801"/>
            <a:ext cx="184731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endParaRPr lang="sk-SK" sz="1400" dirty="0"/>
          </a:p>
        </p:txBody>
      </p:sp>
    </p:spTree>
    <p:extLst>
      <p:ext uri="{BB962C8B-B14F-4D97-AF65-F5344CB8AC3E}">
        <p14:creationId xmlns:p14="http://schemas.microsoft.com/office/powerpoint/2010/main" val="7477373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Súvisiaci obrázo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Súvisiaci obrázok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1441" y="3646448"/>
            <a:ext cx="2032518" cy="28772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BlokTextu 3"/>
          <p:cNvSpPr txBox="1"/>
          <p:nvPr/>
        </p:nvSpPr>
        <p:spPr>
          <a:xfrm rot="20738052">
            <a:off x="780189" y="636201"/>
            <a:ext cx="119135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k-SK" b="1" dirty="0" smtClean="0">
                <a:solidFill>
                  <a:srgbClr val="F3540D"/>
                </a:solidFill>
                <a:latin typeface="Bodoni MT Condensed" panose="02070606080606020203" pitchFamily="18" charset="0"/>
              </a:rPr>
              <a:t>Pracovný list</a:t>
            </a:r>
          </a:p>
          <a:p>
            <a:pPr algn="ctr"/>
            <a:endParaRPr lang="sk-SK" b="1" dirty="0" smtClean="0">
              <a:solidFill>
                <a:srgbClr val="F3540D"/>
              </a:solidFill>
              <a:latin typeface="Bodoni MT Condensed" panose="02070606080606020203" pitchFamily="18" charset="0"/>
            </a:endParaRPr>
          </a:p>
          <a:p>
            <a:pPr algn="ctr"/>
            <a:r>
              <a:rPr lang="sk-SK" b="1" dirty="0" smtClean="0">
                <a:solidFill>
                  <a:srgbClr val="F3540D"/>
                </a:solidFill>
                <a:latin typeface="Bodoni MT Condensed" panose="02070606080606020203" pitchFamily="18" charset="0"/>
              </a:rPr>
              <a:t>3. kapitola</a:t>
            </a:r>
            <a:endParaRPr lang="sk-SK" b="1" dirty="0">
              <a:solidFill>
                <a:srgbClr val="F3540D"/>
              </a:solidFill>
              <a:latin typeface="Bodoni MT Condensed" panose="02070606080606020203" pitchFamily="18" charset="0"/>
            </a:endParaRPr>
          </a:p>
        </p:txBody>
      </p:sp>
      <p:sp>
        <p:nvSpPr>
          <p:cNvPr id="5" name="BlokTextu 4"/>
          <p:cNvSpPr txBox="1"/>
          <p:nvPr/>
        </p:nvSpPr>
        <p:spPr>
          <a:xfrm>
            <a:off x="5931441" y="3492500"/>
            <a:ext cx="2084730" cy="3139321"/>
          </a:xfrm>
          <a:prstGeom prst="rect">
            <a:avLst/>
          </a:prstGeom>
          <a:solidFill>
            <a:schemeClr val="bg1">
              <a:alpha val="95000"/>
            </a:schemeClr>
          </a:solidFill>
        </p:spPr>
        <p:txBody>
          <a:bodyPr wrap="square" rtlCol="0">
            <a:spAutoFit/>
          </a:bodyPr>
          <a:lstStyle/>
          <a:p>
            <a:r>
              <a:rPr lang="sk-SK" dirty="0" smtClean="0"/>
              <a:t>            </a:t>
            </a:r>
          </a:p>
          <a:p>
            <a:endParaRPr lang="sk-SK" dirty="0"/>
          </a:p>
          <a:p>
            <a:endParaRPr lang="sk-SK" dirty="0" smtClean="0"/>
          </a:p>
          <a:p>
            <a:endParaRPr lang="sk-SK" dirty="0"/>
          </a:p>
          <a:p>
            <a:endParaRPr lang="sk-SK" dirty="0" smtClean="0"/>
          </a:p>
          <a:p>
            <a:endParaRPr lang="sk-SK" dirty="0"/>
          </a:p>
          <a:p>
            <a:endParaRPr lang="sk-SK" dirty="0" smtClean="0"/>
          </a:p>
          <a:p>
            <a:endParaRPr lang="sk-SK" dirty="0"/>
          </a:p>
          <a:p>
            <a:endParaRPr lang="sk-SK" dirty="0" smtClean="0"/>
          </a:p>
          <a:p>
            <a:endParaRPr lang="sk-SK" dirty="0"/>
          </a:p>
          <a:p>
            <a:endParaRPr lang="sk-SK" dirty="0"/>
          </a:p>
        </p:txBody>
      </p:sp>
      <p:pic>
        <p:nvPicPr>
          <p:cNvPr id="9" name="Picture 12" descr="Výsledok vyhľadávania obrázkov pre dopyt paper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4200" y="553977"/>
            <a:ext cx="2528315" cy="627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BlokTextu 9"/>
          <p:cNvSpPr txBox="1"/>
          <p:nvPr/>
        </p:nvSpPr>
        <p:spPr>
          <a:xfrm>
            <a:off x="3342215" y="667678"/>
            <a:ext cx="22188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b="1" dirty="0" smtClean="0">
                <a:solidFill>
                  <a:srgbClr val="002060"/>
                </a:solidFill>
                <a:latin typeface="Bodoni MT Condensed" panose="02070606080606020203" pitchFamily="18" charset="0"/>
              </a:rPr>
              <a:t>BIBLIA PRE </a:t>
            </a:r>
            <a:r>
              <a:rPr lang="sk-SK" b="1" smtClean="0">
                <a:solidFill>
                  <a:srgbClr val="002060"/>
                </a:solidFill>
                <a:latin typeface="Bodoni MT Condensed" panose="02070606080606020203" pitchFamily="18" charset="0"/>
              </a:rPr>
              <a:t>VŠETKÝCH 2018</a:t>
            </a:r>
            <a:endParaRPr lang="sk-SK" b="1" dirty="0">
              <a:solidFill>
                <a:srgbClr val="002060"/>
              </a:solidFill>
              <a:latin typeface="Bodoni MT Condensed" panose="02070606080606020203" pitchFamily="18" charset="0"/>
            </a:endParaRPr>
          </a:p>
        </p:txBody>
      </p:sp>
      <p:sp>
        <p:nvSpPr>
          <p:cNvPr id="2" name="BlokTextu 1"/>
          <p:cNvSpPr txBox="1"/>
          <p:nvPr/>
        </p:nvSpPr>
        <p:spPr>
          <a:xfrm>
            <a:off x="2409743" y="1294801"/>
            <a:ext cx="184731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endParaRPr lang="sk-SK" sz="1400" dirty="0"/>
          </a:p>
        </p:txBody>
      </p:sp>
      <p:sp>
        <p:nvSpPr>
          <p:cNvPr id="13" name="Obdĺžnik 12"/>
          <p:cNvSpPr/>
          <p:nvPr/>
        </p:nvSpPr>
        <p:spPr>
          <a:xfrm>
            <a:off x="2409743" y="1602578"/>
            <a:ext cx="5410344" cy="44812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sk-SK" sz="1400" b="1" dirty="0">
                <a:solidFill>
                  <a:srgbClr val="663300"/>
                </a:solidFill>
                <a:ea typeface="Calibri" panose="020F0502020204030204" pitchFamily="34" charset="0"/>
              </a:rPr>
              <a:t>3. Vyber a usporiadaj mená apoštolov, ako ich uvádza svätý evanjelista Marek. Každé meno má svoj kód, stačí zapísať kód mena apoštola do tabuľky.</a:t>
            </a:r>
            <a:endParaRPr lang="sk-SK" sz="1400" dirty="0">
              <a:solidFill>
                <a:srgbClr val="663300"/>
              </a:solidFill>
              <a:ea typeface="Calibri" panose="020F0502020204030204" pitchFamily="34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sk-SK" sz="1000" dirty="0">
                <a:solidFill>
                  <a:srgbClr val="663300"/>
                </a:solidFill>
                <a:ea typeface="Calibri" panose="020F0502020204030204" pitchFamily="34" charset="0"/>
              </a:rPr>
              <a:t> 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sk-SK" sz="1200" dirty="0">
                <a:solidFill>
                  <a:srgbClr val="663300"/>
                </a:solidFill>
                <a:ea typeface="Calibri" panose="020F0502020204030204" pitchFamily="34" charset="0"/>
              </a:rPr>
              <a:t>N - Tomáša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sk-SK" sz="1200" dirty="0">
                <a:solidFill>
                  <a:srgbClr val="663300"/>
                </a:solidFill>
                <a:ea typeface="Calibri" panose="020F0502020204030204" pitchFamily="34" charset="0"/>
              </a:rPr>
              <a:t>A - Lukáša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sk-SK" sz="1200" dirty="0">
                <a:solidFill>
                  <a:srgbClr val="663300"/>
                </a:solidFill>
                <a:ea typeface="Calibri" panose="020F0502020204030204" pitchFamily="34" charset="0"/>
              </a:rPr>
              <a:t>D - Matúša 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sk-SK" sz="1200" dirty="0">
                <a:solidFill>
                  <a:srgbClr val="663300"/>
                </a:solidFill>
                <a:ea typeface="Calibri" panose="020F0502020204030204" pitchFamily="34" charset="0"/>
              </a:rPr>
              <a:t>R - Bartolomeja 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sk-SK" sz="1200" dirty="0">
                <a:solidFill>
                  <a:srgbClr val="663300"/>
                </a:solidFill>
                <a:ea typeface="Calibri" panose="020F0502020204030204" pitchFamily="34" charset="0"/>
              </a:rPr>
              <a:t>E - Mateja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sk-SK" sz="1200" dirty="0">
                <a:solidFill>
                  <a:srgbClr val="663300"/>
                </a:solidFill>
                <a:ea typeface="Calibri" panose="020F0502020204030204" pitchFamily="34" charset="0"/>
              </a:rPr>
              <a:t>M - Šimona, ktorému dal meno Peter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sk-SK" sz="1200" dirty="0">
                <a:solidFill>
                  <a:srgbClr val="663300"/>
                </a:solidFill>
                <a:ea typeface="Calibri" panose="020F0502020204030204" pitchFamily="34" charset="0"/>
              </a:rPr>
              <a:t>O - Ondreja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sk-SK" sz="1200" dirty="0">
                <a:solidFill>
                  <a:srgbClr val="663300"/>
                </a:solidFill>
                <a:ea typeface="Calibri" panose="020F0502020204030204" pitchFamily="34" charset="0"/>
              </a:rPr>
              <a:t>S - Filipa 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sk-SK" sz="1200" dirty="0">
                <a:solidFill>
                  <a:srgbClr val="663300"/>
                </a:solidFill>
                <a:ea typeface="Calibri" panose="020F0502020204030204" pitchFamily="34" charset="0"/>
              </a:rPr>
              <a:t>H - Judáša </a:t>
            </a:r>
            <a:r>
              <a:rPr lang="sk-SK" sz="1200" dirty="0" err="1">
                <a:solidFill>
                  <a:srgbClr val="663300"/>
                </a:solidFill>
                <a:ea typeface="Calibri" panose="020F0502020204030204" pitchFamily="34" charset="0"/>
              </a:rPr>
              <a:t>Iškariotského</a:t>
            </a:r>
            <a:endParaRPr lang="sk-SK" sz="1200" dirty="0">
              <a:solidFill>
                <a:srgbClr val="663300"/>
              </a:solidFill>
              <a:ea typeface="Calibri" panose="020F0502020204030204" pitchFamily="34" charset="0"/>
            </a:endParaRP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sk-SK" sz="1200" dirty="0">
                <a:solidFill>
                  <a:srgbClr val="663300"/>
                </a:solidFill>
                <a:ea typeface="Calibri" panose="020F0502020204030204" pitchFamily="34" charset="0"/>
              </a:rPr>
              <a:t>C - Pavla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sk-SK" sz="1200" dirty="0">
                <a:solidFill>
                  <a:srgbClr val="663300"/>
                </a:solidFill>
                <a:ea typeface="Calibri" panose="020F0502020204030204" pitchFamily="34" charset="0"/>
              </a:rPr>
              <a:t>O - Šimona </a:t>
            </a:r>
            <a:r>
              <a:rPr lang="sk-SK" sz="1200" dirty="0" err="1">
                <a:solidFill>
                  <a:srgbClr val="663300"/>
                </a:solidFill>
                <a:ea typeface="Calibri" panose="020F0502020204030204" pitchFamily="34" charset="0"/>
              </a:rPr>
              <a:t>Kananejského</a:t>
            </a:r>
            <a:r>
              <a:rPr lang="sk-SK" sz="1200" dirty="0">
                <a:solidFill>
                  <a:srgbClr val="663300"/>
                </a:solidFill>
                <a:ea typeface="Calibri" panose="020F0502020204030204" pitchFamily="34" charset="0"/>
              </a:rPr>
              <a:t>  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sk-SK" sz="1200" dirty="0">
                <a:solidFill>
                  <a:srgbClr val="663300"/>
                </a:solidFill>
                <a:ea typeface="Calibri" panose="020F0502020204030204" pitchFamily="34" charset="0"/>
              </a:rPr>
              <a:t>B - Tadeáša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sk-SK" sz="1200" dirty="0">
                <a:solidFill>
                  <a:srgbClr val="663300"/>
                </a:solidFill>
                <a:ea typeface="Calibri" panose="020F0502020204030204" pitchFamily="34" charset="0"/>
              </a:rPr>
              <a:t>I - Jakuba </a:t>
            </a:r>
            <a:r>
              <a:rPr lang="sk-SK" sz="1200" dirty="0" err="1">
                <a:solidFill>
                  <a:srgbClr val="663300"/>
                </a:solidFill>
                <a:ea typeface="Calibri" panose="020F0502020204030204" pitchFamily="34" charset="0"/>
              </a:rPr>
              <a:t>Zebedejovho</a:t>
            </a:r>
            <a:r>
              <a:rPr lang="sk-SK" sz="1200" dirty="0">
                <a:solidFill>
                  <a:srgbClr val="663300"/>
                </a:solidFill>
                <a:ea typeface="Calibri" panose="020F0502020204030204" pitchFamily="34" charset="0"/>
              </a:rPr>
              <a:t> 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sk-SK" sz="1200" dirty="0">
                <a:solidFill>
                  <a:srgbClr val="663300"/>
                </a:solidFill>
                <a:ea typeface="Calibri" panose="020F0502020204030204" pitchFamily="34" charset="0"/>
              </a:rPr>
              <a:t>K- Šimona Horlivca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sk-SK" sz="1200" dirty="0">
                <a:solidFill>
                  <a:srgbClr val="663300"/>
                </a:solidFill>
                <a:ea typeface="Calibri" panose="020F0502020204030204" pitchFamily="34" charset="0"/>
              </a:rPr>
              <a:t>L - Jakubovho brata Jána</a:t>
            </a:r>
          </a:p>
          <a:p>
            <a:pPr>
              <a:lnSpc>
                <a:spcPct val="115000"/>
              </a:lnSpc>
              <a:spcAft>
                <a:spcPts val="0"/>
              </a:spcAft>
            </a:pPr>
            <a:r>
              <a:rPr lang="sk-SK" sz="1200" dirty="0">
                <a:solidFill>
                  <a:srgbClr val="663300"/>
                </a:solidFill>
                <a:ea typeface="Calibri" panose="020F0502020204030204" pitchFamily="34" charset="0"/>
              </a:rPr>
              <a:t>Ý - Jakuba </a:t>
            </a:r>
            <a:r>
              <a:rPr lang="sk-SK" sz="1200" dirty="0" err="1">
                <a:solidFill>
                  <a:srgbClr val="663300"/>
                </a:solidFill>
                <a:ea typeface="Calibri" panose="020F0502020204030204" pitchFamily="34" charset="0"/>
              </a:rPr>
              <a:t>Alfejovho</a:t>
            </a:r>
            <a:r>
              <a:rPr lang="sk-SK" sz="1200" dirty="0">
                <a:solidFill>
                  <a:srgbClr val="663300"/>
                </a:solidFill>
                <a:ea typeface="Calibri" panose="020F0502020204030204" pitchFamily="34" charset="0"/>
              </a:rPr>
              <a:t> </a:t>
            </a:r>
            <a:endParaRPr lang="sk-SK" sz="1200" dirty="0">
              <a:solidFill>
                <a:srgbClr val="663300"/>
              </a:solidFill>
              <a:effectLst/>
              <a:ea typeface="Calibri" panose="020F0502020204030204" pitchFamily="34" charset="0"/>
            </a:endParaRPr>
          </a:p>
        </p:txBody>
      </p:sp>
      <p:graphicFrame>
        <p:nvGraphicFramePr>
          <p:cNvPr id="16" name="Tabuľka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6683990"/>
              </p:ext>
            </p:extLst>
          </p:nvPr>
        </p:nvGraphicFramePr>
        <p:xfrm>
          <a:off x="2409743" y="6115359"/>
          <a:ext cx="5183505" cy="38036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431800"/>
                <a:gridCol w="432435"/>
                <a:gridCol w="432435"/>
                <a:gridCol w="432435"/>
                <a:gridCol w="432435"/>
                <a:gridCol w="432435"/>
                <a:gridCol w="431165"/>
                <a:gridCol w="431165"/>
                <a:gridCol w="431800"/>
                <a:gridCol w="431800"/>
                <a:gridCol w="430530"/>
                <a:gridCol w="433070"/>
              </a:tblGrid>
              <a:tr h="38036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1200" dirty="0">
                          <a:effectLst/>
                        </a:rPr>
                        <a:t> </a:t>
                      </a:r>
                      <a:endParaRPr lang="sk-SK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1200" dirty="0">
                          <a:effectLst/>
                        </a:rPr>
                        <a:t> </a:t>
                      </a:r>
                      <a:endParaRPr lang="sk-SK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1200" dirty="0">
                          <a:effectLst/>
                        </a:rPr>
                        <a:t> </a:t>
                      </a:r>
                      <a:endParaRPr lang="sk-SK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1200" dirty="0">
                          <a:effectLst/>
                        </a:rPr>
                        <a:t> </a:t>
                      </a:r>
                      <a:endParaRPr lang="sk-SK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1200" dirty="0">
                          <a:effectLst/>
                        </a:rPr>
                        <a:t> </a:t>
                      </a:r>
                      <a:endParaRPr lang="sk-SK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1200" dirty="0">
                          <a:effectLst/>
                        </a:rPr>
                        <a:t> </a:t>
                      </a:r>
                      <a:endParaRPr lang="sk-SK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1200" dirty="0">
                          <a:effectLst/>
                        </a:rPr>
                        <a:t> </a:t>
                      </a:r>
                      <a:endParaRPr lang="sk-SK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1200" dirty="0">
                          <a:effectLst/>
                        </a:rPr>
                        <a:t> </a:t>
                      </a:r>
                      <a:endParaRPr lang="sk-SK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1200" dirty="0">
                          <a:effectLst/>
                        </a:rPr>
                        <a:t> </a:t>
                      </a:r>
                      <a:endParaRPr lang="sk-SK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1200" dirty="0">
                          <a:effectLst/>
                        </a:rPr>
                        <a:t> </a:t>
                      </a:r>
                      <a:endParaRPr lang="sk-SK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1200" dirty="0">
                          <a:effectLst/>
                        </a:rPr>
                        <a:t> </a:t>
                      </a:r>
                      <a:endParaRPr lang="sk-SK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sk-SK" sz="1200" dirty="0">
                          <a:effectLst/>
                        </a:rPr>
                        <a:t> </a:t>
                      </a:r>
                      <a:endParaRPr lang="sk-SK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08532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Súvisiaci obrázo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Súvisiaci obrázok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1743" y="3531638"/>
            <a:ext cx="2048943" cy="290045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BlokTextu 3"/>
          <p:cNvSpPr txBox="1"/>
          <p:nvPr/>
        </p:nvSpPr>
        <p:spPr>
          <a:xfrm rot="20738052">
            <a:off x="780189" y="636201"/>
            <a:ext cx="119135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k-SK" b="1" dirty="0" smtClean="0">
                <a:solidFill>
                  <a:srgbClr val="F3540D"/>
                </a:solidFill>
                <a:latin typeface="Bodoni MT Condensed" panose="02070606080606020203" pitchFamily="18" charset="0"/>
              </a:rPr>
              <a:t>Pracovný list</a:t>
            </a:r>
          </a:p>
          <a:p>
            <a:pPr algn="ctr"/>
            <a:endParaRPr lang="sk-SK" b="1" dirty="0" smtClean="0">
              <a:solidFill>
                <a:srgbClr val="F3540D"/>
              </a:solidFill>
              <a:latin typeface="Bodoni MT Condensed" panose="02070606080606020203" pitchFamily="18" charset="0"/>
            </a:endParaRPr>
          </a:p>
          <a:p>
            <a:pPr algn="ctr"/>
            <a:r>
              <a:rPr lang="sk-SK" b="1" dirty="0">
                <a:solidFill>
                  <a:srgbClr val="F3540D"/>
                </a:solidFill>
                <a:latin typeface="Bodoni MT Condensed" panose="02070606080606020203" pitchFamily="18" charset="0"/>
              </a:rPr>
              <a:t>3</a:t>
            </a:r>
            <a:r>
              <a:rPr lang="sk-SK" b="1" dirty="0" smtClean="0">
                <a:solidFill>
                  <a:srgbClr val="F3540D"/>
                </a:solidFill>
                <a:latin typeface="Bodoni MT Condensed" panose="02070606080606020203" pitchFamily="18" charset="0"/>
              </a:rPr>
              <a:t>. kapitola</a:t>
            </a:r>
            <a:endParaRPr lang="sk-SK" b="1" dirty="0">
              <a:solidFill>
                <a:srgbClr val="F3540D"/>
              </a:solidFill>
              <a:latin typeface="Bodoni MT Condensed" panose="02070606080606020203" pitchFamily="18" charset="0"/>
            </a:endParaRPr>
          </a:p>
        </p:txBody>
      </p:sp>
      <p:sp>
        <p:nvSpPr>
          <p:cNvPr id="5" name="BlokTextu 4"/>
          <p:cNvSpPr txBox="1"/>
          <p:nvPr/>
        </p:nvSpPr>
        <p:spPr>
          <a:xfrm>
            <a:off x="5681438" y="3362757"/>
            <a:ext cx="2313986" cy="3139321"/>
          </a:xfrm>
          <a:prstGeom prst="rect">
            <a:avLst/>
          </a:prstGeom>
          <a:solidFill>
            <a:schemeClr val="bg1">
              <a:alpha val="83000"/>
            </a:schemeClr>
          </a:solidFill>
        </p:spPr>
        <p:txBody>
          <a:bodyPr wrap="square" rtlCol="0">
            <a:spAutoFit/>
          </a:bodyPr>
          <a:lstStyle/>
          <a:p>
            <a:r>
              <a:rPr lang="sk-SK" dirty="0" smtClean="0"/>
              <a:t>            </a:t>
            </a:r>
          </a:p>
          <a:p>
            <a:endParaRPr lang="sk-SK" dirty="0"/>
          </a:p>
          <a:p>
            <a:endParaRPr lang="sk-SK" dirty="0" smtClean="0"/>
          </a:p>
          <a:p>
            <a:endParaRPr lang="sk-SK" dirty="0"/>
          </a:p>
          <a:p>
            <a:endParaRPr lang="sk-SK" dirty="0" smtClean="0"/>
          </a:p>
          <a:p>
            <a:endParaRPr lang="sk-SK" dirty="0"/>
          </a:p>
          <a:p>
            <a:endParaRPr lang="sk-SK" dirty="0" smtClean="0"/>
          </a:p>
          <a:p>
            <a:endParaRPr lang="sk-SK" dirty="0"/>
          </a:p>
          <a:p>
            <a:endParaRPr lang="sk-SK" dirty="0" smtClean="0"/>
          </a:p>
          <a:p>
            <a:endParaRPr lang="sk-SK" dirty="0"/>
          </a:p>
          <a:p>
            <a:endParaRPr lang="sk-SK" dirty="0"/>
          </a:p>
        </p:txBody>
      </p:sp>
      <p:sp>
        <p:nvSpPr>
          <p:cNvPr id="6" name="Obdĺžnik 5"/>
          <p:cNvSpPr/>
          <p:nvPr/>
        </p:nvSpPr>
        <p:spPr>
          <a:xfrm>
            <a:off x="2289096" y="867538"/>
            <a:ext cx="604569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sk-SK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sk-SK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sk-SK" sz="1400" b="1" dirty="0" smtClean="0">
                <a:solidFill>
                  <a:srgbClr val="663300"/>
                </a:solidFill>
              </a:rPr>
              <a:t>                 </a:t>
            </a:r>
            <a:endParaRPr lang="sk-SK" sz="1400" dirty="0"/>
          </a:p>
        </p:txBody>
      </p:sp>
      <p:pic>
        <p:nvPicPr>
          <p:cNvPr id="9" name="Picture 12" descr="Výsledok vyhľadávania obrázkov pre dopyt paper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5501" y="571439"/>
            <a:ext cx="2476242" cy="627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Obdĺžnik 15"/>
          <p:cNvSpPr/>
          <p:nvPr/>
        </p:nvSpPr>
        <p:spPr>
          <a:xfrm>
            <a:off x="1815588" y="1988989"/>
            <a:ext cx="5050626" cy="28931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k-SK" sz="1400" b="1" dirty="0">
                <a:solidFill>
                  <a:srgbClr val="663300"/>
                </a:solidFill>
              </a:rPr>
              <a:t>4. Kto povedal komu, prípadne kto povedal o kom?</a:t>
            </a:r>
            <a:endParaRPr lang="sk-SK" sz="1400" dirty="0">
              <a:solidFill>
                <a:srgbClr val="663300"/>
              </a:solidFill>
            </a:endParaRPr>
          </a:p>
          <a:p>
            <a:r>
              <a:rPr lang="sk-SK" sz="1400" b="1" dirty="0">
                <a:solidFill>
                  <a:srgbClr val="663300"/>
                </a:solidFill>
              </a:rPr>
              <a:t> </a:t>
            </a:r>
            <a:endParaRPr lang="sk-SK" sz="1400" dirty="0">
              <a:solidFill>
                <a:srgbClr val="663300"/>
              </a:solidFill>
            </a:endParaRPr>
          </a:p>
          <a:p>
            <a:r>
              <a:rPr lang="sk-SK" sz="1400" dirty="0">
                <a:solidFill>
                  <a:srgbClr val="663300"/>
                </a:solidFill>
              </a:rPr>
              <a:t>„Vystri ruku!“</a:t>
            </a:r>
          </a:p>
          <a:p>
            <a:r>
              <a:rPr lang="sk-SK" sz="1400" b="1" dirty="0">
                <a:solidFill>
                  <a:srgbClr val="663300"/>
                </a:solidFill>
              </a:rPr>
              <a:t> </a:t>
            </a:r>
            <a:endParaRPr lang="sk-SK" sz="1400" dirty="0">
              <a:solidFill>
                <a:srgbClr val="663300"/>
              </a:solidFill>
            </a:endParaRPr>
          </a:p>
          <a:p>
            <a:r>
              <a:rPr lang="sk-SK" sz="1400" dirty="0">
                <a:solidFill>
                  <a:srgbClr val="663300"/>
                </a:solidFill>
              </a:rPr>
              <a:t>„Pomiatol sa.“</a:t>
            </a:r>
          </a:p>
          <a:p>
            <a:r>
              <a:rPr lang="sk-SK" sz="1400" b="1" dirty="0">
                <a:solidFill>
                  <a:srgbClr val="663300"/>
                </a:solidFill>
              </a:rPr>
              <a:t> </a:t>
            </a:r>
            <a:endParaRPr lang="sk-SK" sz="1400" dirty="0">
              <a:solidFill>
                <a:srgbClr val="663300"/>
              </a:solidFill>
            </a:endParaRPr>
          </a:p>
          <a:p>
            <a:r>
              <a:rPr lang="sk-SK" sz="1400" dirty="0">
                <a:solidFill>
                  <a:srgbClr val="663300"/>
                </a:solidFill>
              </a:rPr>
              <a:t>„Je posadnutý </a:t>
            </a:r>
            <a:r>
              <a:rPr lang="sk-SK" sz="1400" dirty="0" err="1">
                <a:solidFill>
                  <a:srgbClr val="663300"/>
                </a:solidFill>
              </a:rPr>
              <a:t>Belzebulom</a:t>
            </a:r>
            <a:r>
              <a:rPr lang="sk-SK" sz="1400" dirty="0">
                <a:solidFill>
                  <a:srgbClr val="663300"/>
                </a:solidFill>
              </a:rPr>
              <a:t>.“</a:t>
            </a:r>
          </a:p>
          <a:p>
            <a:r>
              <a:rPr lang="sk-SK" sz="1400" b="1" dirty="0">
                <a:solidFill>
                  <a:srgbClr val="663300"/>
                </a:solidFill>
              </a:rPr>
              <a:t> </a:t>
            </a:r>
            <a:endParaRPr lang="sk-SK" sz="1400" dirty="0">
              <a:solidFill>
                <a:srgbClr val="663300"/>
              </a:solidFill>
            </a:endParaRPr>
          </a:p>
          <a:p>
            <a:r>
              <a:rPr lang="sk-SK" sz="1400" dirty="0">
                <a:solidFill>
                  <a:srgbClr val="663300"/>
                </a:solidFill>
              </a:rPr>
              <a:t>„Ako môže satan vyháňať satana?“</a:t>
            </a:r>
          </a:p>
          <a:p>
            <a:r>
              <a:rPr lang="sk-SK" sz="1400" dirty="0">
                <a:solidFill>
                  <a:srgbClr val="663300"/>
                </a:solidFill>
              </a:rPr>
              <a:t> </a:t>
            </a:r>
          </a:p>
          <a:p>
            <a:r>
              <a:rPr lang="sk-SK" sz="1400" dirty="0">
                <a:solidFill>
                  <a:srgbClr val="663300"/>
                </a:solidFill>
              </a:rPr>
              <a:t>„Vonku ťa hľadá tvoja matka, tvoji bratia a tvoje sestry.“</a:t>
            </a:r>
          </a:p>
          <a:p>
            <a:r>
              <a:rPr lang="sk-SK" sz="1400" dirty="0">
                <a:solidFill>
                  <a:srgbClr val="663300"/>
                </a:solidFill>
              </a:rPr>
              <a:t> </a:t>
            </a:r>
          </a:p>
          <a:p>
            <a:r>
              <a:rPr lang="sk-SK" sz="1400" dirty="0">
                <a:solidFill>
                  <a:srgbClr val="663300"/>
                </a:solidFill>
              </a:rPr>
              <a:t>„Hľa, moja matka a moji bratia.“</a:t>
            </a:r>
          </a:p>
        </p:txBody>
      </p:sp>
      <p:sp>
        <p:nvSpPr>
          <p:cNvPr id="2" name="Obdĺžnik 1"/>
          <p:cNvSpPr/>
          <p:nvPr/>
        </p:nvSpPr>
        <p:spPr>
          <a:xfrm>
            <a:off x="3462561" y="700335"/>
            <a:ext cx="221887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sk-SK" b="1">
                <a:solidFill>
                  <a:srgbClr val="002060"/>
                </a:solidFill>
                <a:latin typeface="Bodoni MT Condensed" panose="02070606080606020203" pitchFamily="18" charset="0"/>
              </a:rPr>
              <a:t>BIBLIA PRE VŠETKÝCH </a:t>
            </a:r>
            <a:r>
              <a:rPr lang="sk-SK" b="1" smtClean="0">
                <a:solidFill>
                  <a:srgbClr val="002060"/>
                </a:solidFill>
                <a:latin typeface="Bodoni MT Condensed" panose="02070606080606020203" pitchFamily="18" charset="0"/>
              </a:rPr>
              <a:t>2018</a:t>
            </a:r>
            <a:endParaRPr lang="sk-SK" b="1">
              <a:solidFill>
                <a:srgbClr val="002060"/>
              </a:solidFill>
              <a:latin typeface="Bodoni MT Condensed" panose="020706060806060202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16041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Súvisiaci obrázo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Súvisiaci obrázok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1743" y="3531638"/>
            <a:ext cx="2048943" cy="290045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BlokTextu 3"/>
          <p:cNvSpPr txBox="1"/>
          <p:nvPr/>
        </p:nvSpPr>
        <p:spPr>
          <a:xfrm rot="20738052">
            <a:off x="780189" y="636201"/>
            <a:ext cx="119135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k-SK" b="1" dirty="0" smtClean="0">
                <a:solidFill>
                  <a:srgbClr val="F3540D"/>
                </a:solidFill>
                <a:latin typeface="Bodoni MT Condensed" panose="02070606080606020203" pitchFamily="18" charset="0"/>
              </a:rPr>
              <a:t>Pracovný list</a:t>
            </a:r>
          </a:p>
          <a:p>
            <a:pPr algn="ctr"/>
            <a:endParaRPr lang="sk-SK" b="1" dirty="0" smtClean="0">
              <a:solidFill>
                <a:srgbClr val="F3540D"/>
              </a:solidFill>
              <a:latin typeface="Bodoni MT Condensed" panose="02070606080606020203" pitchFamily="18" charset="0"/>
            </a:endParaRPr>
          </a:p>
          <a:p>
            <a:pPr algn="ctr"/>
            <a:r>
              <a:rPr lang="sk-SK" b="1" dirty="0">
                <a:solidFill>
                  <a:srgbClr val="F3540D"/>
                </a:solidFill>
                <a:latin typeface="Bodoni MT Condensed" panose="02070606080606020203" pitchFamily="18" charset="0"/>
              </a:rPr>
              <a:t>3</a:t>
            </a:r>
            <a:r>
              <a:rPr lang="sk-SK" b="1" dirty="0" smtClean="0">
                <a:solidFill>
                  <a:srgbClr val="F3540D"/>
                </a:solidFill>
                <a:latin typeface="Bodoni MT Condensed" panose="02070606080606020203" pitchFamily="18" charset="0"/>
              </a:rPr>
              <a:t>. kapitola</a:t>
            </a:r>
            <a:endParaRPr lang="sk-SK" b="1" dirty="0">
              <a:solidFill>
                <a:srgbClr val="F3540D"/>
              </a:solidFill>
              <a:latin typeface="Bodoni MT Condensed" panose="02070606080606020203" pitchFamily="18" charset="0"/>
            </a:endParaRPr>
          </a:p>
        </p:txBody>
      </p:sp>
      <p:sp>
        <p:nvSpPr>
          <p:cNvPr id="5" name="BlokTextu 4"/>
          <p:cNvSpPr txBox="1"/>
          <p:nvPr/>
        </p:nvSpPr>
        <p:spPr>
          <a:xfrm>
            <a:off x="5681438" y="3362757"/>
            <a:ext cx="2313986" cy="3139321"/>
          </a:xfrm>
          <a:prstGeom prst="rect">
            <a:avLst/>
          </a:prstGeom>
          <a:solidFill>
            <a:schemeClr val="bg1">
              <a:alpha val="83000"/>
            </a:schemeClr>
          </a:solidFill>
        </p:spPr>
        <p:txBody>
          <a:bodyPr wrap="square" rtlCol="0">
            <a:spAutoFit/>
          </a:bodyPr>
          <a:lstStyle/>
          <a:p>
            <a:r>
              <a:rPr lang="sk-SK" dirty="0" smtClean="0"/>
              <a:t>            </a:t>
            </a:r>
          </a:p>
          <a:p>
            <a:endParaRPr lang="sk-SK" dirty="0"/>
          </a:p>
          <a:p>
            <a:endParaRPr lang="sk-SK" dirty="0" smtClean="0"/>
          </a:p>
          <a:p>
            <a:endParaRPr lang="sk-SK" dirty="0"/>
          </a:p>
          <a:p>
            <a:endParaRPr lang="sk-SK" dirty="0" smtClean="0"/>
          </a:p>
          <a:p>
            <a:endParaRPr lang="sk-SK" dirty="0"/>
          </a:p>
          <a:p>
            <a:endParaRPr lang="sk-SK" dirty="0" smtClean="0"/>
          </a:p>
          <a:p>
            <a:endParaRPr lang="sk-SK" dirty="0"/>
          </a:p>
          <a:p>
            <a:endParaRPr lang="sk-SK" dirty="0" smtClean="0"/>
          </a:p>
          <a:p>
            <a:endParaRPr lang="sk-SK" dirty="0"/>
          </a:p>
          <a:p>
            <a:endParaRPr lang="sk-SK" dirty="0"/>
          </a:p>
        </p:txBody>
      </p:sp>
      <p:sp>
        <p:nvSpPr>
          <p:cNvPr id="6" name="Obdĺžnik 5"/>
          <p:cNvSpPr/>
          <p:nvPr/>
        </p:nvSpPr>
        <p:spPr>
          <a:xfrm>
            <a:off x="2289096" y="867538"/>
            <a:ext cx="604569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sk-SK" b="1" dirty="0" smtClean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  <a:endParaRPr lang="sk-SK" dirty="0" smtClean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r>
              <a:rPr lang="sk-SK" sz="1400" b="1" dirty="0" smtClean="0">
                <a:solidFill>
                  <a:srgbClr val="663300"/>
                </a:solidFill>
              </a:rPr>
              <a:t>                 </a:t>
            </a:r>
            <a:endParaRPr lang="sk-SK" sz="1400" dirty="0"/>
          </a:p>
        </p:txBody>
      </p:sp>
      <p:pic>
        <p:nvPicPr>
          <p:cNvPr id="9" name="Picture 12" descr="Výsledok vyhľadávania obrázkov pre dopyt paper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5501" y="571439"/>
            <a:ext cx="2476242" cy="627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Obdĺžnik 15"/>
          <p:cNvSpPr/>
          <p:nvPr/>
        </p:nvSpPr>
        <p:spPr>
          <a:xfrm>
            <a:off x="1815587" y="1988989"/>
            <a:ext cx="5904857" cy="41857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k-SK" sz="1400" b="1" dirty="0">
                <a:solidFill>
                  <a:srgbClr val="663300"/>
                </a:solidFill>
              </a:rPr>
              <a:t>5. Kto som?</a:t>
            </a:r>
            <a:endParaRPr lang="sk-SK" sz="1400" dirty="0">
              <a:solidFill>
                <a:srgbClr val="663300"/>
              </a:solidFill>
            </a:endParaRPr>
          </a:p>
          <a:p>
            <a:r>
              <a:rPr lang="sk-SK" sz="1400" b="1" dirty="0">
                <a:solidFill>
                  <a:srgbClr val="663300"/>
                </a:solidFill>
              </a:rPr>
              <a:t> </a:t>
            </a:r>
            <a:endParaRPr lang="sk-SK" sz="1400" dirty="0">
              <a:solidFill>
                <a:srgbClr val="663300"/>
              </a:solidFill>
            </a:endParaRPr>
          </a:p>
          <a:p>
            <a:r>
              <a:rPr lang="sk-SK" sz="1400" dirty="0">
                <a:solidFill>
                  <a:srgbClr val="663300"/>
                </a:solidFill>
              </a:rPr>
              <a:t>Za moje uzdravenie chceli farizeji a </a:t>
            </a:r>
            <a:r>
              <a:rPr lang="sk-SK" sz="1400" dirty="0" err="1">
                <a:solidFill>
                  <a:srgbClr val="663300"/>
                </a:solidFill>
              </a:rPr>
              <a:t>herodiáni</a:t>
            </a:r>
            <a:r>
              <a:rPr lang="sk-SK" sz="1400" dirty="0">
                <a:solidFill>
                  <a:srgbClr val="663300"/>
                </a:solidFill>
              </a:rPr>
              <a:t> Ježiša zahubiť.</a:t>
            </a:r>
          </a:p>
          <a:p>
            <a:r>
              <a:rPr lang="sk-SK" sz="1400" b="1" dirty="0">
                <a:solidFill>
                  <a:srgbClr val="663300"/>
                </a:solidFill>
              </a:rPr>
              <a:t> </a:t>
            </a:r>
            <a:r>
              <a:rPr lang="sk-SK" sz="1400" dirty="0">
                <a:solidFill>
                  <a:srgbClr val="663300"/>
                </a:solidFill>
              </a:rPr>
              <a:t> </a:t>
            </a:r>
          </a:p>
          <a:p>
            <a:r>
              <a:rPr lang="sk-SK" sz="1400" dirty="0">
                <a:solidFill>
                  <a:srgbClr val="663300"/>
                </a:solidFill>
              </a:rPr>
              <a:t>Keď sme zbadali Ježiša, padali sme pred ním a kričali: „Ty si Boží Syn</a:t>
            </a:r>
            <a:r>
              <a:rPr lang="sk-SK" sz="1400" dirty="0" smtClean="0">
                <a:solidFill>
                  <a:srgbClr val="663300"/>
                </a:solidFill>
              </a:rPr>
              <a:t>.“</a:t>
            </a:r>
          </a:p>
          <a:p>
            <a:r>
              <a:rPr lang="sk-SK" sz="1400" dirty="0">
                <a:solidFill>
                  <a:srgbClr val="663300"/>
                </a:solidFill>
              </a:rPr>
              <a:t> </a:t>
            </a:r>
          </a:p>
          <a:p>
            <a:r>
              <a:rPr lang="sk-SK" sz="1400" dirty="0">
                <a:solidFill>
                  <a:srgbClr val="663300"/>
                </a:solidFill>
              </a:rPr>
              <a:t>Ježiš nás ustanovil, aby sme boli s ním.</a:t>
            </a:r>
          </a:p>
          <a:p>
            <a:r>
              <a:rPr lang="sk-SK" sz="1400" dirty="0">
                <a:solidFill>
                  <a:srgbClr val="663300"/>
                </a:solidFill>
              </a:rPr>
              <a:t> </a:t>
            </a:r>
          </a:p>
          <a:p>
            <a:r>
              <a:rPr lang="sk-SK" sz="1400" dirty="0">
                <a:solidFill>
                  <a:srgbClr val="663300"/>
                </a:solidFill>
              </a:rPr>
              <a:t>Ideme </a:t>
            </a:r>
            <a:r>
              <a:rPr lang="sk-SK" sz="1400" dirty="0" smtClean="0">
                <a:solidFill>
                  <a:srgbClr val="663300"/>
                </a:solidFill>
              </a:rPr>
              <a:t>odviezť </a:t>
            </a:r>
            <a:r>
              <a:rPr lang="sk-SK" sz="1400" dirty="0">
                <a:solidFill>
                  <a:srgbClr val="663300"/>
                </a:solidFill>
              </a:rPr>
              <a:t>Ježiša, lebo sa pomiatol.</a:t>
            </a:r>
          </a:p>
          <a:p>
            <a:r>
              <a:rPr lang="sk-SK" sz="1400" dirty="0">
                <a:solidFill>
                  <a:srgbClr val="663300"/>
                </a:solidFill>
              </a:rPr>
              <a:t> </a:t>
            </a:r>
          </a:p>
          <a:p>
            <a:r>
              <a:rPr lang="sk-SK" sz="1400" dirty="0">
                <a:solidFill>
                  <a:srgbClr val="663300"/>
                </a:solidFill>
              </a:rPr>
              <a:t>Som Svätý. Rúhanie proti mne sa nikdy neodpustí.</a:t>
            </a:r>
          </a:p>
          <a:p>
            <a:r>
              <a:rPr lang="sk-SK" sz="1400" dirty="0">
                <a:solidFill>
                  <a:srgbClr val="663300"/>
                </a:solidFill>
              </a:rPr>
              <a:t> </a:t>
            </a:r>
          </a:p>
          <a:p>
            <a:r>
              <a:rPr lang="sk-SK" sz="1400" dirty="0">
                <a:solidFill>
                  <a:srgbClr val="663300"/>
                </a:solidFill>
              </a:rPr>
              <a:t>Nemohli sme sa dostať k Ježišovi, preto sme si ho dali zavolať.</a:t>
            </a:r>
          </a:p>
          <a:p>
            <a:r>
              <a:rPr lang="sk-SK" sz="1400" b="1" dirty="0">
                <a:solidFill>
                  <a:srgbClr val="663300"/>
                </a:solidFill>
              </a:rPr>
              <a:t> </a:t>
            </a:r>
            <a:endParaRPr lang="sk-SK" sz="1400" dirty="0">
              <a:solidFill>
                <a:srgbClr val="663300"/>
              </a:solidFill>
            </a:endParaRPr>
          </a:p>
          <a:p>
            <a:r>
              <a:rPr lang="sk-SK" sz="1400" dirty="0">
                <a:solidFill>
                  <a:srgbClr val="663300"/>
                </a:solidFill>
              </a:rPr>
              <a:t>Plním Božiu vôľu.</a:t>
            </a:r>
          </a:p>
          <a:p>
            <a:r>
              <a:rPr lang="sk-SK" sz="1400" b="1" dirty="0">
                <a:solidFill>
                  <a:srgbClr val="663300"/>
                </a:solidFill>
              </a:rPr>
              <a:t> </a:t>
            </a:r>
            <a:endParaRPr lang="sk-SK" sz="1400" dirty="0">
              <a:solidFill>
                <a:srgbClr val="663300"/>
              </a:solidFill>
            </a:endParaRPr>
          </a:p>
          <a:p>
            <a:r>
              <a:rPr lang="sk-SK" sz="1400" dirty="0">
                <a:solidFill>
                  <a:srgbClr val="663300"/>
                </a:solidFill>
              </a:rPr>
              <a:t>Ježiš nám povedal, aby sme mu pripravili loďku.</a:t>
            </a:r>
          </a:p>
          <a:p>
            <a:r>
              <a:rPr lang="sk-SK" sz="1400" b="1" dirty="0">
                <a:solidFill>
                  <a:srgbClr val="663300"/>
                </a:solidFill>
              </a:rPr>
              <a:t> </a:t>
            </a:r>
            <a:endParaRPr lang="sk-SK" sz="1400" dirty="0">
              <a:solidFill>
                <a:srgbClr val="663300"/>
              </a:solidFill>
            </a:endParaRPr>
          </a:p>
          <a:p>
            <a:r>
              <a:rPr lang="sk-SK" sz="1400" dirty="0">
                <a:solidFill>
                  <a:srgbClr val="663300"/>
                </a:solidFill>
              </a:rPr>
              <a:t>Nechce sa nám, ale Dvanástich musíme poslúchať.</a:t>
            </a:r>
          </a:p>
        </p:txBody>
      </p:sp>
      <p:sp>
        <p:nvSpPr>
          <p:cNvPr id="2" name="Obdĺžnik 1"/>
          <p:cNvSpPr/>
          <p:nvPr/>
        </p:nvSpPr>
        <p:spPr>
          <a:xfrm>
            <a:off x="3462561" y="700335"/>
            <a:ext cx="221887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sk-SK" b="1">
                <a:solidFill>
                  <a:srgbClr val="002060"/>
                </a:solidFill>
                <a:latin typeface="Bodoni MT Condensed" panose="02070606080606020203" pitchFamily="18" charset="0"/>
              </a:rPr>
              <a:t>BIBLIA PRE VŠETKÝCH </a:t>
            </a:r>
            <a:r>
              <a:rPr lang="sk-SK" b="1" smtClean="0">
                <a:solidFill>
                  <a:srgbClr val="002060"/>
                </a:solidFill>
                <a:latin typeface="Bodoni MT Condensed" panose="02070606080606020203" pitchFamily="18" charset="0"/>
              </a:rPr>
              <a:t>2018</a:t>
            </a:r>
            <a:endParaRPr lang="sk-SK" b="1">
              <a:solidFill>
                <a:srgbClr val="002060"/>
              </a:solidFill>
              <a:latin typeface="Bodoni MT Condensed" panose="020706060806060202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6076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Súvisiaci obrázo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64580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Súvisiaci obrázok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10513" y="3728634"/>
            <a:ext cx="1895679" cy="268349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BlokTextu 3"/>
          <p:cNvSpPr txBox="1"/>
          <p:nvPr/>
        </p:nvSpPr>
        <p:spPr>
          <a:xfrm rot="20738052">
            <a:off x="780189" y="636201"/>
            <a:ext cx="119135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k-SK" b="1" dirty="0" smtClean="0">
                <a:solidFill>
                  <a:srgbClr val="F3540D"/>
                </a:solidFill>
                <a:latin typeface="Bodoni MT Condensed" panose="02070606080606020203" pitchFamily="18" charset="0"/>
              </a:rPr>
              <a:t>Pracovný list</a:t>
            </a:r>
          </a:p>
          <a:p>
            <a:pPr algn="ctr"/>
            <a:endParaRPr lang="sk-SK" b="1" dirty="0" smtClean="0">
              <a:solidFill>
                <a:srgbClr val="F3540D"/>
              </a:solidFill>
              <a:latin typeface="Bodoni MT Condensed" panose="02070606080606020203" pitchFamily="18" charset="0"/>
            </a:endParaRPr>
          </a:p>
          <a:p>
            <a:pPr algn="ctr"/>
            <a:r>
              <a:rPr lang="sk-SK" b="1" dirty="0">
                <a:solidFill>
                  <a:srgbClr val="F3540D"/>
                </a:solidFill>
                <a:latin typeface="Bodoni MT Condensed" panose="02070606080606020203" pitchFamily="18" charset="0"/>
              </a:rPr>
              <a:t>3</a:t>
            </a:r>
            <a:r>
              <a:rPr lang="sk-SK" b="1" dirty="0" smtClean="0">
                <a:solidFill>
                  <a:srgbClr val="F3540D"/>
                </a:solidFill>
                <a:latin typeface="Bodoni MT Condensed" panose="02070606080606020203" pitchFamily="18" charset="0"/>
              </a:rPr>
              <a:t>. </a:t>
            </a:r>
            <a:r>
              <a:rPr lang="sk-SK" b="1" dirty="0" smtClean="0">
                <a:solidFill>
                  <a:srgbClr val="F3540D"/>
                </a:solidFill>
                <a:latin typeface="Bodoni MT Condensed" panose="02070606080606020203" pitchFamily="18" charset="0"/>
              </a:rPr>
              <a:t>kapitola</a:t>
            </a:r>
            <a:endParaRPr lang="sk-SK" b="1" dirty="0">
              <a:solidFill>
                <a:srgbClr val="F3540D"/>
              </a:solidFill>
              <a:latin typeface="Bodoni MT Condensed" panose="02070606080606020203" pitchFamily="18" charset="0"/>
            </a:endParaRPr>
          </a:p>
        </p:txBody>
      </p:sp>
      <p:sp>
        <p:nvSpPr>
          <p:cNvPr id="5" name="BlokTextu 4"/>
          <p:cNvSpPr txBox="1"/>
          <p:nvPr/>
        </p:nvSpPr>
        <p:spPr>
          <a:xfrm>
            <a:off x="6235180" y="3272808"/>
            <a:ext cx="2084730" cy="3139321"/>
          </a:xfrm>
          <a:prstGeom prst="rect">
            <a:avLst/>
          </a:prstGeom>
          <a:solidFill>
            <a:schemeClr val="bg1">
              <a:alpha val="83000"/>
            </a:schemeClr>
          </a:solidFill>
        </p:spPr>
        <p:txBody>
          <a:bodyPr wrap="square" rtlCol="0">
            <a:spAutoFit/>
          </a:bodyPr>
          <a:lstStyle/>
          <a:p>
            <a:r>
              <a:rPr lang="sk-SK" dirty="0" smtClean="0"/>
              <a:t>            </a:t>
            </a:r>
          </a:p>
          <a:p>
            <a:endParaRPr lang="sk-SK" dirty="0"/>
          </a:p>
          <a:p>
            <a:endParaRPr lang="sk-SK" dirty="0" smtClean="0"/>
          </a:p>
          <a:p>
            <a:endParaRPr lang="sk-SK" dirty="0"/>
          </a:p>
          <a:p>
            <a:endParaRPr lang="sk-SK" dirty="0" smtClean="0"/>
          </a:p>
          <a:p>
            <a:endParaRPr lang="sk-SK" dirty="0"/>
          </a:p>
          <a:p>
            <a:endParaRPr lang="sk-SK" dirty="0" smtClean="0"/>
          </a:p>
          <a:p>
            <a:endParaRPr lang="sk-SK" dirty="0"/>
          </a:p>
          <a:p>
            <a:endParaRPr lang="sk-SK" dirty="0" smtClean="0"/>
          </a:p>
          <a:p>
            <a:endParaRPr lang="sk-SK" dirty="0"/>
          </a:p>
          <a:p>
            <a:endParaRPr lang="sk-SK" dirty="0"/>
          </a:p>
        </p:txBody>
      </p:sp>
      <p:pic>
        <p:nvPicPr>
          <p:cNvPr id="9" name="Picture 12" descr="Výsledok vyhľadávania obrázkov pre dopyt paper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5651" y="671519"/>
            <a:ext cx="2404818" cy="627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BlokTextu 9"/>
          <p:cNvSpPr txBox="1"/>
          <p:nvPr/>
        </p:nvSpPr>
        <p:spPr>
          <a:xfrm>
            <a:off x="2274128" y="804367"/>
            <a:ext cx="5307864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k-SK" sz="1600" b="1" dirty="0" smtClean="0">
                <a:solidFill>
                  <a:srgbClr val="002060"/>
                </a:solidFill>
                <a:latin typeface="Bodoni MT Condensed" panose="02070606080606020203" pitchFamily="18" charset="0"/>
              </a:rPr>
              <a:t>BIBLIA PRE VŠETKÝCH 2018</a:t>
            </a:r>
          </a:p>
          <a:p>
            <a:pPr algn="ctr"/>
            <a:endParaRPr lang="sk-SK" sz="1600" b="1" dirty="0">
              <a:solidFill>
                <a:srgbClr val="002060"/>
              </a:solidFill>
              <a:latin typeface="Bodoni MT Condensed" panose="02070606080606020203" pitchFamily="18" charset="0"/>
            </a:endParaRPr>
          </a:p>
          <a:p>
            <a:pPr algn="ctr"/>
            <a:r>
              <a:rPr lang="sk-SK" sz="2400" b="1" dirty="0" smtClean="0">
                <a:solidFill>
                  <a:srgbClr val="F3540D"/>
                </a:solidFill>
                <a:latin typeface="Bodoni MT Condensed" panose="02070606080606020203" pitchFamily="18" charset="0"/>
              </a:rPr>
              <a:t>                Božie slovo s aplikáciou do dnešných dní</a:t>
            </a:r>
            <a:endParaRPr lang="sk-SK" sz="2400" b="1" dirty="0">
              <a:solidFill>
                <a:srgbClr val="F3540D"/>
              </a:solidFill>
              <a:latin typeface="Bodoni MT Condensed" panose="02070606080606020203" pitchFamily="18" charset="0"/>
            </a:endParaRPr>
          </a:p>
        </p:txBody>
      </p:sp>
      <p:sp>
        <p:nvSpPr>
          <p:cNvPr id="11" name="Obdĺžnik 10"/>
          <p:cNvSpPr/>
          <p:nvPr/>
        </p:nvSpPr>
        <p:spPr>
          <a:xfrm>
            <a:off x="2839389" y="1970161"/>
            <a:ext cx="5409030" cy="43396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sk-SK" sz="1200" dirty="0" smtClean="0">
                <a:solidFill>
                  <a:srgbClr val="663300"/>
                </a:solidFill>
              </a:rPr>
              <a:t>Mohol </a:t>
            </a:r>
            <a:r>
              <a:rPr lang="sk-SK" sz="1200" dirty="0">
                <a:solidFill>
                  <a:srgbClr val="663300"/>
                </a:solidFill>
              </a:rPr>
              <a:t>sa Ježiš nahnevať? Veď on predsa nemohol zhrešiť. Hnev patrí medzi vášne a vášne sú „citové vzrušenia alebo hnutia, ktoré pobádajú konať alebo nekonať podľa toho, čo človek pociťuje alebo si predstavuje ako dobré alebo ako zlé“ (KKC 1763). „Vášne samy v sebe nie sú ani dobré ani zlé. Morálnu akosť nadobúdajú v takej miere, v akej skutočne závisia od rozumu a vôle“ (KKC 1767). Aby sme v tom mali jasno, preštudujme si v Katechizme Katolíckej Cirkvi body 1762 – 1770!</a:t>
            </a:r>
          </a:p>
          <a:p>
            <a:pPr algn="just"/>
            <a:r>
              <a:rPr lang="sk-SK" sz="1200" dirty="0">
                <a:solidFill>
                  <a:srgbClr val="663300"/>
                </a:solidFill>
              </a:rPr>
              <a:t> </a:t>
            </a:r>
            <a:endParaRPr lang="sk-SK" sz="1200" dirty="0" smtClean="0">
              <a:solidFill>
                <a:srgbClr val="663300"/>
              </a:solidFill>
            </a:endParaRPr>
          </a:p>
          <a:p>
            <a:pPr algn="just"/>
            <a:endParaRPr lang="sk-SK" sz="1200" dirty="0">
              <a:solidFill>
                <a:srgbClr val="663300"/>
              </a:solidFill>
            </a:endParaRPr>
          </a:p>
          <a:p>
            <a:pPr lvl="0" algn="just"/>
            <a:r>
              <a:rPr lang="sk-SK" sz="1200" dirty="0" smtClean="0">
                <a:solidFill>
                  <a:srgbClr val="663300"/>
                </a:solidFill>
              </a:rPr>
              <a:t>Za </a:t>
            </a:r>
            <a:r>
              <a:rPr lang="sk-SK" sz="1200" dirty="0">
                <a:solidFill>
                  <a:srgbClr val="663300"/>
                </a:solidFill>
              </a:rPr>
              <a:t>Ježišom išli mnohí ľudia z rôznych krajov. A tiež z rôznych dôvodov. Niektorí ho chceli vidieť a počuť, iní chceli byť uzdravení, ďalší sa možno chceli presvedčiť či je Mesiáš a pod. Z akých dôvodov prichádzaš za Ježišom ty? Hľadáš Boha, alebo je pre teba len prostriedkom, ako získať to, po čom túžiš? Tomu sa hovorí teológia prosperity, o ktorej pápež František povedal, že nie je skutočným evanjeliom. Chceš sa lepšie nad touto skutočnosťou zamyslieť? Môžeš si v archíve relácií TV Lux pozrieť 66. časť relácie </a:t>
            </a:r>
            <a:r>
              <a:rPr lang="sk-SK" sz="1200" dirty="0" smtClean="0">
                <a:solidFill>
                  <a:srgbClr val="663300"/>
                </a:solidFill>
              </a:rPr>
              <a:t>v Kontexte </a:t>
            </a:r>
            <a:r>
              <a:rPr lang="sk-SK" sz="1200" dirty="0">
                <a:solidFill>
                  <a:srgbClr val="663300"/>
                </a:solidFill>
              </a:rPr>
              <a:t>s názvom „Teológia prosperity, falošné evanjelium</a:t>
            </a:r>
            <a:r>
              <a:rPr lang="sk-SK" sz="1200" dirty="0" smtClean="0">
                <a:solidFill>
                  <a:srgbClr val="663300"/>
                </a:solidFill>
              </a:rPr>
              <a:t>“.</a:t>
            </a:r>
          </a:p>
          <a:p>
            <a:pPr lvl="0" algn="just"/>
            <a:endParaRPr lang="sk-SK" sz="1200" dirty="0">
              <a:solidFill>
                <a:srgbClr val="663300"/>
              </a:solidFill>
              <a:effectLst/>
            </a:endParaRPr>
          </a:p>
          <a:p>
            <a:pPr lvl="0" algn="just"/>
            <a:r>
              <a:rPr lang="sk-SK" sz="1200" dirty="0" smtClean="0">
                <a:solidFill>
                  <a:srgbClr val="663300"/>
                </a:solidFill>
              </a:rPr>
              <a:t>Veľké </a:t>
            </a:r>
            <a:r>
              <a:rPr lang="sk-SK" sz="1200" dirty="0">
                <a:solidFill>
                  <a:srgbClr val="663300"/>
                </a:solidFill>
              </a:rPr>
              <a:t>zástupy prišli k Ježišovi, keď </a:t>
            </a:r>
            <a:r>
              <a:rPr lang="sk-SK" sz="1200" i="1" dirty="0">
                <a:solidFill>
                  <a:srgbClr val="663300"/>
                </a:solidFill>
              </a:rPr>
              <a:t>počuli, čo konal</a:t>
            </a:r>
            <a:r>
              <a:rPr lang="sk-SK" sz="1200" dirty="0">
                <a:solidFill>
                  <a:srgbClr val="663300"/>
                </a:solidFill>
              </a:rPr>
              <a:t>. Oni Ježiša nepočuli hovoriť, ani ho nevideli konať. Počuli iných, ktorí o Ježišovi vraveli. Okolo teba je tiež dosť takých, ktorí si neprídu vypočuť do kostola, čo Ježiš učil a robil, a ani si to sami neprečítajú vo Svätom písme. Je na tebe, aby si hľadal spôsob, akým im o Ježišovi povieš. Poobzeraj sa okolo seba! Hovor o svojej skúsenosti s Ježišom tým, ktorí to potrebujú počuť. Niektorých sa tvoje svedectvo nedotkne, a u iných zase Božia milosť bude môcť zapôsobiť.</a:t>
            </a:r>
            <a:endParaRPr lang="sk-SK" sz="1200" dirty="0">
              <a:solidFill>
                <a:srgbClr val="663300"/>
              </a:solidFill>
              <a:effectLst/>
            </a:endParaRPr>
          </a:p>
        </p:txBody>
      </p:sp>
      <p:sp>
        <p:nvSpPr>
          <p:cNvPr id="12" name="BlokTextu 11"/>
          <p:cNvSpPr txBox="1"/>
          <p:nvPr/>
        </p:nvSpPr>
        <p:spPr>
          <a:xfrm>
            <a:off x="424792" y="2171068"/>
            <a:ext cx="2343106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k-SK" sz="1200" i="1" dirty="0" smtClean="0">
                <a:solidFill>
                  <a:srgbClr val="8A4500"/>
                </a:solidFill>
                <a:latin typeface="Franklin Gothic Medium Cond" panose="020B0606030402020204" pitchFamily="34" charset="0"/>
              </a:rPr>
              <a:t>S hnevom si ich premeral a zarmútený nad zaslepenosťou ich srdca povedal človeku: „Vystri ruku!“ On ju vystrel a ruka mu ozdravela. </a:t>
            </a:r>
            <a:r>
              <a:rPr lang="sk-SK" sz="1200" i="1" dirty="0" err="1" smtClean="0">
                <a:solidFill>
                  <a:srgbClr val="8A4500"/>
                </a:solidFill>
                <a:latin typeface="Franklin Gothic Medium Cond" panose="020B0606030402020204" pitchFamily="34" charset="0"/>
              </a:rPr>
              <a:t>Mk</a:t>
            </a:r>
            <a:r>
              <a:rPr lang="sk-SK" sz="1200" i="1" dirty="0" smtClean="0">
                <a:solidFill>
                  <a:srgbClr val="8A4500"/>
                </a:solidFill>
                <a:latin typeface="Franklin Gothic Medium Cond" panose="020B0606030402020204" pitchFamily="34" charset="0"/>
              </a:rPr>
              <a:t> </a:t>
            </a:r>
            <a:r>
              <a:rPr lang="sk-SK" sz="1200" i="1" dirty="0" smtClean="0">
                <a:solidFill>
                  <a:srgbClr val="8A4500"/>
                </a:solidFill>
                <a:latin typeface="Franklin Gothic Medium Cond" panose="020B0606030402020204" pitchFamily="34" charset="0"/>
              </a:rPr>
              <a:t>3,5</a:t>
            </a:r>
            <a:endParaRPr lang="sk-SK" sz="1200" i="1" dirty="0">
              <a:solidFill>
                <a:srgbClr val="8A4500"/>
              </a:solidFill>
              <a:latin typeface="Franklin Gothic Medium Cond" panose="020B0606030402020204" pitchFamily="34" charset="0"/>
            </a:endParaRPr>
          </a:p>
        </p:txBody>
      </p:sp>
      <p:sp>
        <p:nvSpPr>
          <p:cNvPr id="13" name="BlokTextu 12"/>
          <p:cNvSpPr txBox="1"/>
          <p:nvPr/>
        </p:nvSpPr>
        <p:spPr>
          <a:xfrm>
            <a:off x="453083" y="3509569"/>
            <a:ext cx="2430361" cy="1200329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just"/>
            <a:r>
              <a:rPr lang="sk-SK" sz="1200" i="1" dirty="0" smtClean="0">
                <a:solidFill>
                  <a:srgbClr val="8A4500"/>
                </a:solidFill>
                <a:latin typeface="Franklin Gothic Medium Cond" panose="020B0606030402020204" pitchFamily="34" charset="0"/>
              </a:rPr>
              <a:t>Ježiš sa so svojimi učeníkmi utiahol k moru. Šiel za ním veľký zástup z Galiley a Judey i z Jeruzalema a </a:t>
            </a:r>
            <a:r>
              <a:rPr lang="sk-SK" sz="1200" i="1" dirty="0" err="1" smtClean="0">
                <a:solidFill>
                  <a:srgbClr val="8A4500"/>
                </a:solidFill>
                <a:latin typeface="Franklin Gothic Medium Cond" panose="020B0606030402020204" pitchFamily="34" charset="0"/>
              </a:rPr>
              <a:t>Idumey</a:t>
            </a:r>
            <a:r>
              <a:rPr lang="sk-SK" sz="1200" i="1" dirty="0" smtClean="0">
                <a:solidFill>
                  <a:srgbClr val="8A4500"/>
                </a:solidFill>
                <a:latin typeface="Franklin Gothic Medium Cond" panose="020B0606030402020204" pitchFamily="34" charset="0"/>
              </a:rPr>
              <a:t>; ba aj zo </a:t>
            </a:r>
            <a:r>
              <a:rPr lang="sk-SK" sz="1200" i="1" dirty="0" err="1" smtClean="0">
                <a:solidFill>
                  <a:srgbClr val="8A4500"/>
                </a:solidFill>
                <a:latin typeface="Franklin Gothic Medium Cond" panose="020B0606030402020204" pitchFamily="34" charset="0"/>
              </a:rPr>
              <a:t>zajordánskych</a:t>
            </a:r>
            <a:r>
              <a:rPr lang="sk-SK" sz="1200" i="1" dirty="0" smtClean="0">
                <a:solidFill>
                  <a:srgbClr val="8A4500"/>
                </a:solidFill>
                <a:latin typeface="Franklin Gothic Medium Cond" panose="020B0606030402020204" pitchFamily="34" charset="0"/>
              </a:rPr>
              <a:t> krajov a z okolia </a:t>
            </a:r>
            <a:r>
              <a:rPr lang="sk-SK" sz="1200" i="1" dirty="0" err="1" smtClean="0">
                <a:solidFill>
                  <a:srgbClr val="8A4500"/>
                </a:solidFill>
                <a:latin typeface="Franklin Gothic Medium Cond" panose="020B0606030402020204" pitchFamily="34" charset="0"/>
              </a:rPr>
              <a:t>Týru</a:t>
            </a:r>
            <a:r>
              <a:rPr lang="sk-SK" sz="1200" i="1" dirty="0" smtClean="0">
                <a:solidFill>
                  <a:srgbClr val="8A4500"/>
                </a:solidFill>
                <a:latin typeface="Franklin Gothic Medium Cond" panose="020B0606030402020204" pitchFamily="34" charset="0"/>
              </a:rPr>
              <a:t> a </a:t>
            </a:r>
            <a:r>
              <a:rPr lang="sk-SK" sz="1200" i="1" dirty="0" err="1" smtClean="0">
                <a:solidFill>
                  <a:srgbClr val="8A4500"/>
                </a:solidFill>
                <a:latin typeface="Franklin Gothic Medium Cond" panose="020B0606030402020204" pitchFamily="34" charset="0"/>
              </a:rPr>
              <a:t>Sidonu</a:t>
            </a:r>
            <a:r>
              <a:rPr lang="sk-SK" sz="1200" i="1" dirty="0" smtClean="0">
                <a:solidFill>
                  <a:srgbClr val="8A4500"/>
                </a:solidFill>
                <a:latin typeface="Franklin Gothic Medium Cond" panose="020B0606030402020204" pitchFamily="34" charset="0"/>
              </a:rPr>
              <a:t> prišlo k nemu veľké množstvo  ľudí, lebo počuli, čo robí. </a:t>
            </a:r>
            <a:r>
              <a:rPr lang="sk-SK" sz="1200" i="1" dirty="0" err="1">
                <a:solidFill>
                  <a:srgbClr val="8A4500"/>
                </a:solidFill>
                <a:latin typeface="Franklin Gothic Medium Cond" panose="020B0606030402020204" pitchFamily="34" charset="0"/>
              </a:rPr>
              <a:t>Mk</a:t>
            </a:r>
            <a:r>
              <a:rPr lang="sk-SK" sz="1200" i="1" dirty="0">
                <a:solidFill>
                  <a:srgbClr val="8A4500"/>
                </a:solidFill>
                <a:latin typeface="Franklin Gothic Medium Cond" panose="020B0606030402020204" pitchFamily="34" charset="0"/>
              </a:rPr>
              <a:t> </a:t>
            </a:r>
            <a:r>
              <a:rPr lang="sk-SK" sz="1200" i="1" dirty="0" smtClean="0">
                <a:solidFill>
                  <a:srgbClr val="8A4500"/>
                </a:solidFill>
                <a:latin typeface="Franklin Gothic Medium Cond" panose="020B0606030402020204" pitchFamily="34" charset="0"/>
              </a:rPr>
              <a:t>3,7-8</a:t>
            </a:r>
            <a:endParaRPr lang="sk-SK" sz="1200" i="1" dirty="0">
              <a:solidFill>
                <a:srgbClr val="8A4500"/>
              </a:solidFill>
              <a:latin typeface="Franklin Gothic Medium Cond" panose="020B0606030402020204" pitchFamily="34" charset="0"/>
            </a:endParaRPr>
          </a:p>
        </p:txBody>
      </p:sp>
      <p:sp>
        <p:nvSpPr>
          <p:cNvPr id="14" name="BlokTextu 13"/>
          <p:cNvSpPr txBox="1"/>
          <p:nvPr/>
        </p:nvSpPr>
        <p:spPr>
          <a:xfrm>
            <a:off x="464720" y="4924815"/>
            <a:ext cx="2374669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just"/>
            <a:r>
              <a:rPr lang="sk-SK" sz="1200" i="1" dirty="0" smtClean="0">
                <a:solidFill>
                  <a:srgbClr val="8A4500"/>
                </a:solidFill>
                <a:latin typeface="Franklin Gothic Medium Cond" panose="020B0606030402020204" pitchFamily="34" charset="0"/>
              </a:rPr>
              <a:t>... i </a:t>
            </a:r>
            <a:r>
              <a:rPr lang="sk-SK" sz="1200" i="1" dirty="0">
                <a:solidFill>
                  <a:srgbClr val="8A4500"/>
                </a:solidFill>
                <a:latin typeface="Franklin Gothic Medium Cond" panose="020B0606030402020204" pitchFamily="34" charset="0"/>
              </a:rPr>
              <a:t>z Jeruzalema a </a:t>
            </a:r>
            <a:r>
              <a:rPr lang="sk-SK" sz="1200" i="1" dirty="0" err="1">
                <a:solidFill>
                  <a:srgbClr val="8A4500"/>
                </a:solidFill>
                <a:latin typeface="Franklin Gothic Medium Cond" panose="020B0606030402020204" pitchFamily="34" charset="0"/>
              </a:rPr>
              <a:t>Idumey</a:t>
            </a:r>
            <a:r>
              <a:rPr lang="sk-SK" sz="1200" i="1" dirty="0">
                <a:solidFill>
                  <a:srgbClr val="8A4500"/>
                </a:solidFill>
                <a:latin typeface="Franklin Gothic Medium Cond" panose="020B0606030402020204" pitchFamily="34" charset="0"/>
              </a:rPr>
              <a:t>; ba aj zo </a:t>
            </a:r>
            <a:r>
              <a:rPr lang="sk-SK" sz="1200" i="1" dirty="0" err="1">
                <a:solidFill>
                  <a:srgbClr val="8A4500"/>
                </a:solidFill>
                <a:latin typeface="Franklin Gothic Medium Cond" panose="020B0606030402020204" pitchFamily="34" charset="0"/>
              </a:rPr>
              <a:t>zajordánskych</a:t>
            </a:r>
            <a:r>
              <a:rPr lang="sk-SK" sz="1200" i="1" dirty="0">
                <a:solidFill>
                  <a:srgbClr val="8A4500"/>
                </a:solidFill>
                <a:latin typeface="Franklin Gothic Medium Cond" panose="020B0606030402020204" pitchFamily="34" charset="0"/>
              </a:rPr>
              <a:t> krajov a z okolia </a:t>
            </a:r>
            <a:r>
              <a:rPr lang="sk-SK" sz="1200" i="1" dirty="0" err="1">
                <a:solidFill>
                  <a:srgbClr val="8A4500"/>
                </a:solidFill>
                <a:latin typeface="Franklin Gothic Medium Cond" panose="020B0606030402020204" pitchFamily="34" charset="0"/>
              </a:rPr>
              <a:t>Týru</a:t>
            </a:r>
            <a:r>
              <a:rPr lang="sk-SK" sz="1200" i="1" dirty="0">
                <a:solidFill>
                  <a:srgbClr val="8A4500"/>
                </a:solidFill>
                <a:latin typeface="Franklin Gothic Medium Cond" panose="020B0606030402020204" pitchFamily="34" charset="0"/>
              </a:rPr>
              <a:t> a </a:t>
            </a:r>
            <a:r>
              <a:rPr lang="sk-SK" sz="1200" i="1" dirty="0" err="1">
                <a:solidFill>
                  <a:srgbClr val="8A4500"/>
                </a:solidFill>
                <a:latin typeface="Franklin Gothic Medium Cond" panose="020B0606030402020204" pitchFamily="34" charset="0"/>
              </a:rPr>
              <a:t>Sidonu</a:t>
            </a:r>
            <a:r>
              <a:rPr lang="sk-SK" sz="1200" i="1" dirty="0">
                <a:solidFill>
                  <a:srgbClr val="8A4500"/>
                </a:solidFill>
                <a:latin typeface="Franklin Gothic Medium Cond" panose="020B0606030402020204" pitchFamily="34" charset="0"/>
              </a:rPr>
              <a:t> prišlo k nemu veľké množstvo  ľudí, lebo počuli, čo robí. </a:t>
            </a:r>
            <a:r>
              <a:rPr lang="sk-SK" sz="1200" i="1" dirty="0" err="1">
                <a:solidFill>
                  <a:srgbClr val="8A4500"/>
                </a:solidFill>
                <a:latin typeface="Franklin Gothic Medium Cond" panose="020B0606030402020204" pitchFamily="34" charset="0"/>
              </a:rPr>
              <a:t>Mk</a:t>
            </a:r>
            <a:r>
              <a:rPr lang="sk-SK" sz="1200" i="1" dirty="0">
                <a:solidFill>
                  <a:srgbClr val="8A4500"/>
                </a:solidFill>
                <a:latin typeface="Franklin Gothic Medium Cond" panose="020B0606030402020204" pitchFamily="34" charset="0"/>
              </a:rPr>
              <a:t> </a:t>
            </a:r>
            <a:r>
              <a:rPr lang="sk-SK" sz="1200" i="1" dirty="0" smtClean="0">
                <a:solidFill>
                  <a:srgbClr val="8A4500"/>
                </a:solidFill>
                <a:latin typeface="Franklin Gothic Medium Cond" panose="020B0606030402020204" pitchFamily="34" charset="0"/>
              </a:rPr>
              <a:t>3</a:t>
            </a:r>
            <a:r>
              <a:rPr lang="sk-SK" sz="1200" i="1" dirty="0" smtClean="0">
                <a:solidFill>
                  <a:srgbClr val="8A4500"/>
                </a:solidFill>
                <a:latin typeface="Franklin Gothic Medium Cond" panose="020B0606030402020204" pitchFamily="34" charset="0"/>
              </a:rPr>
              <a:t>,8</a:t>
            </a:r>
            <a:endParaRPr lang="sk-SK" sz="1200" i="1" dirty="0">
              <a:solidFill>
                <a:srgbClr val="8A4500"/>
              </a:solidFill>
              <a:latin typeface="Franklin Gothic Medium Cond" panose="020B06060304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19937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Súvisiaci obrázo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22235"/>
            <a:ext cx="973501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Súvisiaci obrázok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1723" y="3419088"/>
            <a:ext cx="2200275" cy="31146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BlokTextu 3"/>
          <p:cNvSpPr txBox="1"/>
          <p:nvPr/>
        </p:nvSpPr>
        <p:spPr>
          <a:xfrm rot="20738052">
            <a:off x="780189" y="636201"/>
            <a:ext cx="119135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k-SK" b="1" dirty="0" smtClean="0">
                <a:solidFill>
                  <a:srgbClr val="F3540D"/>
                </a:solidFill>
                <a:latin typeface="Bodoni MT Condensed" panose="02070606080606020203" pitchFamily="18" charset="0"/>
              </a:rPr>
              <a:t>Pracovný list</a:t>
            </a:r>
          </a:p>
          <a:p>
            <a:pPr algn="ctr"/>
            <a:endParaRPr lang="sk-SK" b="1" dirty="0" smtClean="0">
              <a:solidFill>
                <a:srgbClr val="F3540D"/>
              </a:solidFill>
              <a:latin typeface="Bodoni MT Condensed" panose="02070606080606020203" pitchFamily="18" charset="0"/>
            </a:endParaRPr>
          </a:p>
          <a:p>
            <a:pPr algn="ctr"/>
            <a:r>
              <a:rPr lang="sk-SK" b="1" dirty="0">
                <a:solidFill>
                  <a:srgbClr val="F3540D"/>
                </a:solidFill>
                <a:latin typeface="Bodoni MT Condensed" panose="02070606080606020203" pitchFamily="18" charset="0"/>
              </a:rPr>
              <a:t>3</a:t>
            </a:r>
            <a:r>
              <a:rPr lang="sk-SK" b="1" dirty="0" smtClean="0">
                <a:solidFill>
                  <a:srgbClr val="F3540D"/>
                </a:solidFill>
                <a:latin typeface="Bodoni MT Condensed" panose="02070606080606020203" pitchFamily="18" charset="0"/>
              </a:rPr>
              <a:t>. </a:t>
            </a:r>
            <a:r>
              <a:rPr lang="sk-SK" b="1" dirty="0" smtClean="0">
                <a:solidFill>
                  <a:srgbClr val="F3540D"/>
                </a:solidFill>
                <a:latin typeface="Bodoni MT Condensed" panose="02070606080606020203" pitchFamily="18" charset="0"/>
              </a:rPr>
              <a:t>kapitola</a:t>
            </a:r>
            <a:endParaRPr lang="sk-SK" b="1" dirty="0">
              <a:solidFill>
                <a:srgbClr val="F3540D"/>
              </a:solidFill>
              <a:latin typeface="Bodoni MT Condensed" panose="02070606080606020203" pitchFamily="18" charset="0"/>
            </a:endParaRPr>
          </a:p>
        </p:txBody>
      </p:sp>
      <p:sp>
        <p:nvSpPr>
          <p:cNvPr id="5" name="BlokTextu 4"/>
          <p:cNvSpPr txBox="1"/>
          <p:nvPr/>
        </p:nvSpPr>
        <p:spPr>
          <a:xfrm>
            <a:off x="6200949" y="3406765"/>
            <a:ext cx="2340659" cy="3139321"/>
          </a:xfrm>
          <a:prstGeom prst="rect">
            <a:avLst/>
          </a:prstGeom>
          <a:solidFill>
            <a:schemeClr val="bg1">
              <a:alpha val="83000"/>
            </a:schemeClr>
          </a:solidFill>
        </p:spPr>
        <p:txBody>
          <a:bodyPr wrap="square" rtlCol="0">
            <a:spAutoFit/>
          </a:bodyPr>
          <a:lstStyle/>
          <a:p>
            <a:r>
              <a:rPr lang="sk-SK" dirty="0" smtClean="0"/>
              <a:t>            </a:t>
            </a:r>
          </a:p>
          <a:p>
            <a:endParaRPr lang="sk-SK" dirty="0"/>
          </a:p>
          <a:p>
            <a:endParaRPr lang="sk-SK" dirty="0" smtClean="0"/>
          </a:p>
          <a:p>
            <a:endParaRPr lang="sk-SK" dirty="0"/>
          </a:p>
          <a:p>
            <a:endParaRPr lang="sk-SK" dirty="0" smtClean="0"/>
          </a:p>
          <a:p>
            <a:endParaRPr lang="sk-SK" dirty="0"/>
          </a:p>
          <a:p>
            <a:endParaRPr lang="sk-SK" dirty="0" smtClean="0"/>
          </a:p>
          <a:p>
            <a:endParaRPr lang="sk-SK" dirty="0"/>
          </a:p>
          <a:p>
            <a:endParaRPr lang="sk-SK" dirty="0" smtClean="0"/>
          </a:p>
          <a:p>
            <a:endParaRPr lang="sk-SK" dirty="0"/>
          </a:p>
          <a:p>
            <a:endParaRPr lang="sk-SK" dirty="0"/>
          </a:p>
        </p:txBody>
      </p:sp>
      <p:pic>
        <p:nvPicPr>
          <p:cNvPr id="9" name="Picture 12" descr="Výsledok vyhľadávania obrázkov pre dopyt paper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67311" y="562310"/>
            <a:ext cx="2404818" cy="627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Obdĺžnik 10"/>
          <p:cNvSpPr/>
          <p:nvPr/>
        </p:nvSpPr>
        <p:spPr>
          <a:xfrm>
            <a:off x="2524992" y="1809784"/>
            <a:ext cx="5947006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sk-SK" sz="1200" dirty="0" smtClean="0">
                <a:solidFill>
                  <a:srgbClr val="663300"/>
                </a:solidFill>
              </a:rPr>
              <a:t>Ježiš </a:t>
            </a:r>
            <a:r>
              <a:rPr lang="sk-SK" sz="1200" dirty="0">
                <a:solidFill>
                  <a:srgbClr val="663300"/>
                </a:solidFill>
              </a:rPr>
              <a:t>ustanovil Dvanástich, </a:t>
            </a:r>
            <a:r>
              <a:rPr lang="sk-SK" sz="1200" i="1" dirty="0">
                <a:solidFill>
                  <a:srgbClr val="663300"/>
                </a:solidFill>
              </a:rPr>
              <a:t>„aby boli s ním“</a:t>
            </a:r>
            <a:r>
              <a:rPr lang="sk-SK" sz="1200" dirty="0">
                <a:solidFill>
                  <a:srgbClr val="663300"/>
                </a:solidFill>
              </a:rPr>
              <a:t>. Byť s Ježišom je hlavná sebarealizácia jeho učeníkov. Človek je stvorený pre Boha a len v ňom nachádza svoju skutočnú hodnotu. „Pre seba si nás stvoril, Bože, a nespokojné je naše srdce, kým nespočinie v tebe,“ hovorí sv. Augustín. Až keď sme naplnení Bohom, keď žijeme v spojení s ním, môže nás poslať k tým, ktorí ho nepoznajú. Ak sa nedarí tvoja evanjelizácia, ak tvoje svedectvo „nezaberá“, nerozmýšľaj nad tým, ako by si o Ježišovi lepšie hovoril; porozmýšľaj radšej, koľko času tráviš v modlitbe s Bohom!</a:t>
            </a:r>
          </a:p>
          <a:p>
            <a:pPr algn="just"/>
            <a:r>
              <a:rPr lang="sk-SK" sz="1200" dirty="0">
                <a:solidFill>
                  <a:srgbClr val="663300"/>
                </a:solidFill>
              </a:rPr>
              <a:t> </a:t>
            </a:r>
          </a:p>
          <a:p>
            <a:pPr lvl="0" algn="just"/>
            <a:r>
              <a:rPr lang="sk-SK" sz="1200" dirty="0" smtClean="0">
                <a:solidFill>
                  <a:srgbClr val="663300"/>
                </a:solidFill>
              </a:rPr>
              <a:t>Apoštoli </a:t>
            </a:r>
            <a:r>
              <a:rPr lang="sk-SK" sz="1200" dirty="0">
                <a:solidFill>
                  <a:srgbClr val="663300"/>
                </a:solidFill>
              </a:rPr>
              <a:t>mali byť s ním, </a:t>
            </a:r>
            <a:r>
              <a:rPr lang="sk-SK" sz="1200" i="1" dirty="0">
                <a:solidFill>
                  <a:srgbClr val="663300"/>
                </a:solidFill>
              </a:rPr>
              <a:t>„aby ich posielal kázať“</a:t>
            </a:r>
            <a:r>
              <a:rPr lang="sk-SK" sz="1200" dirty="0">
                <a:solidFill>
                  <a:srgbClr val="663300"/>
                </a:solidFill>
              </a:rPr>
              <a:t>. Byť s Ježišom nie je konečná stanica, ale východiskový bod. Mohlo by sa zdať, že ísť k ľuďom a byť s Ježišom sú dve protichodné veci, ale je to len zdanie. Veď Ježišovi učeníci nemajú odovzdávať svojim poslucháčom len nejakú náuku, alebo len morálne zásady. Majú im sprostredkovať vzťah k Ježišovi. A nikto nemôže dať, čo sám nemá. Odovzdáme len to, čoho sme sami plní. Ak nebudeme naplnení Bohom, náš apoštolát bude márnou snahou so žalostnými výsledkami.</a:t>
            </a:r>
          </a:p>
          <a:p>
            <a:pPr algn="just"/>
            <a:r>
              <a:rPr lang="sk-SK" sz="1200" dirty="0">
                <a:solidFill>
                  <a:srgbClr val="663300"/>
                </a:solidFill>
              </a:rPr>
              <a:t> </a:t>
            </a:r>
          </a:p>
          <a:p>
            <a:pPr algn="just"/>
            <a:r>
              <a:rPr lang="sk-SK" sz="1200" dirty="0" smtClean="0">
                <a:solidFill>
                  <a:srgbClr val="663300"/>
                </a:solidFill>
              </a:rPr>
              <a:t>Ježiš </a:t>
            </a:r>
            <a:r>
              <a:rPr lang="sk-SK" sz="1200" dirty="0">
                <a:solidFill>
                  <a:srgbClr val="663300"/>
                </a:solidFill>
              </a:rPr>
              <a:t>si vybral aj Judáša, </a:t>
            </a:r>
            <a:r>
              <a:rPr lang="sk-SK" sz="1200" i="1" dirty="0">
                <a:solidFill>
                  <a:srgbClr val="663300"/>
                </a:solidFill>
              </a:rPr>
              <a:t>„ktorý ho potom zradil.“</a:t>
            </a:r>
            <a:r>
              <a:rPr lang="sk-SK" sz="1200" dirty="0">
                <a:solidFill>
                  <a:srgbClr val="663300"/>
                </a:solidFill>
              </a:rPr>
              <a:t> Aj jeho Ježiš miloval, veď preto ho povolal – nie snáď preto, aby nám názorne ukázal, ako to nemá byť. Božia láska je večná a nemenná. Ľudská láska zlyháva a môže sa dopustiť zrady. Tento fakt si musíme pripustiť a stále naň pamätať. Preto máme byť spojení s Ježišom, aby sme mohli byť naplnení </a:t>
            </a:r>
            <a:r>
              <a:rPr lang="sk-SK" sz="1200" i="1" dirty="0">
                <a:solidFill>
                  <a:srgbClr val="663300"/>
                </a:solidFill>
              </a:rPr>
              <a:t>jeho</a:t>
            </a:r>
            <a:r>
              <a:rPr lang="sk-SK" sz="1200" dirty="0">
                <a:solidFill>
                  <a:srgbClr val="663300"/>
                </a:solidFill>
              </a:rPr>
              <a:t> Láskou, ktorá je večná a všetko vydrží. Neveríme sebe, ale Božej moci a jeho milosti, jeho láske, ktorou nás skrze Ducha Svätého napĺňa (por. </a:t>
            </a:r>
            <a:r>
              <a:rPr lang="sk-SK" sz="1200" dirty="0" err="1">
                <a:solidFill>
                  <a:srgbClr val="663300"/>
                </a:solidFill>
              </a:rPr>
              <a:t>Rim</a:t>
            </a:r>
            <a:r>
              <a:rPr lang="sk-SK" sz="1200" dirty="0">
                <a:solidFill>
                  <a:srgbClr val="663300"/>
                </a:solidFill>
              </a:rPr>
              <a:t> 5,5). Sv. Filip </a:t>
            </a:r>
            <a:r>
              <a:rPr lang="sk-SK" sz="1200" dirty="0" err="1">
                <a:solidFill>
                  <a:srgbClr val="663300"/>
                </a:solidFill>
              </a:rPr>
              <a:t>Néri</a:t>
            </a:r>
            <a:r>
              <a:rPr lang="sk-SK" sz="1200" dirty="0">
                <a:solidFill>
                  <a:srgbClr val="663300"/>
                </a:solidFill>
              </a:rPr>
              <a:t> často opakoval nasledovné strelné modlitby: „Nespoliehaj sa na mňa, môj Ježišu, pretože nikdy nič dobré neurobím. //Ak mi ty nepomôžeš, môj Ježišu, ja padnem. Čo budem robiť, ak mi nepomôžeš, môj Ježišu? Ak mi ty nepomôžeš, som celkom zruinovaný, môj Ježišu. // Nedôverujem sebe samému, ale dôverujem tebe.“ Môžeme sa v podobnom duchu modliť aj my.</a:t>
            </a:r>
            <a:endParaRPr lang="sk-SK" sz="1200" dirty="0">
              <a:solidFill>
                <a:srgbClr val="663300"/>
              </a:solidFill>
            </a:endParaRPr>
          </a:p>
        </p:txBody>
      </p:sp>
      <p:sp>
        <p:nvSpPr>
          <p:cNvPr id="12" name="BlokTextu 11"/>
          <p:cNvSpPr txBox="1"/>
          <p:nvPr/>
        </p:nvSpPr>
        <p:spPr>
          <a:xfrm>
            <a:off x="377521" y="2032709"/>
            <a:ext cx="2147469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just"/>
            <a:r>
              <a:rPr lang="sk-SK" sz="1200" i="1" dirty="0" smtClean="0">
                <a:solidFill>
                  <a:srgbClr val="8A4500"/>
                </a:solidFill>
                <a:latin typeface="Franklin Gothic Medium Cond" panose="020B0606030402020204" pitchFamily="34" charset="0"/>
              </a:rPr>
              <a:t>Vtedy ustanovil Dvanástich, aby boli s ním a aby ich posielal kázať s mocou  vyháňať zlých duchov: </a:t>
            </a:r>
          </a:p>
          <a:p>
            <a:pPr algn="just"/>
            <a:r>
              <a:rPr lang="sk-SK" sz="1200" i="1" dirty="0" err="1" smtClean="0">
                <a:solidFill>
                  <a:srgbClr val="8A4500"/>
                </a:solidFill>
                <a:latin typeface="Franklin Gothic Medium Cond" panose="020B0606030402020204" pitchFamily="34" charset="0"/>
              </a:rPr>
              <a:t>Mk</a:t>
            </a:r>
            <a:r>
              <a:rPr lang="sk-SK" sz="1200" i="1" dirty="0" smtClean="0">
                <a:solidFill>
                  <a:srgbClr val="8A4500"/>
                </a:solidFill>
                <a:latin typeface="Franklin Gothic Medium Cond" panose="020B0606030402020204" pitchFamily="34" charset="0"/>
              </a:rPr>
              <a:t> 3,14</a:t>
            </a:r>
            <a:endParaRPr lang="sk-SK" sz="1200" i="1" dirty="0">
              <a:solidFill>
                <a:srgbClr val="8A4500"/>
              </a:solidFill>
              <a:latin typeface="Franklin Gothic Medium Cond" panose="020B0606030402020204" pitchFamily="34" charset="0"/>
            </a:endParaRPr>
          </a:p>
        </p:txBody>
      </p:sp>
      <p:sp>
        <p:nvSpPr>
          <p:cNvPr id="13" name="BlokTextu 12"/>
          <p:cNvSpPr txBox="1"/>
          <p:nvPr/>
        </p:nvSpPr>
        <p:spPr>
          <a:xfrm>
            <a:off x="377522" y="5415543"/>
            <a:ext cx="2147469" cy="46166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just"/>
            <a:r>
              <a:rPr lang="sk-SK" sz="1200" i="1" dirty="0" smtClean="0">
                <a:solidFill>
                  <a:srgbClr val="8A4500"/>
                </a:solidFill>
                <a:latin typeface="Franklin Gothic Medium Cond" panose="020B0606030402020204" pitchFamily="34" charset="0"/>
              </a:rPr>
              <a:t>A Judáša </a:t>
            </a:r>
            <a:r>
              <a:rPr lang="sk-SK" sz="1200" i="1" dirty="0" err="1" smtClean="0">
                <a:solidFill>
                  <a:srgbClr val="8A4500"/>
                </a:solidFill>
                <a:latin typeface="Franklin Gothic Medium Cond" panose="020B0606030402020204" pitchFamily="34" charset="0"/>
              </a:rPr>
              <a:t>Iškariotského</a:t>
            </a:r>
            <a:r>
              <a:rPr lang="sk-SK" sz="1200" i="1" dirty="0" smtClean="0">
                <a:solidFill>
                  <a:srgbClr val="8A4500"/>
                </a:solidFill>
                <a:latin typeface="Franklin Gothic Medium Cond" panose="020B0606030402020204" pitchFamily="34" charset="0"/>
              </a:rPr>
              <a:t>, ktorý ho potom zradil. </a:t>
            </a:r>
            <a:r>
              <a:rPr lang="sk-SK" sz="1200" i="1" dirty="0" err="1" smtClean="0">
                <a:solidFill>
                  <a:srgbClr val="8A4500"/>
                </a:solidFill>
                <a:latin typeface="Franklin Gothic Medium Cond" panose="020B0606030402020204" pitchFamily="34" charset="0"/>
              </a:rPr>
              <a:t>Mk</a:t>
            </a:r>
            <a:r>
              <a:rPr lang="sk-SK" sz="1200" i="1" dirty="0" smtClean="0">
                <a:solidFill>
                  <a:srgbClr val="8A4500"/>
                </a:solidFill>
                <a:latin typeface="Franklin Gothic Medium Cond" panose="020B0606030402020204" pitchFamily="34" charset="0"/>
              </a:rPr>
              <a:t> 3-19</a:t>
            </a:r>
            <a:endParaRPr lang="sk-SK" sz="1200" i="1" dirty="0">
              <a:solidFill>
                <a:srgbClr val="8A4500"/>
              </a:solidFill>
              <a:latin typeface="Franklin Gothic Medium Cond" panose="020B0606030402020204" pitchFamily="34" charset="0"/>
            </a:endParaRPr>
          </a:p>
        </p:txBody>
      </p:sp>
      <p:sp>
        <p:nvSpPr>
          <p:cNvPr id="14" name="BlokTextu 13"/>
          <p:cNvSpPr txBox="1"/>
          <p:nvPr/>
        </p:nvSpPr>
        <p:spPr>
          <a:xfrm>
            <a:off x="412909" y="3480429"/>
            <a:ext cx="2112082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just"/>
            <a:r>
              <a:rPr lang="sk-SK" sz="1200" i="1" dirty="0">
                <a:solidFill>
                  <a:srgbClr val="8A4500"/>
                </a:solidFill>
                <a:latin typeface="Franklin Gothic Medium Cond" panose="020B0606030402020204" pitchFamily="34" charset="0"/>
              </a:rPr>
              <a:t>Vtedy ustanovil Dvanástich, aby boli s ním a aby ich posielal kázať s mocou  vyháňať zlých duchov: </a:t>
            </a:r>
            <a:r>
              <a:rPr lang="sk-SK" sz="1200" i="1" dirty="0" err="1">
                <a:solidFill>
                  <a:srgbClr val="8A4500"/>
                </a:solidFill>
                <a:latin typeface="Franklin Gothic Medium Cond" panose="020B0606030402020204" pitchFamily="34" charset="0"/>
              </a:rPr>
              <a:t>Mk</a:t>
            </a:r>
            <a:r>
              <a:rPr lang="sk-SK" sz="1200" i="1" dirty="0">
                <a:solidFill>
                  <a:srgbClr val="8A4500"/>
                </a:solidFill>
                <a:latin typeface="Franklin Gothic Medium Cond" panose="020B0606030402020204" pitchFamily="34" charset="0"/>
              </a:rPr>
              <a:t> 3,14</a:t>
            </a:r>
            <a:endParaRPr lang="sk-SK" sz="1200" i="1" dirty="0">
              <a:solidFill>
                <a:srgbClr val="8A4500"/>
              </a:solidFill>
              <a:latin typeface="Franklin Gothic Medium Cond" panose="020B0606030402020204" pitchFamily="34" charset="0"/>
            </a:endParaRPr>
          </a:p>
        </p:txBody>
      </p:sp>
      <p:sp>
        <p:nvSpPr>
          <p:cNvPr id="15" name="BlokTextu 14"/>
          <p:cNvSpPr txBox="1"/>
          <p:nvPr/>
        </p:nvSpPr>
        <p:spPr>
          <a:xfrm>
            <a:off x="2078547" y="694303"/>
            <a:ext cx="5782353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k-SK" sz="1600" b="1" dirty="0" smtClean="0">
                <a:solidFill>
                  <a:srgbClr val="002060"/>
                </a:solidFill>
                <a:latin typeface="Bodoni MT Condensed" panose="02070606080606020203" pitchFamily="18" charset="0"/>
              </a:rPr>
              <a:t>BIBLIA PRE VŠETKÝCH 2018</a:t>
            </a:r>
          </a:p>
          <a:p>
            <a:pPr algn="ctr"/>
            <a:endParaRPr lang="sk-SK" sz="1600" b="1" dirty="0">
              <a:solidFill>
                <a:srgbClr val="002060"/>
              </a:solidFill>
              <a:latin typeface="Bodoni MT Condensed" panose="02070606080606020203" pitchFamily="18" charset="0"/>
            </a:endParaRPr>
          </a:p>
          <a:p>
            <a:pPr algn="ctr"/>
            <a:r>
              <a:rPr lang="sk-SK" sz="2400" b="1" dirty="0" smtClean="0">
                <a:solidFill>
                  <a:srgbClr val="F3540D"/>
                </a:solidFill>
                <a:latin typeface="Bodoni MT Condensed" panose="02070606080606020203" pitchFamily="18" charset="0"/>
              </a:rPr>
              <a:t>                        Božie slovo s aplikáciou do dnešných dní</a:t>
            </a:r>
            <a:endParaRPr lang="sk-SK" sz="2400" b="1" dirty="0">
              <a:solidFill>
                <a:srgbClr val="F3540D"/>
              </a:solidFill>
              <a:latin typeface="Bodoni MT Condensed" panose="020706060806060202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366652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Súvisiaci obrázo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65695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Súvisiaci obrázok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5482" y="3535756"/>
            <a:ext cx="1981589" cy="280510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BlokTextu 3"/>
          <p:cNvSpPr txBox="1"/>
          <p:nvPr/>
        </p:nvSpPr>
        <p:spPr>
          <a:xfrm rot="20738052">
            <a:off x="780189" y="636201"/>
            <a:ext cx="119135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k-SK" b="1" dirty="0" smtClean="0">
                <a:solidFill>
                  <a:srgbClr val="F3540D"/>
                </a:solidFill>
                <a:latin typeface="Bodoni MT Condensed" panose="02070606080606020203" pitchFamily="18" charset="0"/>
              </a:rPr>
              <a:t>Pracovný list</a:t>
            </a:r>
          </a:p>
          <a:p>
            <a:pPr algn="ctr"/>
            <a:endParaRPr lang="sk-SK" b="1" dirty="0" smtClean="0">
              <a:solidFill>
                <a:srgbClr val="F3540D"/>
              </a:solidFill>
              <a:latin typeface="Bodoni MT Condensed" panose="02070606080606020203" pitchFamily="18" charset="0"/>
            </a:endParaRPr>
          </a:p>
          <a:p>
            <a:pPr algn="ctr"/>
            <a:r>
              <a:rPr lang="sk-SK" b="1" dirty="0">
                <a:solidFill>
                  <a:srgbClr val="F3540D"/>
                </a:solidFill>
                <a:latin typeface="Bodoni MT Condensed" panose="02070606080606020203" pitchFamily="18" charset="0"/>
              </a:rPr>
              <a:t>3</a:t>
            </a:r>
            <a:r>
              <a:rPr lang="sk-SK" b="1" dirty="0" smtClean="0">
                <a:solidFill>
                  <a:srgbClr val="F3540D"/>
                </a:solidFill>
                <a:latin typeface="Bodoni MT Condensed" panose="02070606080606020203" pitchFamily="18" charset="0"/>
              </a:rPr>
              <a:t>. </a:t>
            </a:r>
            <a:r>
              <a:rPr lang="sk-SK" b="1" dirty="0" smtClean="0">
                <a:solidFill>
                  <a:srgbClr val="F3540D"/>
                </a:solidFill>
                <a:latin typeface="Bodoni MT Condensed" panose="02070606080606020203" pitchFamily="18" charset="0"/>
              </a:rPr>
              <a:t>kapitola</a:t>
            </a:r>
            <a:endParaRPr lang="sk-SK" b="1" dirty="0">
              <a:solidFill>
                <a:srgbClr val="F3540D"/>
              </a:solidFill>
              <a:latin typeface="Bodoni MT Condensed" panose="02070606080606020203" pitchFamily="18" charset="0"/>
            </a:endParaRPr>
          </a:p>
        </p:txBody>
      </p:sp>
      <p:sp>
        <p:nvSpPr>
          <p:cNvPr id="5" name="BlokTextu 4"/>
          <p:cNvSpPr txBox="1"/>
          <p:nvPr/>
        </p:nvSpPr>
        <p:spPr>
          <a:xfrm>
            <a:off x="5905548" y="3201542"/>
            <a:ext cx="2396420" cy="3139321"/>
          </a:xfrm>
          <a:prstGeom prst="rect">
            <a:avLst/>
          </a:prstGeom>
          <a:solidFill>
            <a:schemeClr val="bg1">
              <a:alpha val="83000"/>
            </a:schemeClr>
          </a:solidFill>
        </p:spPr>
        <p:txBody>
          <a:bodyPr wrap="square" rtlCol="0">
            <a:spAutoFit/>
          </a:bodyPr>
          <a:lstStyle/>
          <a:p>
            <a:r>
              <a:rPr lang="sk-SK" dirty="0" smtClean="0"/>
              <a:t>            </a:t>
            </a:r>
          </a:p>
          <a:p>
            <a:endParaRPr lang="sk-SK" dirty="0"/>
          </a:p>
          <a:p>
            <a:endParaRPr lang="sk-SK" dirty="0" smtClean="0"/>
          </a:p>
          <a:p>
            <a:endParaRPr lang="sk-SK" dirty="0"/>
          </a:p>
          <a:p>
            <a:endParaRPr lang="sk-SK" dirty="0" smtClean="0"/>
          </a:p>
          <a:p>
            <a:endParaRPr lang="sk-SK" dirty="0"/>
          </a:p>
          <a:p>
            <a:endParaRPr lang="sk-SK" dirty="0" smtClean="0"/>
          </a:p>
          <a:p>
            <a:endParaRPr lang="sk-SK" dirty="0"/>
          </a:p>
          <a:p>
            <a:endParaRPr lang="sk-SK" dirty="0" smtClean="0"/>
          </a:p>
          <a:p>
            <a:endParaRPr lang="sk-SK" dirty="0"/>
          </a:p>
          <a:p>
            <a:endParaRPr lang="sk-SK" dirty="0"/>
          </a:p>
        </p:txBody>
      </p:sp>
      <p:pic>
        <p:nvPicPr>
          <p:cNvPr id="9" name="Picture 12" descr="Výsledok vyhľadávania obrázkov pre dopyt paper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6802" y="538177"/>
            <a:ext cx="2404818" cy="627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Obdĺžnik 10"/>
          <p:cNvSpPr/>
          <p:nvPr/>
        </p:nvSpPr>
        <p:spPr>
          <a:xfrm>
            <a:off x="2635214" y="2434295"/>
            <a:ext cx="5269334" cy="323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sk-SK" sz="1200" dirty="0" smtClean="0">
                <a:solidFill>
                  <a:srgbClr val="663300"/>
                </a:solidFill>
              </a:rPr>
              <a:t>Ježiš </a:t>
            </a:r>
            <a:r>
              <a:rPr lang="sk-SK" sz="1200" dirty="0">
                <a:solidFill>
                  <a:srgbClr val="663300"/>
                </a:solidFill>
              </a:rPr>
              <a:t>si povolal Dvanástich, aby boli s ním. Príbuzní naopak volajú k sebe Ježiša, aby on bol s nimi. Pojmy povolaných a povolávajúceho sú tu poprehadzované. Koľkokrát aj my voláme Boha do svojich plánov – aby ich požehnával, prijal za svoje – miesto toho, aby sme sa nechali ním poslať do uskutočňovania jeho plánu</a:t>
            </a:r>
            <a:r>
              <a:rPr lang="sk-SK" sz="1200" dirty="0" smtClean="0">
                <a:solidFill>
                  <a:srgbClr val="663300"/>
                </a:solidFill>
              </a:rPr>
              <a:t>!</a:t>
            </a:r>
          </a:p>
          <a:p>
            <a:pPr lvl="0" algn="just"/>
            <a:endParaRPr lang="sk-SK" sz="1200" dirty="0">
              <a:solidFill>
                <a:srgbClr val="663300"/>
              </a:solidFill>
            </a:endParaRPr>
          </a:p>
          <a:p>
            <a:pPr lvl="0" algn="just"/>
            <a:endParaRPr lang="sk-SK" sz="1200" dirty="0" smtClean="0">
              <a:solidFill>
                <a:srgbClr val="663300"/>
              </a:solidFill>
            </a:endParaRPr>
          </a:p>
          <a:p>
            <a:pPr lvl="0" algn="just"/>
            <a:endParaRPr lang="sk-SK" sz="1200" dirty="0">
              <a:solidFill>
                <a:srgbClr val="663300"/>
              </a:solidFill>
            </a:endParaRPr>
          </a:p>
          <a:p>
            <a:pPr lvl="0" algn="just"/>
            <a:endParaRPr lang="sk-SK" sz="1200" dirty="0">
              <a:solidFill>
                <a:srgbClr val="663300"/>
              </a:solidFill>
            </a:endParaRPr>
          </a:p>
          <a:p>
            <a:pPr algn="just"/>
            <a:r>
              <a:rPr lang="sk-SK" sz="1200" dirty="0">
                <a:solidFill>
                  <a:srgbClr val="663300"/>
                </a:solidFill>
              </a:rPr>
              <a:t> </a:t>
            </a:r>
          </a:p>
          <a:p>
            <a:pPr lvl="0" algn="just"/>
            <a:r>
              <a:rPr lang="sk-SK" sz="1200" dirty="0" smtClean="0">
                <a:solidFill>
                  <a:srgbClr val="663300"/>
                </a:solidFill>
              </a:rPr>
              <a:t>Okolo </a:t>
            </a:r>
            <a:r>
              <a:rPr lang="sk-SK" sz="1200" dirty="0">
                <a:solidFill>
                  <a:srgbClr val="663300"/>
                </a:solidFill>
              </a:rPr>
              <a:t>Ježiša sedel zástup. Asi mu toho veľa nepovedali, len sedeli pri ňom a počúvali. Nechali, aby im jeho náuka, jeho prítomnosť a jeho láska prenikala srdcia. Keď sa modlíme, často rozmýšľame nad tým, čo všetko by sme mali Ježišovi povedať a ako by sme mu to mali povedať.  Skúsme obohatiť svoju modlitbu pokojným sústredením sa na Ježiša. Seďme ticho pred ním, nechajme sa prenikať jeho láskou a načúvajme v hĺbke svojho srdca, čo nám chce povedať.</a:t>
            </a:r>
          </a:p>
          <a:p>
            <a:pPr lvl="0" algn="just"/>
            <a:endParaRPr lang="sk-SK" sz="1200" dirty="0" smtClean="0">
              <a:solidFill>
                <a:srgbClr val="002060"/>
              </a:solidFill>
            </a:endParaRPr>
          </a:p>
          <a:p>
            <a:pPr algn="just"/>
            <a:r>
              <a:rPr lang="sk-SK" sz="1200" dirty="0">
                <a:solidFill>
                  <a:srgbClr val="002060"/>
                </a:solidFill>
              </a:rPr>
              <a:t> </a:t>
            </a:r>
          </a:p>
        </p:txBody>
      </p:sp>
      <p:sp>
        <p:nvSpPr>
          <p:cNvPr id="12" name="BlokTextu 11"/>
          <p:cNvSpPr txBox="1"/>
          <p:nvPr/>
        </p:nvSpPr>
        <p:spPr>
          <a:xfrm>
            <a:off x="578106" y="2511179"/>
            <a:ext cx="1707174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just"/>
            <a:r>
              <a:rPr lang="sk-SK" sz="1200" i="1" dirty="0" smtClean="0">
                <a:solidFill>
                  <a:srgbClr val="8A4500"/>
                </a:solidFill>
                <a:latin typeface="Franklin Gothic Medium Cond" panose="020B0606030402020204" pitchFamily="34" charset="0"/>
              </a:rPr>
              <a:t>Tu prišla jeho matka a jeho bratia. Zostali vonku a dali si ho zavolať.</a:t>
            </a:r>
            <a:endParaRPr lang="sk-SK" sz="1200" i="1" dirty="0" smtClean="0">
              <a:solidFill>
                <a:srgbClr val="8A4500"/>
              </a:solidFill>
              <a:latin typeface="Franklin Gothic Medium Cond" panose="020B0606030402020204" pitchFamily="34" charset="0"/>
            </a:endParaRPr>
          </a:p>
          <a:p>
            <a:pPr algn="just"/>
            <a:r>
              <a:rPr lang="sk-SK" sz="1200" i="1" dirty="0" err="1" smtClean="0">
                <a:solidFill>
                  <a:srgbClr val="8A4500"/>
                </a:solidFill>
                <a:latin typeface="Franklin Gothic Medium Cond" panose="020B0606030402020204" pitchFamily="34" charset="0"/>
              </a:rPr>
              <a:t>Mk</a:t>
            </a:r>
            <a:r>
              <a:rPr lang="sk-SK" sz="1200" i="1" dirty="0" smtClean="0">
                <a:solidFill>
                  <a:srgbClr val="8A4500"/>
                </a:solidFill>
                <a:latin typeface="Franklin Gothic Medium Cond" panose="020B0606030402020204" pitchFamily="34" charset="0"/>
              </a:rPr>
              <a:t> </a:t>
            </a:r>
            <a:r>
              <a:rPr lang="sk-SK" sz="1200" i="1" dirty="0" smtClean="0">
                <a:solidFill>
                  <a:srgbClr val="8A4500"/>
                </a:solidFill>
                <a:latin typeface="Franklin Gothic Medium Cond" panose="020B0606030402020204" pitchFamily="34" charset="0"/>
              </a:rPr>
              <a:t>3,31</a:t>
            </a:r>
            <a:endParaRPr lang="sk-SK" sz="1200" i="1" dirty="0">
              <a:solidFill>
                <a:srgbClr val="8A4500"/>
              </a:solidFill>
              <a:latin typeface="Franklin Gothic Medium Cond" panose="020B0606030402020204" pitchFamily="34" charset="0"/>
            </a:endParaRPr>
          </a:p>
        </p:txBody>
      </p:sp>
      <p:sp>
        <p:nvSpPr>
          <p:cNvPr id="14" name="BlokTextu 13"/>
          <p:cNvSpPr txBox="1"/>
          <p:nvPr/>
        </p:nvSpPr>
        <p:spPr>
          <a:xfrm>
            <a:off x="563852" y="4369643"/>
            <a:ext cx="2002704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just"/>
            <a:r>
              <a:rPr lang="sk-SK" sz="1200" i="1" dirty="0" smtClean="0">
                <a:solidFill>
                  <a:srgbClr val="8A4500"/>
                </a:solidFill>
                <a:latin typeface="Franklin Gothic Medium Cond" panose="020B0606030402020204" pitchFamily="34" charset="0"/>
              </a:rPr>
              <a:t>Okolo neho sedel zástup. Povedali mu: „Vonku ťa hľadá tvoja matka, tvoji bratia a tvoje sestry.“</a:t>
            </a:r>
            <a:r>
              <a:rPr lang="sk-SK" sz="1200" i="1" dirty="0" err="1" smtClean="0">
                <a:solidFill>
                  <a:srgbClr val="8A4500"/>
                </a:solidFill>
                <a:latin typeface="Franklin Gothic Medium Cond" panose="020B0606030402020204" pitchFamily="34" charset="0"/>
              </a:rPr>
              <a:t>Mk</a:t>
            </a:r>
            <a:r>
              <a:rPr lang="sk-SK" sz="1200" i="1" dirty="0" smtClean="0">
                <a:solidFill>
                  <a:srgbClr val="8A4500"/>
                </a:solidFill>
                <a:latin typeface="Franklin Gothic Medium Cond" panose="020B0606030402020204" pitchFamily="34" charset="0"/>
              </a:rPr>
              <a:t> </a:t>
            </a:r>
            <a:r>
              <a:rPr lang="sk-SK" sz="1200" i="1" dirty="0" smtClean="0">
                <a:solidFill>
                  <a:srgbClr val="8A4500"/>
                </a:solidFill>
                <a:latin typeface="Franklin Gothic Medium Cond" panose="020B0606030402020204" pitchFamily="34" charset="0"/>
              </a:rPr>
              <a:t>3</a:t>
            </a:r>
            <a:r>
              <a:rPr lang="sk-SK" sz="1200" i="1" dirty="0" smtClean="0">
                <a:solidFill>
                  <a:srgbClr val="8A4500"/>
                </a:solidFill>
                <a:latin typeface="Franklin Gothic Medium Cond" panose="020B0606030402020204" pitchFamily="34" charset="0"/>
              </a:rPr>
              <a:t>,32</a:t>
            </a:r>
            <a:endParaRPr lang="sk-SK" sz="1200" i="1" dirty="0">
              <a:solidFill>
                <a:srgbClr val="8A4500"/>
              </a:solidFill>
              <a:latin typeface="Franklin Gothic Medium Cond" panose="020B0606030402020204" pitchFamily="34" charset="0"/>
            </a:endParaRPr>
          </a:p>
        </p:txBody>
      </p:sp>
      <p:sp>
        <p:nvSpPr>
          <p:cNvPr id="16" name="BlokTextu 15"/>
          <p:cNvSpPr txBox="1"/>
          <p:nvPr/>
        </p:nvSpPr>
        <p:spPr>
          <a:xfrm>
            <a:off x="2285279" y="688247"/>
            <a:ext cx="5307864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k-SK" sz="1600" b="1" dirty="0" smtClean="0">
                <a:solidFill>
                  <a:srgbClr val="002060"/>
                </a:solidFill>
                <a:latin typeface="Bodoni MT Condensed" panose="02070606080606020203" pitchFamily="18" charset="0"/>
              </a:rPr>
              <a:t>BIBLIA PRE VŠETKÝCH 2018</a:t>
            </a:r>
          </a:p>
          <a:p>
            <a:pPr algn="ctr"/>
            <a:endParaRPr lang="sk-SK" sz="1600" b="1" dirty="0">
              <a:solidFill>
                <a:srgbClr val="002060"/>
              </a:solidFill>
              <a:latin typeface="Bodoni MT Condensed" panose="02070606080606020203" pitchFamily="18" charset="0"/>
            </a:endParaRPr>
          </a:p>
          <a:p>
            <a:pPr algn="ctr"/>
            <a:r>
              <a:rPr lang="sk-SK" sz="2400" b="1" dirty="0" smtClean="0">
                <a:solidFill>
                  <a:srgbClr val="F3540D"/>
                </a:solidFill>
                <a:latin typeface="Bodoni MT Condensed" panose="02070606080606020203" pitchFamily="18" charset="0"/>
              </a:rPr>
              <a:t>                Božie slovo s aplikáciou do dnešných dní</a:t>
            </a:r>
            <a:endParaRPr lang="sk-SK" sz="2400" b="1" dirty="0">
              <a:solidFill>
                <a:srgbClr val="F3540D"/>
              </a:solidFill>
              <a:latin typeface="Bodoni MT Condensed" panose="02070606080606020203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2578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Súvisiaci obrázo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86328"/>
            <a:ext cx="964580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Súvisiaci obrázok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4125" y="3523310"/>
            <a:ext cx="2053534" cy="29069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BlokTextu 3"/>
          <p:cNvSpPr txBox="1"/>
          <p:nvPr/>
        </p:nvSpPr>
        <p:spPr>
          <a:xfrm rot="20738052">
            <a:off x="780189" y="636201"/>
            <a:ext cx="1191352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k-SK" b="1" dirty="0" smtClean="0">
                <a:solidFill>
                  <a:srgbClr val="F3540D"/>
                </a:solidFill>
                <a:latin typeface="Bodoni MT Condensed" panose="02070606080606020203" pitchFamily="18" charset="0"/>
              </a:rPr>
              <a:t>Pracovný list</a:t>
            </a:r>
          </a:p>
          <a:p>
            <a:pPr algn="ctr"/>
            <a:endParaRPr lang="sk-SK" b="1" dirty="0" smtClean="0">
              <a:solidFill>
                <a:srgbClr val="F3540D"/>
              </a:solidFill>
              <a:latin typeface="Bodoni MT Condensed" panose="02070606080606020203" pitchFamily="18" charset="0"/>
            </a:endParaRPr>
          </a:p>
          <a:p>
            <a:pPr algn="ctr"/>
            <a:r>
              <a:rPr lang="sk-SK" b="1" dirty="0">
                <a:solidFill>
                  <a:srgbClr val="F3540D"/>
                </a:solidFill>
                <a:latin typeface="Bodoni MT Condensed" panose="02070606080606020203" pitchFamily="18" charset="0"/>
              </a:rPr>
              <a:t>3</a:t>
            </a:r>
            <a:r>
              <a:rPr lang="sk-SK" b="1" dirty="0" smtClean="0">
                <a:solidFill>
                  <a:srgbClr val="F3540D"/>
                </a:solidFill>
                <a:latin typeface="Bodoni MT Condensed" panose="02070606080606020203" pitchFamily="18" charset="0"/>
              </a:rPr>
              <a:t>. </a:t>
            </a:r>
            <a:r>
              <a:rPr lang="sk-SK" b="1" dirty="0" smtClean="0">
                <a:solidFill>
                  <a:srgbClr val="F3540D"/>
                </a:solidFill>
                <a:latin typeface="Bodoni MT Condensed" panose="02070606080606020203" pitchFamily="18" charset="0"/>
              </a:rPr>
              <a:t>kapitola</a:t>
            </a:r>
            <a:endParaRPr lang="sk-SK" b="1" dirty="0">
              <a:solidFill>
                <a:srgbClr val="F3540D"/>
              </a:solidFill>
              <a:latin typeface="Bodoni MT Condensed" panose="02070606080606020203" pitchFamily="18" charset="0"/>
            </a:endParaRPr>
          </a:p>
        </p:txBody>
      </p:sp>
      <p:sp>
        <p:nvSpPr>
          <p:cNvPr id="5" name="BlokTextu 4"/>
          <p:cNvSpPr txBox="1"/>
          <p:nvPr/>
        </p:nvSpPr>
        <p:spPr>
          <a:xfrm>
            <a:off x="6025310" y="3342672"/>
            <a:ext cx="2416163" cy="3139321"/>
          </a:xfrm>
          <a:prstGeom prst="rect">
            <a:avLst/>
          </a:prstGeom>
          <a:solidFill>
            <a:schemeClr val="bg1">
              <a:alpha val="83000"/>
            </a:schemeClr>
          </a:solidFill>
        </p:spPr>
        <p:txBody>
          <a:bodyPr wrap="square" rtlCol="0">
            <a:spAutoFit/>
          </a:bodyPr>
          <a:lstStyle/>
          <a:p>
            <a:r>
              <a:rPr lang="sk-SK" dirty="0" smtClean="0"/>
              <a:t>            </a:t>
            </a:r>
          </a:p>
          <a:p>
            <a:endParaRPr lang="sk-SK" dirty="0"/>
          </a:p>
          <a:p>
            <a:endParaRPr lang="sk-SK" dirty="0" smtClean="0"/>
          </a:p>
          <a:p>
            <a:endParaRPr lang="sk-SK" dirty="0"/>
          </a:p>
          <a:p>
            <a:endParaRPr lang="sk-SK" dirty="0" smtClean="0"/>
          </a:p>
          <a:p>
            <a:endParaRPr lang="sk-SK" dirty="0"/>
          </a:p>
          <a:p>
            <a:endParaRPr lang="sk-SK" dirty="0" smtClean="0"/>
          </a:p>
          <a:p>
            <a:endParaRPr lang="sk-SK" dirty="0"/>
          </a:p>
          <a:p>
            <a:endParaRPr lang="sk-SK" dirty="0" smtClean="0"/>
          </a:p>
          <a:p>
            <a:endParaRPr lang="sk-SK" dirty="0"/>
          </a:p>
          <a:p>
            <a:endParaRPr lang="sk-SK" dirty="0"/>
          </a:p>
        </p:txBody>
      </p:sp>
      <p:pic>
        <p:nvPicPr>
          <p:cNvPr id="9" name="Picture 12" descr="Výsledok vyhľadávania obrázkov pre dopyt paper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20492" y="586771"/>
            <a:ext cx="2404818" cy="627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BlokTextu 1"/>
          <p:cNvSpPr txBox="1"/>
          <p:nvPr/>
        </p:nvSpPr>
        <p:spPr>
          <a:xfrm>
            <a:off x="1413164" y="1159383"/>
            <a:ext cx="6679606" cy="54938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k-SK" sz="2400" b="1" dirty="0" smtClean="0">
                <a:solidFill>
                  <a:srgbClr val="F3540D"/>
                </a:solidFill>
                <a:latin typeface="Bodoni MT Condensed" panose="02070606080606020203" pitchFamily="18" charset="0"/>
              </a:rPr>
              <a:t>Myšlienky </a:t>
            </a:r>
            <a:r>
              <a:rPr lang="sk-SK" sz="2400" b="1" dirty="0">
                <a:solidFill>
                  <a:srgbClr val="F3540D"/>
                </a:solidFill>
                <a:latin typeface="Bodoni MT Condensed" panose="02070606080606020203" pitchFamily="18" charset="0"/>
              </a:rPr>
              <a:t>cirkevných otcov: </a:t>
            </a:r>
            <a:endParaRPr lang="sk-SK" sz="2400" b="1" dirty="0" smtClean="0">
              <a:solidFill>
                <a:srgbClr val="F3540D"/>
              </a:solidFill>
              <a:latin typeface="Bodoni MT Condensed" panose="02070606080606020203" pitchFamily="18" charset="0"/>
            </a:endParaRPr>
          </a:p>
          <a:p>
            <a:endParaRPr lang="sk-SK" sz="1400" b="1" u="sng" dirty="0" smtClean="0"/>
          </a:p>
          <a:p>
            <a:pPr lvl="0"/>
            <a:endParaRPr lang="sk-SK" sz="1400" b="1" u="sng" dirty="0"/>
          </a:p>
          <a:p>
            <a:pPr algn="just"/>
            <a:r>
              <a:rPr lang="sk-SK" sz="1200" dirty="0" smtClean="0">
                <a:solidFill>
                  <a:srgbClr val="F3540D"/>
                </a:solidFill>
                <a:latin typeface="Bernard MT Condensed" panose="02050806060905020404" pitchFamily="18" charset="0"/>
              </a:rPr>
              <a:t>Peter </a:t>
            </a:r>
            <a:r>
              <a:rPr lang="sk-SK" sz="1200" dirty="0" err="1" smtClean="0">
                <a:solidFill>
                  <a:srgbClr val="F3540D"/>
                </a:solidFill>
                <a:latin typeface="Bernard MT Condensed" panose="02050806060905020404" pitchFamily="18" charset="0"/>
              </a:rPr>
              <a:t>Chryzológ</a:t>
            </a:r>
            <a:r>
              <a:rPr lang="sk-SK" sz="1200" dirty="0" smtClean="0">
                <a:solidFill>
                  <a:srgbClr val="F3540D"/>
                </a:solidFill>
                <a:latin typeface="Bernard MT Condensed" panose="02050806060905020404" pitchFamily="18" charset="0"/>
              </a:rPr>
              <a:t> </a:t>
            </a:r>
            <a:r>
              <a:rPr lang="sk-SK" sz="1200" dirty="0" smtClean="0">
                <a:solidFill>
                  <a:srgbClr val="002060"/>
                </a:solidFill>
              </a:rPr>
              <a:t>- </a:t>
            </a:r>
            <a:r>
              <a:rPr lang="sk-SK" sz="1200" dirty="0">
                <a:solidFill>
                  <a:srgbClr val="002060"/>
                </a:solidFill>
              </a:rPr>
              <a:t>V ochrnutom človeku treba vidieť všetkých ľudí. Ruka ochrnula pre vinu svedomia viac ako pre slabosť tela. V raji sa ruka natiahla k stromu poznania dobra a zla. Ozdravenie ruky je možné len v Kristovi. Len on ozdravuje </a:t>
            </a:r>
            <a:r>
              <a:rPr lang="sk-SK" sz="1200" dirty="0" smtClean="0">
                <a:solidFill>
                  <a:srgbClr val="002060"/>
                </a:solidFill>
              </a:rPr>
              <a:t>slabosť </a:t>
            </a:r>
            <a:r>
              <a:rPr lang="sk-SK" sz="1200" dirty="0">
                <a:solidFill>
                  <a:srgbClr val="002060"/>
                </a:solidFill>
              </a:rPr>
              <a:t>našej ochrnutej ruky, keď je pokropená jeho krvou na strome </a:t>
            </a:r>
            <a:r>
              <a:rPr lang="sk-SK" sz="1200" dirty="0" smtClean="0">
                <a:solidFill>
                  <a:srgbClr val="002060"/>
                </a:solidFill>
              </a:rPr>
              <a:t>kríža Ježiš </a:t>
            </a:r>
            <a:r>
              <a:rPr lang="sk-SK" sz="1200" dirty="0">
                <a:solidFill>
                  <a:srgbClr val="002060"/>
                </a:solidFill>
              </a:rPr>
              <a:t>sa sám ochrnutého človeka nedotýka, aby si Židia nemysleli, že dotykom porušuje príkaz o sobotnom zanechaní práce. Ježiš uprednostní slová, lebo Boh v sobotu hovoriť nezakázal. Takto bola chromá ruka uzdravená, no neboli uzdravené chromé mysle Židov, ktorí ho chceli </a:t>
            </a:r>
            <a:r>
              <a:rPr lang="sk-SK" sz="1200" dirty="0" smtClean="0">
                <a:solidFill>
                  <a:srgbClr val="002060"/>
                </a:solidFill>
              </a:rPr>
              <a:t>zahubiť.</a:t>
            </a:r>
          </a:p>
          <a:p>
            <a:pPr algn="just"/>
            <a:r>
              <a:rPr lang="sk-SK" sz="1200" dirty="0" err="1" smtClean="0">
                <a:solidFill>
                  <a:srgbClr val="F3540D"/>
                </a:solidFill>
                <a:latin typeface="Bernard MT Condensed" panose="02050806060905020404" pitchFamily="18" charset="0"/>
              </a:rPr>
              <a:t>Origenes</a:t>
            </a:r>
            <a:r>
              <a:rPr lang="sk-SK" sz="1200" dirty="0" smtClean="0">
                <a:solidFill>
                  <a:srgbClr val="F3540D"/>
                </a:solidFill>
                <a:latin typeface="Bernard MT Condensed" panose="02050806060905020404" pitchFamily="18" charset="0"/>
              </a:rPr>
              <a:t> </a:t>
            </a:r>
            <a:r>
              <a:rPr lang="sk-SK" sz="1200" dirty="0" smtClean="0">
                <a:solidFill>
                  <a:srgbClr val="002060"/>
                </a:solidFill>
              </a:rPr>
              <a:t>- Ježiša </a:t>
            </a:r>
            <a:r>
              <a:rPr lang="sk-SK" sz="1200" dirty="0">
                <a:solidFill>
                  <a:srgbClr val="002060"/>
                </a:solidFill>
              </a:rPr>
              <a:t>sa máme dotýkať vierou. Je to lepšie, ako dotýkať sa ho rukou, bez toho, aby človek mal v sebe vieru.</a:t>
            </a:r>
          </a:p>
          <a:p>
            <a:pPr lvl="0" algn="just"/>
            <a:r>
              <a:rPr lang="sk-SK" sz="1200" dirty="0" smtClean="0">
                <a:solidFill>
                  <a:srgbClr val="002060"/>
                </a:solidFill>
              </a:rPr>
              <a:t>- Meno </a:t>
            </a:r>
            <a:r>
              <a:rPr lang="sk-SK" sz="1200" dirty="0">
                <a:solidFill>
                  <a:srgbClr val="002060"/>
                </a:solidFill>
              </a:rPr>
              <a:t>je skrátené vyjadrenie kvalít nejakej osoby. Boh mení kvalitu človeka, keď </a:t>
            </a:r>
            <a:r>
              <a:rPr lang="sk-SK" sz="1200" dirty="0" err="1">
                <a:solidFill>
                  <a:srgbClr val="002060"/>
                </a:solidFill>
              </a:rPr>
              <a:t>Abrama</a:t>
            </a:r>
            <a:r>
              <a:rPr lang="sk-SK" sz="1200" dirty="0">
                <a:solidFill>
                  <a:srgbClr val="002060"/>
                </a:solidFill>
              </a:rPr>
              <a:t> nazýva Abrahámom. Ďalej, meno </a:t>
            </a:r>
            <a:r>
              <a:rPr lang="sk-SK" sz="1200" dirty="0" err="1">
                <a:solidFill>
                  <a:srgbClr val="002060"/>
                </a:solidFill>
              </a:rPr>
              <a:t>Šavla</a:t>
            </a:r>
            <a:r>
              <a:rPr lang="sk-SK" sz="1200" dirty="0">
                <a:solidFill>
                  <a:srgbClr val="002060"/>
                </a:solidFill>
              </a:rPr>
              <a:t>, prenasledovateľa Krista, bolo zmenené na Pavol. Šimonovi mení meno na Peter. To všetko svedčí o meniteľnosti človeka. Boh však, ktorý je nemenný, nosí stále to isté meno: „Ten, ktorý je“.</a:t>
            </a:r>
          </a:p>
          <a:p>
            <a:pPr marL="171450" indent="-171450" algn="just">
              <a:buFontTx/>
              <a:buChar char="-"/>
            </a:pPr>
            <a:r>
              <a:rPr lang="sk-SK" sz="1200" dirty="0" smtClean="0">
                <a:solidFill>
                  <a:srgbClr val="002060"/>
                </a:solidFill>
              </a:rPr>
              <a:t>Duch </a:t>
            </a:r>
            <a:r>
              <a:rPr lang="sk-SK" sz="1200" dirty="0">
                <a:solidFill>
                  <a:srgbClr val="002060"/>
                </a:solidFill>
              </a:rPr>
              <a:t>prebýva v tých, ktorí žijú z viery. Ale tí, ktorí sú považovaní za hodných účasti na daroch </a:t>
            </a:r>
            <a:r>
              <a:rPr lang="sk-SK" sz="1200" dirty="0" smtClean="0">
                <a:solidFill>
                  <a:srgbClr val="002060"/>
                </a:solidFill>
              </a:rPr>
              <a:t>Ducha</a:t>
            </a:r>
          </a:p>
          <a:p>
            <a:pPr algn="just"/>
            <a:r>
              <a:rPr lang="sk-SK" sz="1200" dirty="0" smtClean="0">
                <a:solidFill>
                  <a:srgbClr val="002060"/>
                </a:solidFill>
              </a:rPr>
              <a:t>Svätého </a:t>
            </a:r>
            <a:r>
              <a:rPr lang="sk-SK" sz="1200" dirty="0">
                <a:solidFill>
                  <a:srgbClr val="002060"/>
                </a:solidFill>
              </a:rPr>
              <a:t>a neskôr sa obrátili proti nemu, sa definitívne a rozhodne obrátili chrbtom k milosti. To sú tí, ktorí sa rúhajú Duchu </a:t>
            </a:r>
            <a:r>
              <a:rPr lang="sk-SK" sz="1200" dirty="0" smtClean="0">
                <a:solidFill>
                  <a:srgbClr val="002060"/>
                </a:solidFill>
              </a:rPr>
              <a:t>Svätému.</a:t>
            </a:r>
          </a:p>
          <a:p>
            <a:pPr lvl="0" algn="just"/>
            <a:r>
              <a:rPr lang="sk-SK" sz="1200" dirty="0"/>
              <a:t> </a:t>
            </a:r>
            <a:r>
              <a:rPr lang="sk-SK" sz="1200" dirty="0" err="1" smtClean="0">
                <a:solidFill>
                  <a:srgbClr val="F3540D"/>
                </a:solidFill>
                <a:latin typeface="Bernard MT Condensed" panose="02050806060905020404" pitchFamily="18" charset="0"/>
              </a:rPr>
              <a:t>Novacián</a:t>
            </a:r>
            <a:r>
              <a:rPr lang="sk-SK" sz="1200" dirty="0" smtClean="0"/>
              <a:t> </a:t>
            </a:r>
            <a:r>
              <a:rPr lang="sk-SK" sz="1200" dirty="0" smtClean="0">
                <a:solidFill>
                  <a:srgbClr val="002060"/>
                </a:solidFill>
              </a:rPr>
              <a:t>- Pohŕdať </a:t>
            </a:r>
            <a:r>
              <a:rPr lang="sk-SK" sz="1200" dirty="0">
                <a:solidFill>
                  <a:srgbClr val="002060"/>
                </a:solidFill>
              </a:rPr>
              <a:t>Duchom Svätým znamená protirečiť základu viery a kresťanského života, pretože Duch je svedectvom o </a:t>
            </a:r>
            <a:r>
              <a:rPr lang="sk-SK" sz="1200" dirty="0" smtClean="0">
                <a:solidFill>
                  <a:srgbClr val="002060"/>
                </a:solidFill>
              </a:rPr>
              <a:t>Kristovi.</a:t>
            </a:r>
            <a:endParaRPr lang="sk-SK" sz="1200" dirty="0">
              <a:solidFill>
                <a:srgbClr val="002060"/>
              </a:solidFill>
            </a:endParaRPr>
          </a:p>
          <a:p>
            <a:pPr algn="just"/>
            <a:r>
              <a:rPr lang="sk-SK" sz="1200" dirty="0" smtClean="0">
                <a:solidFill>
                  <a:srgbClr val="F3540D"/>
                </a:solidFill>
                <a:latin typeface="Bernard MT Condensed" panose="02050806060905020404" pitchFamily="18" charset="0"/>
              </a:rPr>
              <a:t>Augustín</a:t>
            </a:r>
            <a:r>
              <a:rPr lang="sk-SK" sz="1200" dirty="0" smtClean="0">
                <a:solidFill>
                  <a:srgbClr val="002060"/>
                </a:solidFill>
              </a:rPr>
              <a:t> - Ježiš </a:t>
            </a:r>
            <a:r>
              <a:rPr lang="sk-SK" sz="1200" dirty="0">
                <a:solidFill>
                  <a:srgbClr val="002060"/>
                </a:solidFill>
              </a:rPr>
              <a:t>nás učí pripísať väčšiu dôležitosť našej duchovnej rodine, nie telesnej. Naučil nás ľudí považovať za blahoslavených nie preto, že sú v príbuzenstve so svätými osobami, ale pretože sa poslušnosťou, vierou a napodobňovaním Učiteľa podrobia Božej vôli svojím učením a skutkami. Presne ako Mária, ktorá bola blahoslavená, lebo počala telo Krista, ale bola o to blaženejšia, že prijala vieru v Krista. Poznáme niektorých z Ježišovej rodiny, ktorí v neho neuverili (por. aj </a:t>
            </a:r>
            <a:r>
              <a:rPr lang="sk-SK" sz="1200" dirty="0" err="1">
                <a:solidFill>
                  <a:srgbClr val="002060"/>
                </a:solidFill>
              </a:rPr>
              <a:t>Jn</a:t>
            </a:r>
            <a:r>
              <a:rPr lang="sk-SK" sz="1200" dirty="0">
                <a:solidFill>
                  <a:srgbClr val="002060"/>
                </a:solidFill>
              </a:rPr>
              <a:t> 7,4). Čo im osožilo príbuzenstvo? Podobne pre Máriu by jej materstvo nemalo hodnotu, keby nenosila Krista v </a:t>
            </a:r>
            <a:r>
              <a:rPr lang="sk-SK" sz="1200" dirty="0" smtClean="0">
                <a:solidFill>
                  <a:srgbClr val="002060"/>
                </a:solidFill>
              </a:rPr>
              <a:t>srdci.</a:t>
            </a:r>
            <a:r>
              <a:rPr lang="sk-SK" sz="1400" dirty="0">
                <a:solidFill>
                  <a:srgbClr val="002060"/>
                </a:solidFill>
              </a:rPr>
              <a:t> </a:t>
            </a:r>
          </a:p>
          <a:p>
            <a:pPr algn="just">
              <a:lnSpc>
                <a:spcPct val="150000"/>
              </a:lnSpc>
            </a:pPr>
            <a:endParaRPr lang="sk-SK" sz="1400" b="1" dirty="0" smtClean="0">
              <a:solidFill>
                <a:srgbClr val="002060"/>
              </a:solidFill>
            </a:endParaRPr>
          </a:p>
        </p:txBody>
      </p:sp>
      <p:sp>
        <p:nvSpPr>
          <p:cNvPr id="12" name="BlokTextu 11"/>
          <p:cNvSpPr txBox="1"/>
          <p:nvPr/>
        </p:nvSpPr>
        <p:spPr>
          <a:xfrm>
            <a:off x="3882480" y="712794"/>
            <a:ext cx="1996059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sk-SK" sz="1600" b="1" dirty="0" smtClean="0">
                <a:solidFill>
                  <a:srgbClr val="002060"/>
                </a:solidFill>
                <a:latin typeface="Bodoni MT Condensed" panose="02070606080606020203" pitchFamily="18" charset="0"/>
              </a:rPr>
              <a:t>BIBLIA PRE VŠETKÝCH 2018</a:t>
            </a:r>
          </a:p>
        </p:txBody>
      </p:sp>
    </p:spTree>
    <p:extLst>
      <p:ext uri="{BB962C8B-B14F-4D97-AF65-F5344CB8AC3E}">
        <p14:creationId xmlns:p14="http://schemas.microsoft.com/office/powerpoint/2010/main" val="2544441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ív Office">
  <a:themeElements>
    <a:clrScheme name="Motív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Motív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ív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1360</TotalTime>
  <Words>466</Words>
  <Application>Microsoft Office PowerPoint</Application>
  <PresentationFormat>Prezentácia na obrazovke (4:3)</PresentationFormat>
  <Paragraphs>289</Paragraphs>
  <Slides>10</Slides>
  <Notes>0</Notes>
  <HiddenSlides>0</HiddenSlides>
  <MMClips>0</MMClips>
  <ScaleCrop>false</ScaleCrop>
  <HeadingPairs>
    <vt:vector size="6" baseType="variant">
      <vt:variant>
        <vt:lpstr>Použité písma</vt:lpstr>
      </vt:variant>
      <vt:variant>
        <vt:i4>7</vt:i4>
      </vt:variant>
      <vt:variant>
        <vt:lpstr>Motív</vt:lpstr>
      </vt:variant>
      <vt:variant>
        <vt:i4>1</vt:i4>
      </vt:variant>
      <vt:variant>
        <vt:lpstr>Nadpisy snímok</vt:lpstr>
      </vt:variant>
      <vt:variant>
        <vt:i4>10</vt:i4>
      </vt:variant>
    </vt:vector>
  </HeadingPairs>
  <TitlesOfParts>
    <vt:vector size="18" baseType="lpstr">
      <vt:lpstr>Arial</vt:lpstr>
      <vt:lpstr>Bernard MT Condensed</vt:lpstr>
      <vt:lpstr>Bodoni MT Condensed</vt:lpstr>
      <vt:lpstr>Calibri</vt:lpstr>
      <vt:lpstr>Calibri Light</vt:lpstr>
      <vt:lpstr>Franklin Gothic Medium Cond</vt:lpstr>
      <vt:lpstr>Times New Roman</vt:lpstr>
      <vt:lpstr>Motív Office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  <vt:lpstr>Prezentácia programu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Prezentácia programu PowerPoint</dc:title>
  <dc:creator>Martina Šipošová</dc:creator>
  <cp:lastModifiedBy>Martina Šipošová</cp:lastModifiedBy>
  <cp:revision>77</cp:revision>
  <dcterms:created xsi:type="dcterms:W3CDTF">2017-11-24T08:58:06Z</dcterms:created>
  <dcterms:modified xsi:type="dcterms:W3CDTF">2017-12-14T09:55:58Z</dcterms:modified>
</cp:coreProperties>
</file>