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67" r:id="rId7"/>
    <p:sldId id="268" r:id="rId8"/>
    <p:sldId id="271" r:id="rId9"/>
    <p:sldId id="272" r:id="rId10"/>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F354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76" d="100"/>
          <a:sy n="76" d="100"/>
        </p:scale>
        <p:origin x="2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8. 12. 2017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8. 12. 2017</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8. 12. 2017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8. 12. 2017</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8. 12. 2017</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8. 12. 2017</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8. 12. 2017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8. 12. 2017</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8. 12. 2017</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790700" y="1395466"/>
            <a:ext cx="6388100" cy="4832092"/>
          </a:xfrm>
          <a:prstGeom prst="rect">
            <a:avLst/>
          </a:prstGeom>
        </p:spPr>
        <p:txBody>
          <a:bodyPr wrap="square">
            <a:spAutoFit/>
          </a:bodyPr>
          <a:lstStyle/>
          <a:p>
            <a:pPr>
              <a:spcAft>
                <a:spcPts val="0"/>
              </a:spcAft>
            </a:pPr>
            <a:r>
              <a:rPr lang="sk-SK" b="1" smtClean="0">
                <a:effectLst/>
                <a:latin typeface="Times New Roman" panose="02020603050405020304" pitchFamily="18" charset="0"/>
                <a:ea typeface="Times New Roman" panose="02020603050405020304" pitchFamily="18" charset="0"/>
              </a:rPr>
              <a:t> </a:t>
            </a:r>
            <a:endParaRPr lang="sk-SK" sz="1400" dirty="0" smtClean="0">
              <a:solidFill>
                <a:srgbClr val="8A4500"/>
              </a:solidFill>
              <a:effectLst/>
              <a:ea typeface="Times New Roman" panose="02020603050405020304" pitchFamily="18" charset="0"/>
            </a:endParaRPr>
          </a:p>
          <a:p>
            <a:r>
              <a:rPr lang="sk-SK" sz="1400" b="1" smtClean="0">
                <a:solidFill>
                  <a:srgbClr val="663300"/>
                </a:solidFill>
              </a:rPr>
              <a:t>                                 1</a:t>
            </a:r>
            <a:r>
              <a:rPr lang="sk-SK" sz="1400" b="1">
                <a:solidFill>
                  <a:srgbClr val="663300"/>
                </a:solidFill>
              </a:rPr>
              <a:t>. Odpovedz na otázky</a:t>
            </a:r>
            <a:endParaRPr lang="sk-SK" sz="1400">
              <a:solidFill>
                <a:srgbClr val="663300"/>
              </a:solidFill>
            </a:endParaRPr>
          </a:p>
          <a:p>
            <a:r>
              <a:rPr lang="sk-SK" sz="1400">
                <a:solidFill>
                  <a:srgbClr val="663300"/>
                </a:solidFill>
              </a:rPr>
              <a:t> </a:t>
            </a:r>
          </a:p>
          <a:p>
            <a:r>
              <a:rPr lang="sk-SK" sz="1400" b="1">
                <a:solidFill>
                  <a:srgbClr val="663300"/>
                </a:solidFill>
              </a:rPr>
              <a:t>Ježišov príchod do ktorého mesta sa spomína v 2. kapitole Evanjelia sv Marka?</a:t>
            </a:r>
            <a:endParaRPr lang="sk-SK" sz="1400">
              <a:solidFill>
                <a:srgbClr val="663300"/>
              </a:solidFill>
            </a:endParaRPr>
          </a:p>
          <a:p>
            <a:r>
              <a:rPr lang="sk-SK" sz="1200">
                <a:solidFill>
                  <a:srgbClr val="663300"/>
                </a:solidFill>
              </a:rPr>
              <a:t>A/ Kafarnaum</a:t>
            </a:r>
          </a:p>
          <a:p>
            <a:r>
              <a:rPr lang="sk-SK" sz="1200">
                <a:solidFill>
                  <a:srgbClr val="663300"/>
                </a:solidFill>
              </a:rPr>
              <a:t>B/ Jeruzalem</a:t>
            </a:r>
          </a:p>
          <a:p>
            <a:r>
              <a:rPr lang="sk-SK" sz="1200">
                <a:solidFill>
                  <a:srgbClr val="663300"/>
                </a:solidFill>
              </a:rPr>
              <a:t>C/ Nazaret</a:t>
            </a:r>
          </a:p>
          <a:p>
            <a:r>
              <a:rPr lang="sk-SK" sz="1400">
                <a:solidFill>
                  <a:srgbClr val="663300"/>
                </a:solidFill>
              </a:rPr>
              <a:t> </a:t>
            </a:r>
          </a:p>
          <a:p>
            <a:r>
              <a:rPr lang="sk-SK" sz="1400" b="1">
                <a:solidFill>
                  <a:srgbClr val="663300"/>
                </a:solidFill>
              </a:rPr>
              <a:t>Farizeji vyčítali Ježišovi, že jeho učeníci robia, čo neslobodno v sobotu. O čo išlo?</a:t>
            </a:r>
            <a:endParaRPr lang="sk-SK" sz="1400">
              <a:solidFill>
                <a:srgbClr val="663300"/>
              </a:solidFill>
            </a:endParaRPr>
          </a:p>
          <a:p>
            <a:r>
              <a:rPr lang="sk-SK" sz="1200">
                <a:solidFill>
                  <a:srgbClr val="663300"/>
                </a:solidFill>
              </a:rPr>
              <a:t>A/ kradli – trhali klasy na cudzom poli, tak hriechom poškvrnili sviatočný deň</a:t>
            </a:r>
          </a:p>
          <a:p>
            <a:r>
              <a:rPr lang="sk-SK" sz="1200">
                <a:solidFill>
                  <a:srgbClr val="663300"/>
                </a:solidFill>
              </a:rPr>
              <a:t>B/ pracovali – trhali a mrvili klasy rukami, tak prácou porušili svätenie soboty</a:t>
            </a:r>
          </a:p>
          <a:p>
            <a:r>
              <a:rPr lang="sk-SK" sz="1200">
                <a:solidFill>
                  <a:srgbClr val="663300"/>
                </a:solidFill>
              </a:rPr>
              <a:t>C/ cestovali – kráčali cez obilné pole, tak námahou porušili sobotný odpočinok</a:t>
            </a:r>
          </a:p>
          <a:p>
            <a:r>
              <a:rPr lang="sk-SK" sz="1400">
                <a:solidFill>
                  <a:srgbClr val="663300"/>
                </a:solidFill>
              </a:rPr>
              <a:t> </a:t>
            </a:r>
          </a:p>
          <a:p>
            <a:r>
              <a:rPr lang="sk-SK" sz="1400" b="1">
                <a:solidFill>
                  <a:srgbClr val="663300"/>
                </a:solidFill>
              </a:rPr>
              <a:t>Tu prišli k nemu s ochrnutým človekom; niesli ho:</a:t>
            </a:r>
            <a:endParaRPr lang="sk-SK" sz="1400">
              <a:solidFill>
                <a:srgbClr val="663300"/>
              </a:solidFill>
            </a:endParaRPr>
          </a:p>
          <a:p>
            <a:r>
              <a:rPr lang="sk-SK" sz="1200">
                <a:solidFill>
                  <a:srgbClr val="663300"/>
                </a:solidFill>
              </a:rPr>
              <a:t>A/ dvaja</a:t>
            </a:r>
          </a:p>
          <a:p>
            <a:r>
              <a:rPr lang="sk-SK" sz="1200">
                <a:solidFill>
                  <a:srgbClr val="663300"/>
                </a:solidFill>
              </a:rPr>
              <a:t>B/ štyria</a:t>
            </a:r>
          </a:p>
          <a:p>
            <a:r>
              <a:rPr lang="sk-SK" sz="1200">
                <a:solidFill>
                  <a:srgbClr val="663300"/>
                </a:solidFill>
              </a:rPr>
              <a:t>C/ šiesti</a:t>
            </a:r>
          </a:p>
          <a:p>
            <a:r>
              <a:rPr lang="sk-SK" sz="1400" b="1">
                <a:solidFill>
                  <a:srgbClr val="663300"/>
                </a:solidFill>
              </a:rPr>
              <a:t> </a:t>
            </a:r>
            <a:endParaRPr lang="sk-SK" sz="1400">
              <a:solidFill>
                <a:srgbClr val="663300"/>
              </a:solidFill>
            </a:endParaRPr>
          </a:p>
          <a:p>
            <a:r>
              <a:rPr lang="sk-SK" sz="1400" b="1">
                <a:solidFill>
                  <a:srgbClr val="663300"/>
                </a:solidFill>
              </a:rPr>
              <a:t>Ako sa volal Alfejov syn?</a:t>
            </a:r>
            <a:endParaRPr lang="sk-SK" sz="1400">
              <a:solidFill>
                <a:srgbClr val="663300"/>
              </a:solidFill>
            </a:endParaRPr>
          </a:p>
          <a:p>
            <a:r>
              <a:rPr lang="sk-SK" sz="1200">
                <a:solidFill>
                  <a:srgbClr val="663300"/>
                </a:solidFill>
              </a:rPr>
              <a:t>A/ Matúš</a:t>
            </a:r>
          </a:p>
          <a:p>
            <a:r>
              <a:rPr lang="sk-SK" sz="1200">
                <a:solidFill>
                  <a:srgbClr val="663300"/>
                </a:solidFill>
              </a:rPr>
              <a:t>B/ Lévi</a:t>
            </a:r>
          </a:p>
          <a:p>
            <a:r>
              <a:rPr lang="sk-SK" sz="1200">
                <a:solidFill>
                  <a:srgbClr val="663300"/>
                </a:solidFill>
              </a:rPr>
              <a:t>C/ Šimon</a:t>
            </a:r>
          </a:p>
          <a:p>
            <a:endParaRPr lang="sk-SK" sz="1400" dirty="0">
              <a:solidFill>
                <a:srgbClr val="8A4500"/>
              </a:solidFill>
              <a:effectLst/>
              <a:ea typeface="Times New Roman" panose="02020603050405020304" pitchFamily="18" charset="0"/>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76338" y="1373885"/>
            <a:ext cx="6045699" cy="2462213"/>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endParaRPr lang="sk-SK" sz="1400" b="1" dirty="0" smtClean="0">
              <a:solidFill>
                <a:srgbClr val="663300"/>
              </a:solidFill>
            </a:endParaRPr>
          </a:p>
          <a:p>
            <a:r>
              <a:rPr lang="sk-SK" sz="1400">
                <a:solidFill>
                  <a:srgbClr val="8A4500"/>
                </a:solidFill>
              </a:rPr>
              <a:t>Svadobní hostia sa nepostia, kým je ženích s nimi. </a:t>
            </a:r>
            <a:r>
              <a:rPr lang="sk-SK" sz="1400" b="1">
                <a:solidFill>
                  <a:srgbClr val="8A4500"/>
                </a:solidFill>
              </a:rPr>
              <a:t>Koho Evanjelium myslí tým ženíchom?</a:t>
            </a:r>
            <a:endParaRPr lang="sk-SK" sz="1400">
              <a:solidFill>
                <a:srgbClr val="8A4500"/>
              </a:solidFill>
            </a:endParaRPr>
          </a:p>
          <a:p>
            <a:r>
              <a:rPr lang="sk-SK" sz="1200" smtClean="0">
                <a:solidFill>
                  <a:srgbClr val="8A4500"/>
                </a:solidFill>
              </a:rPr>
              <a:t>......................................................................................................................................................</a:t>
            </a:r>
          </a:p>
          <a:p>
            <a:r>
              <a:rPr lang="sk-SK" sz="1400">
                <a:solidFill>
                  <a:srgbClr val="8A4500"/>
                </a:solidFill>
              </a:rPr>
              <a:t> </a:t>
            </a:r>
            <a:r>
              <a:rPr lang="sk-SK" sz="1400">
                <a:solidFill>
                  <a:srgbClr val="8A4500"/>
                </a:solidFill>
              </a:rPr>
              <a:t> </a:t>
            </a:r>
          </a:p>
          <a:p>
            <a:r>
              <a:rPr lang="sk-SK" sz="1400">
                <a:solidFill>
                  <a:srgbClr val="8A4500"/>
                </a:solidFill>
              </a:rPr>
              <a:t>Čo podľa teba znamenajú slová: „Keď im ženícha vezmú“ ?</a:t>
            </a:r>
          </a:p>
          <a:p>
            <a:r>
              <a:rPr lang="sk-SK" sz="1200" smtClean="0">
                <a:solidFill>
                  <a:srgbClr val="8A4500"/>
                </a:solidFill>
              </a:rPr>
              <a:t>.........................................................................................................................................................</a:t>
            </a:r>
            <a:endParaRPr lang="sk-SK" sz="1200">
              <a:solidFill>
                <a:srgbClr val="8A4500"/>
              </a:solidFill>
            </a:endParaRPr>
          </a:p>
          <a:p>
            <a:r>
              <a:rPr lang="sk-SK" sz="1400">
                <a:solidFill>
                  <a:srgbClr val="8A4500"/>
                </a:solidFill>
              </a:rPr>
              <a:t> </a:t>
            </a:r>
          </a:p>
          <a:p>
            <a:r>
              <a:rPr lang="sk-SK" sz="1400">
                <a:solidFill>
                  <a:srgbClr val="8A4500"/>
                </a:solidFill>
              </a:rPr>
              <a:t>Vysvetli Ježišovo učenie o mladom víne a mechoch.</a:t>
            </a:r>
          </a:p>
          <a:p>
            <a:r>
              <a:rPr lang="sk-SK" sz="1400" smtClean="0">
                <a:solidFill>
                  <a:srgbClr val="8A4500"/>
                </a:solidFill>
              </a:rPr>
              <a:t>.</a:t>
            </a:r>
            <a:r>
              <a:rPr lang="sk-SK" sz="1200" smtClean="0">
                <a:solidFill>
                  <a:srgbClr val="8A4500"/>
                </a:solidFill>
              </a:rPr>
              <a:t>........................................................................................................................................................</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133603" y="3764287"/>
            <a:ext cx="6876793" cy="2954655"/>
          </a:xfrm>
          <a:prstGeom prst="rect">
            <a:avLst/>
          </a:prstGeom>
        </p:spPr>
        <p:txBody>
          <a:bodyPr wrap="square">
            <a:spAutoFit/>
          </a:bodyPr>
          <a:lstStyle/>
          <a:p>
            <a:pPr>
              <a:spcAft>
                <a:spcPts val="0"/>
              </a:spcAft>
            </a:pPr>
            <a:r>
              <a:rPr lang="sk-SK" b="1" smtClean="0">
                <a:effectLst/>
                <a:latin typeface="Times New Roman" panose="02020603050405020304" pitchFamily="18" charset="0"/>
                <a:ea typeface="Times New Roman" panose="02020603050405020304" pitchFamily="18" charset="0"/>
              </a:rPr>
              <a:t> </a:t>
            </a:r>
            <a:endParaRPr lang="sk-SK" sz="1400" b="1" dirty="0" smtClean="0">
              <a:solidFill>
                <a:srgbClr val="663300"/>
              </a:solidFill>
            </a:endParaRPr>
          </a:p>
          <a:p>
            <a:r>
              <a:rPr lang="sk-SK" sz="1400" b="1">
                <a:solidFill>
                  <a:srgbClr val="8A4500"/>
                </a:solidFill>
              </a:rPr>
              <a:t>2. Kto som?</a:t>
            </a:r>
            <a:endParaRPr lang="sk-SK" sz="1400">
              <a:solidFill>
                <a:srgbClr val="8A4500"/>
              </a:solidFill>
            </a:endParaRPr>
          </a:p>
          <a:p>
            <a:r>
              <a:rPr lang="sk-SK" sz="1400">
                <a:solidFill>
                  <a:srgbClr val="8A4500"/>
                </a:solidFill>
              </a:rPr>
              <a:t> </a:t>
            </a:r>
          </a:p>
          <a:p>
            <a:r>
              <a:rPr lang="sk-SK" sz="1400">
                <a:solidFill>
                  <a:srgbClr val="8A4500"/>
                </a:solidFill>
              </a:rPr>
              <a:t>Hladný a v núdzi so svojou družinou som jedol chleby určené pre kňazov. </a:t>
            </a:r>
          </a:p>
          <a:p>
            <a:r>
              <a:rPr lang="sk-SK" sz="1400">
                <a:solidFill>
                  <a:srgbClr val="8A4500"/>
                </a:solidFill>
              </a:rPr>
              <a:t> </a:t>
            </a:r>
          </a:p>
          <a:p>
            <a:r>
              <a:rPr lang="sk-SK" sz="1400">
                <a:solidFill>
                  <a:srgbClr val="8A4500"/>
                </a:solidFill>
              </a:rPr>
              <a:t>Bol som veľkňazom a za môjho pôsobenia sa odohrala vyššie uvedená udalosť s chlebmi.</a:t>
            </a:r>
          </a:p>
          <a:p>
            <a:r>
              <a:rPr lang="sk-SK" sz="1400">
                <a:solidFill>
                  <a:srgbClr val="8A4500"/>
                </a:solidFill>
              </a:rPr>
              <a:t> </a:t>
            </a:r>
          </a:p>
          <a:p>
            <a:r>
              <a:rPr lang="sk-SK" sz="1400">
                <a:solidFill>
                  <a:srgbClr val="8A4500"/>
                </a:solidFill>
              </a:rPr>
              <a:t>Pohoršujeme sa, že nejaký tesár z Nazareta odpúšťa hriechy. Veď kto môže odpúšťať hriechy? </a:t>
            </a:r>
          </a:p>
          <a:p>
            <a:r>
              <a:rPr lang="sk-SK" sz="1400">
                <a:solidFill>
                  <a:srgbClr val="8A4500"/>
                </a:solidFill>
              </a:rPr>
              <a:t> </a:t>
            </a:r>
          </a:p>
          <a:p>
            <a:r>
              <a:rPr lang="sk-SK" sz="1400">
                <a:solidFill>
                  <a:srgbClr val="8A4500"/>
                </a:solidFill>
              </a:rPr>
              <a:t>Môj syn sedel na mýtnici a jeden učiteľ mu povedal: „Poď za mnou!“ On vstal a išiel za ním. </a:t>
            </a:r>
          </a:p>
          <a:p>
            <a:r>
              <a:rPr lang="sk-SK" sz="1400" b="1">
                <a:solidFill>
                  <a:srgbClr val="8A4500"/>
                </a:solidFill>
              </a:rPr>
              <a:t> </a:t>
            </a:r>
            <a:endParaRPr lang="sk-SK" sz="1400">
              <a:solidFill>
                <a:srgbClr val="8A4500"/>
              </a:solidFill>
            </a:endParaRPr>
          </a:p>
          <a:p>
            <a:r>
              <a:rPr lang="sk-SK" sz="1400" b="1">
                <a:solidFill>
                  <a:srgbClr val="8A4500"/>
                </a:solidFill>
              </a:rPr>
              <a:t> </a:t>
            </a:r>
            <a:endParaRPr lang="sk-SK" sz="140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780762" y="2246867"/>
            <a:ext cx="6045699" cy="2893100"/>
          </a:xfrm>
          <a:prstGeom prst="rect">
            <a:avLst/>
          </a:prstGeom>
        </p:spPr>
        <p:txBody>
          <a:bodyPr wrap="square">
            <a:spAutoFit/>
          </a:bodyPr>
          <a:lstStyle/>
          <a:p>
            <a:pPr>
              <a:spcAft>
                <a:spcPts val="0"/>
              </a:spcAft>
            </a:pPr>
            <a:r>
              <a:rPr lang="sk-SK" sz="1400" b="1" smtClean="0">
                <a:solidFill>
                  <a:srgbClr val="8A4500"/>
                </a:solidFill>
              </a:rPr>
              <a:t>3</a:t>
            </a:r>
            <a:r>
              <a:rPr lang="sk-SK" sz="1400" b="1">
                <a:solidFill>
                  <a:srgbClr val="8A4500"/>
                </a:solidFill>
              </a:rPr>
              <a:t>. Pravda (P) – nepravda (N)</a:t>
            </a:r>
            <a:endParaRPr lang="sk-SK" sz="1400">
              <a:solidFill>
                <a:srgbClr val="8A4500"/>
              </a:solidFill>
            </a:endParaRPr>
          </a:p>
          <a:p>
            <a:r>
              <a:rPr lang="sk-SK" sz="1400">
                <a:solidFill>
                  <a:srgbClr val="8A4500"/>
                </a:solidFill>
              </a:rPr>
              <a:t> </a:t>
            </a:r>
          </a:p>
          <a:p>
            <a:r>
              <a:rPr lang="sk-SK" sz="1400">
                <a:solidFill>
                  <a:srgbClr val="8A4500"/>
                </a:solidFill>
              </a:rPr>
              <a:t>„Čo tento hovorí? Rúha sa! Vari môže človek odpúšťať hriechy?“ </a:t>
            </a:r>
          </a:p>
          <a:p>
            <a:r>
              <a:rPr lang="sk-SK" sz="1400">
                <a:solidFill>
                  <a:srgbClr val="8A4500"/>
                </a:solidFill>
              </a:rPr>
              <a:t> </a:t>
            </a:r>
          </a:p>
          <a:p>
            <a:r>
              <a:rPr lang="sk-SK" sz="1400">
                <a:solidFill>
                  <a:srgbClr val="8A4500"/>
                </a:solidFill>
              </a:rPr>
              <a:t>V istú sobotu kráčal Ježiš cez obilné pole.</a:t>
            </a:r>
          </a:p>
          <a:p>
            <a:r>
              <a:rPr lang="sk-SK" sz="1400" b="1">
                <a:solidFill>
                  <a:srgbClr val="8A4500"/>
                </a:solidFill>
              </a:rPr>
              <a:t> </a:t>
            </a:r>
            <a:endParaRPr lang="sk-SK" sz="1400">
              <a:solidFill>
                <a:srgbClr val="8A4500"/>
              </a:solidFill>
            </a:endParaRPr>
          </a:p>
          <a:p>
            <a:r>
              <a:rPr lang="sk-SK" sz="1400">
                <a:solidFill>
                  <a:srgbClr val="8A4500"/>
                </a:solidFill>
              </a:rPr>
              <a:t>„Také niečo sme ešte nikdy nevideli.“</a:t>
            </a:r>
          </a:p>
          <a:p>
            <a:r>
              <a:rPr lang="sk-SK" sz="1400" b="1">
                <a:solidFill>
                  <a:srgbClr val="8A4500"/>
                </a:solidFill>
              </a:rPr>
              <a:t> </a:t>
            </a:r>
            <a:endParaRPr lang="sk-SK" sz="1400">
              <a:solidFill>
                <a:srgbClr val="8A4500"/>
              </a:solidFill>
            </a:endParaRPr>
          </a:p>
          <a:p>
            <a:r>
              <a:rPr lang="sk-SK" sz="1400">
                <a:solidFill>
                  <a:srgbClr val="8A4500"/>
                </a:solidFill>
              </a:rPr>
              <a:t>„A nik nenalieva staré víno do nových mechov, lebo víno mechy roztrhne ...“</a:t>
            </a:r>
          </a:p>
          <a:p>
            <a:r>
              <a:rPr lang="sk-SK" sz="1400" b="1">
                <a:solidFill>
                  <a:srgbClr val="8A4500"/>
                </a:solidFill>
              </a:rPr>
              <a:t> </a:t>
            </a:r>
            <a:endParaRPr lang="sk-SK" sz="1400">
              <a:solidFill>
                <a:srgbClr val="8A4500"/>
              </a:solidFill>
            </a:endParaRPr>
          </a:p>
          <a:p>
            <a:r>
              <a:rPr lang="sk-SK" sz="1400">
                <a:solidFill>
                  <a:srgbClr val="8A4500"/>
                </a:solidFill>
              </a:rPr>
              <a:t>„Lekára nepotrebujú spravodliví, ale hriešnici. Neprišiel som volať zdravých, ale chorých.“</a:t>
            </a:r>
          </a:p>
          <a:p>
            <a:r>
              <a:rPr lang="sk-SK" sz="1400" b="1"/>
              <a:t> </a:t>
            </a:r>
            <a:endParaRPr lang="sk-SK" sz="1400"/>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815588" y="1988989"/>
            <a:ext cx="5050626" cy="3754874"/>
          </a:xfrm>
          <a:prstGeom prst="rect">
            <a:avLst/>
          </a:prstGeom>
        </p:spPr>
        <p:txBody>
          <a:bodyPr wrap="square">
            <a:spAutoFit/>
          </a:bodyPr>
          <a:lstStyle/>
          <a:p>
            <a:r>
              <a:rPr lang="sk-SK" sz="1400" b="1" smtClean="0">
                <a:solidFill>
                  <a:srgbClr val="8A4500"/>
                </a:solidFill>
              </a:rPr>
              <a:t>4</a:t>
            </a:r>
            <a:r>
              <a:rPr lang="sk-SK" sz="1400" b="1">
                <a:solidFill>
                  <a:srgbClr val="8A4500"/>
                </a:solidFill>
              </a:rPr>
              <a:t>. Komu Ježiš adresoval tieto výzvy?</a:t>
            </a:r>
            <a:endParaRPr lang="sk-SK" sz="1400">
              <a:solidFill>
                <a:srgbClr val="8A4500"/>
              </a:solidFill>
            </a:endParaRPr>
          </a:p>
          <a:p>
            <a:r>
              <a:rPr lang="sk-SK" sz="1400">
                <a:solidFill>
                  <a:srgbClr val="8A4500"/>
                </a:solidFill>
              </a:rPr>
              <a:t> </a:t>
            </a:r>
          </a:p>
          <a:p>
            <a:r>
              <a:rPr lang="sk-SK" sz="1400">
                <a:solidFill>
                  <a:srgbClr val="8A4500"/>
                </a:solidFill>
              </a:rPr>
              <a:t>„Vari sa môžu svadobní hostia postiť, kým je ženích s nimi?“</a:t>
            </a:r>
          </a:p>
          <a:p>
            <a:r>
              <a:rPr lang="sk-SK" sz="1400">
                <a:solidFill>
                  <a:srgbClr val="8A4500"/>
                </a:solidFill>
              </a:rPr>
              <a:t> </a:t>
            </a:r>
          </a:p>
          <a:p>
            <a:r>
              <a:rPr lang="sk-SK" sz="1400">
                <a:solidFill>
                  <a:srgbClr val="8A4500"/>
                </a:solidFill>
              </a:rPr>
              <a:t>„Sobota je ustanovená pre človeka, a nie človek pre sobotu.</a:t>
            </a:r>
          </a:p>
          <a:p>
            <a:r>
              <a:rPr lang="sk-SK" sz="1400">
                <a:solidFill>
                  <a:srgbClr val="8A4500"/>
                </a:solidFill>
              </a:rPr>
              <a:t> </a:t>
            </a:r>
          </a:p>
          <a:p>
            <a:r>
              <a:rPr lang="sk-SK" sz="1400">
                <a:solidFill>
                  <a:srgbClr val="8A4500"/>
                </a:solidFill>
              </a:rPr>
              <a:t>„Hovorím ti: Vstaň, vezmi si lôžko a choď domov!“</a:t>
            </a:r>
          </a:p>
          <a:p>
            <a:r>
              <a:rPr lang="sk-SK" sz="1400">
                <a:solidFill>
                  <a:srgbClr val="8A4500"/>
                </a:solidFill>
              </a:rPr>
              <a:t> </a:t>
            </a:r>
          </a:p>
          <a:p>
            <a:r>
              <a:rPr lang="sk-SK" sz="1400">
                <a:solidFill>
                  <a:srgbClr val="8A4500"/>
                </a:solidFill>
              </a:rPr>
              <a:t>„Poď za mnou!“</a:t>
            </a:r>
          </a:p>
          <a:p>
            <a:r>
              <a:rPr lang="sk-SK" sz="1400" b="1">
                <a:solidFill>
                  <a:srgbClr val="8A4500"/>
                </a:solidFill>
              </a:rPr>
              <a:t> </a:t>
            </a:r>
            <a:endParaRPr lang="sk-SK" sz="1400">
              <a:solidFill>
                <a:srgbClr val="8A4500"/>
              </a:solidFill>
            </a:endParaRPr>
          </a:p>
          <a:p>
            <a:r>
              <a:rPr lang="sk-SK" sz="1400">
                <a:solidFill>
                  <a:srgbClr val="8A4500"/>
                </a:solidFill>
              </a:rPr>
              <a:t>„Prečo si to myslíte vo svojich srdciach?“</a:t>
            </a:r>
          </a:p>
          <a:p>
            <a:endParaRPr lang="sk-SK" sz="1400" smtClean="0">
              <a:solidFill>
                <a:srgbClr val="8A4500"/>
              </a:solidFill>
            </a:endParaRPr>
          </a:p>
          <a:p>
            <a:r>
              <a:rPr lang="sk-SK" sz="1400" smtClean="0">
                <a:solidFill>
                  <a:srgbClr val="8A4500"/>
                </a:solidFill>
              </a:rPr>
              <a:t>Nik </a:t>
            </a:r>
            <a:r>
              <a:rPr lang="sk-SK" sz="1400">
                <a:solidFill>
                  <a:srgbClr val="8A4500"/>
                </a:solidFill>
              </a:rPr>
              <a:t>neprišíva na starý odev záplatu z novej látky, lebo záplata vytrhne kus z neho, nové zo starého, a diera bude ešte </a:t>
            </a:r>
            <a:r>
              <a:rPr lang="sk-SK" sz="1400">
                <a:solidFill>
                  <a:srgbClr val="8A4500"/>
                </a:solidFill>
              </a:rPr>
              <a:t>väčšia</a:t>
            </a:r>
            <a:r>
              <a:rPr lang="sk-SK" sz="1400" smtClean="0">
                <a:solidFill>
                  <a:srgbClr val="8A4500"/>
                </a:solidFill>
              </a:rPr>
              <a:t>.</a:t>
            </a:r>
          </a:p>
          <a:p>
            <a:r>
              <a:rPr lang="sk-SK" sz="1400" b="1">
                <a:solidFill>
                  <a:srgbClr val="8A4500"/>
                </a:solidFill>
              </a:rPr>
              <a:t> </a:t>
            </a:r>
            <a:endParaRPr lang="sk-SK" sz="1400">
              <a:solidFill>
                <a:srgbClr val="8A4500"/>
              </a:solidFill>
            </a:endParaRPr>
          </a:p>
          <a:p>
            <a:r>
              <a:rPr lang="sk-SK" sz="1400">
                <a:solidFill>
                  <a:srgbClr val="8A4500"/>
                </a:solidFill>
              </a:rPr>
              <a:t>„Nikdy ste nečítali, čo urobil Dávid, keď bol v núdzi a keď bol hladný on i jeho družina?“</a:t>
            </a: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897162" y="1970160"/>
            <a:ext cx="5409030" cy="3970318"/>
          </a:xfrm>
          <a:prstGeom prst="rect">
            <a:avLst/>
          </a:prstGeom>
        </p:spPr>
        <p:txBody>
          <a:bodyPr wrap="square">
            <a:spAutoFit/>
          </a:bodyPr>
          <a:lstStyle/>
          <a:p>
            <a:pPr lvl="0" algn="just"/>
            <a:r>
              <a:rPr lang="sk-SK" sz="1200" dirty="0" smtClean="0">
                <a:solidFill>
                  <a:srgbClr val="002060"/>
                </a:solidFill>
              </a:rPr>
              <a:t>Čo </a:t>
            </a:r>
            <a:r>
              <a:rPr lang="sk-SK" sz="1200" dirty="0">
                <a:solidFill>
                  <a:srgbClr val="002060"/>
                </a:solidFill>
              </a:rPr>
              <a:t>robíš, keď zistíš, že niekto potrebuje pomoc? Priatelia priniesli ochrnutého k Ježišovi, lebo zistili, že to potrebuje. Ľudia okolo nás majú rôzne potreby – hmotné i duchovné – a my sme tí, ktorí im v ich </a:t>
            </a:r>
            <a:r>
              <a:rPr lang="sk-SK" sz="1200" dirty="0" smtClean="0">
                <a:solidFill>
                  <a:srgbClr val="002060"/>
                </a:solidFill>
              </a:rPr>
              <a:t>potrebách </a:t>
            </a:r>
            <a:r>
              <a:rPr lang="sk-SK" sz="1200" dirty="0">
                <a:solidFill>
                  <a:srgbClr val="002060"/>
                </a:solidFill>
              </a:rPr>
              <a:t>môžeme pomôcť. Dôležité však je, aby sme spoznali núdzu blížneho. Buďme vnímaví na príležitosti konať skutky milosrdenstva. Rok milosrdenstva sa síce už dávno skončil, ale milosrdenstvo musí v našom srdci žiť a rásť naďalej.</a:t>
            </a:r>
            <a:endParaRPr lang="sk-SK" sz="1200" dirty="0" smtClean="0">
              <a:solidFill>
                <a:srgbClr val="002060"/>
              </a:solidFill>
              <a:effectLst/>
            </a:endParaRPr>
          </a:p>
          <a:p>
            <a:pPr marL="342900" lvl="0" indent="-342900" algn="just">
              <a:buFont typeface="+mj-lt"/>
              <a:buAutoNum type="arabicPeriod"/>
            </a:pPr>
            <a:endParaRPr lang="sk-SK" sz="1200" dirty="0" smtClean="0"/>
          </a:p>
          <a:p>
            <a:pPr marL="342900" lvl="0" indent="-342900" algn="just">
              <a:buFont typeface="+mj-lt"/>
              <a:buAutoNum type="arabicPeriod"/>
            </a:pPr>
            <a:endParaRPr lang="sk-SK" sz="1200" dirty="0"/>
          </a:p>
          <a:p>
            <a:pPr lvl="0" algn="just"/>
            <a:r>
              <a:rPr lang="sk-SK" sz="1200" dirty="0" smtClean="0">
                <a:solidFill>
                  <a:srgbClr val="002060"/>
                </a:solidFill>
              </a:rPr>
              <a:t>Fyzické </a:t>
            </a:r>
            <a:r>
              <a:rPr lang="sk-SK" sz="1200" dirty="0">
                <a:solidFill>
                  <a:srgbClr val="002060"/>
                </a:solidFill>
              </a:rPr>
              <a:t>choroby boli pre cirkevných otcov často obrazom duchovných problémov. Ochrnutý, ktorého museli niesť štyria na nosidlách k Ježišovi, sa tak stáva obrazom človeka duchovne ochrnutého hriechom, ktorého treba pred Ježiša prinášať na nosidlách modlitby. Obzri sa po svojom okolí, kto potrebuje tvoju modlitbu! Oslov aj iných (možno z tvojho spoločenstva), aby ste ho spolu v modlitbe denne prinášali k Ježišovi!</a:t>
            </a:r>
          </a:p>
          <a:p>
            <a:pPr algn="just"/>
            <a:endParaRPr lang="sk-SK" sz="1200" dirty="0" smtClean="0">
              <a:solidFill>
                <a:srgbClr val="002060"/>
              </a:solidFill>
              <a:effectLst/>
            </a:endParaRPr>
          </a:p>
          <a:p>
            <a:pPr marL="342900" indent="-342900" algn="just">
              <a:buFont typeface="+mj-lt"/>
              <a:buAutoNum type="arabicPeriod"/>
            </a:pPr>
            <a:endParaRPr lang="sk-SK" sz="1200" dirty="0" smtClean="0">
              <a:solidFill>
                <a:srgbClr val="002060"/>
              </a:solidFill>
              <a:effectLst/>
            </a:endParaRPr>
          </a:p>
          <a:p>
            <a:pPr lvl="0" algn="just"/>
            <a:r>
              <a:rPr lang="sk-SK" sz="1200" dirty="0" smtClean="0">
                <a:solidFill>
                  <a:srgbClr val="002060"/>
                </a:solidFill>
              </a:rPr>
              <a:t>Ježiš </a:t>
            </a:r>
            <a:r>
              <a:rPr lang="sk-SK" sz="1200" dirty="0">
                <a:solidFill>
                  <a:srgbClr val="002060"/>
                </a:solidFill>
              </a:rPr>
              <a:t>videl vieru štyroch mužov, ktorí niesli chorého. Z textu nevieme zistiť, akú, resp. </a:t>
            </a:r>
            <a:r>
              <a:rPr lang="sk-SK" sz="1200" i="1" dirty="0">
                <a:solidFill>
                  <a:srgbClr val="002060"/>
                </a:solidFill>
              </a:rPr>
              <a:t>či</a:t>
            </a:r>
            <a:r>
              <a:rPr lang="sk-SK" sz="1200" dirty="0">
                <a:solidFill>
                  <a:srgbClr val="002060"/>
                </a:solidFill>
              </a:rPr>
              <a:t> mal vieru aj ochrnutý. Mnohí sa utápajú vo svojich </a:t>
            </a:r>
            <a:r>
              <a:rPr lang="sk-SK" sz="1200" dirty="0" smtClean="0">
                <a:solidFill>
                  <a:srgbClr val="002060"/>
                </a:solidFill>
              </a:rPr>
              <a:t>hriechoch </a:t>
            </a:r>
            <a:r>
              <a:rPr lang="sk-SK" sz="1200" dirty="0">
                <a:solidFill>
                  <a:srgbClr val="002060"/>
                </a:solidFill>
              </a:rPr>
              <a:t>práve preto, že nedokážu dostatočne dôverovať Božej moci. Doplň túto ich nedostatočnú dôveru! S vierou predkladajme Ježišovi svoje prosby za tých, ktorí sú spútaní hriechom. Naša viera sa tak stane láskou.</a:t>
            </a:r>
            <a:endParaRPr lang="sk-SK" sz="1200" dirty="0">
              <a:solidFill>
                <a:srgbClr val="002060"/>
              </a:solidFill>
              <a:effectLst/>
            </a:endParaRPr>
          </a:p>
        </p:txBody>
      </p:sp>
      <p:sp>
        <p:nvSpPr>
          <p:cNvPr id="12" name="BlokTextu 11"/>
          <p:cNvSpPr txBox="1"/>
          <p:nvPr/>
        </p:nvSpPr>
        <p:spPr>
          <a:xfrm>
            <a:off x="424792" y="2171068"/>
            <a:ext cx="2047579"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Tu prišli k nemu s ochrnutým človekom; niesli ho štyria.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2,3</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453083" y="3509569"/>
            <a:ext cx="2430361" cy="461665"/>
          </a:xfrm>
          <a:prstGeom prst="rect">
            <a:avLst/>
          </a:prstGeom>
          <a:solidFill>
            <a:schemeClr val="bg1"/>
          </a:solidFill>
        </p:spPr>
        <p:txBody>
          <a:bodyPr wrap="square" rtlCol="0">
            <a:spAutoFit/>
          </a:bodyPr>
          <a:lstStyle/>
          <a:p>
            <a:r>
              <a:rPr lang="sk-SK" sz="1200" i="1" dirty="0">
                <a:solidFill>
                  <a:srgbClr val="8A4500"/>
                </a:solidFill>
                <a:latin typeface="Franklin Gothic Medium Cond" panose="020B0606030402020204" pitchFamily="34" charset="0"/>
              </a:rPr>
              <a:t>Tu prišli k nemu s ochrnutým človekom; niesli ho štyria.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2,3</a:t>
            </a:r>
          </a:p>
        </p:txBody>
      </p:sp>
      <p:sp>
        <p:nvSpPr>
          <p:cNvPr id="14" name="BlokTextu 13"/>
          <p:cNvSpPr txBox="1"/>
          <p:nvPr/>
        </p:nvSpPr>
        <p:spPr>
          <a:xfrm>
            <a:off x="464720" y="4924815"/>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Ježiš videl ich vieru, povedal ochrnutému: „Synu, odpúšťajú sa Ti hriechy.“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893647"/>
          </a:xfrm>
          <a:prstGeom prst="rect">
            <a:avLst/>
          </a:prstGeom>
        </p:spPr>
        <p:txBody>
          <a:bodyPr wrap="square">
            <a:spAutoFit/>
          </a:bodyPr>
          <a:lstStyle/>
          <a:p>
            <a:pPr lvl="0" algn="just"/>
            <a:r>
              <a:rPr lang="sk-SK" sz="1200" dirty="0" smtClean="0">
                <a:solidFill>
                  <a:srgbClr val="002060"/>
                </a:solidFill>
              </a:rPr>
              <a:t>Ježiš </a:t>
            </a:r>
            <a:r>
              <a:rPr lang="sk-SK" sz="1200" dirty="0">
                <a:solidFill>
                  <a:srgbClr val="002060"/>
                </a:solidFill>
              </a:rPr>
              <a:t>povedal </a:t>
            </a:r>
            <a:r>
              <a:rPr lang="sk-SK" sz="1200" dirty="0" err="1">
                <a:solidFill>
                  <a:srgbClr val="002060"/>
                </a:solidFill>
              </a:rPr>
              <a:t>Lévimu</a:t>
            </a:r>
            <a:r>
              <a:rPr lang="sk-SK" sz="1200" dirty="0">
                <a:solidFill>
                  <a:srgbClr val="002060"/>
                </a:solidFill>
              </a:rPr>
              <a:t> iba: </a:t>
            </a:r>
            <a:r>
              <a:rPr lang="sk-SK" sz="1200" i="1" dirty="0">
                <a:solidFill>
                  <a:srgbClr val="002060"/>
                </a:solidFill>
              </a:rPr>
              <a:t>„Poď za mnou!“</a:t>
            </a:r>
            <a:r>
              <a:rPr lang="sk-SK" sz="1200" dirty="0">
                <a:solidFill>
                  <a:srgbClr val="002060"/>
                </a:solidFill>
              </a:rPr>
              <a:t> Žiadnymi inými argumentami nepresviedčal. Aj našou úlohou je ľudí iba jednoducho pozývať. Pozvime ich k modlitbe, k sviatostiam, zavolajme do spoločenstva, a nehľadajme k tomu žiadne komplikované argumenty. Naše pozvanie bude možno veľmi úbohé, ale nenamýšľajme si, že úspech závisí od nás. Všetko závisí na Duchu Svätom, ktorý sa môže prihovárať cez naše ústa, a na slobodnej odpovedi volaného. Preto sme často prekvapení z toho, ktorí ľudia zareagujú, a ktorí nie. Z našej strany stačí mať odvahu povedať: „Poď!“</a:t>
            </a:r>
          </a:p>
          <a:p>
            <a:pPr algn="just"/>
            <a:r>
              <a:rPr lang="sk-SK" sz="1200" dirty="0">
                <a:solidFill>
                  <a:srgbClr val="002060"/>
                </a:solidFill>
              </a:rPr>
              <a:t> </a:t>
            </a:r>
          </a:p>
          <a:p>
            <a:pPr lvl="0" algn="just"/>
            <a:r>
              <a:rPr lang="sk-SK" sz="1200" dirty="0" smtClean="0">
                <a:solidFill>
                  <a:srgbClr val="002060"/>
                </a:solidFill>
              </a:rPr>
              <a:t>Hneď </a:t>
            </a:r>
            <a:r>
              <a:rPr lang="sk-SK" sz="1200" dirty="0">
                <a:solidFill>
                  <a:srgbClr val="002060"/>
                </a:solidFill>
              </a:rPr>
              <a:t>po svojom povolaní (a obrátení) zvoláva Matúš svojich priateľov na hostinu s Ježišom. Chce, aby sa s ním aj oni stretli a spoznali ho. Nečaká, až bude Ježiša viacej poznať. Neodkladá svoje svedectvo až na neskôr, keď sa lepšie oboznámi s Ježišovým posolstvom. Svedčí tak, ako momentálne vie.  Osvoj si tohto misionárskeho ducha! poobzeraj sa po svojej farnosti, po dedine, po svojom pracovisku atď., a porozmýšľaj, kto ešte naliehavo potrebuje stretnúť a spoznať Krista. Nečakaj, kým budeš dokonalejší, a v príhodnej chvíli mu odovzdaj svoju skúsenosť</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002060"/>
                </a:solidFill>
              </a:rPr>
              <a:t>Všimni </a:t>
            </a:r>
            <a:r>
              <a:rPr lang="sk-SK" sz="1200" dirty="0">
                <a:solidFill>
                  <a:srgbClr val="002060"/>
                </a:solidFill>
              </a:rPr>
              <a:t>si zvyklosti farizejov! Málokedy vytýkajú niečo Ježišovi priamo, čo si myslia. Skôr o ňom hovoria medzi sebou alebo pred inými. Ježiš k nim hovorí priamo. Podobá sa tvoje správanie Ježišovmu, alebo je to skôr správanie farizejov? Si v kontakte s ľuďmi priamy, alebo sa priamej konfrontácie bojíš, a preto hovoríš o nich len pred inými ľuďmi alebo sám so sebou vo svojom srdci? </a:t>
            </a:r>
          </a:p>
          <a:p>
            <a:pPr algn="just"/>
            <a:endParaRPr lang="sk-SK" sz="1200" dirty="0">
              <a:solidFill>
                <a:srgbClr val="002060"/>
              </a:solidFill>
            </a:endParaRPr>
          </a:p>
        </p:txBody>
      </p:sp>
      <p:sp>
        <p:nvSpPr>
          <p:cNvPr id="12" name="BlokTextu 11"/>
          <p:cNvSpPr txBox="1"/>
          <p:nvPr/>
        </p:nvSpPr>
        <p:spPr>
          <a:xfrm>
            <a:off x="684270" y="1936112"/>
            <a:ext cx="2723772"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Znova vyšiel k moru. Celé zástupy prichádzali k nemu a o ich učil. Ako šiel okolo, videl na mýtnici sedieť  </a:t>
            </a:r>
            <a:r>
              <a:rPr lang="sk-SK" sz="1200" i="1" dirty="0" err="1" smtClean="0">
                <a:solidFill>
                  <a:srgbClr val="8A4500"/>
                </a:solidFill>
                <a:latin typeface="Franklin Gothic Medium Cond" panose="020B0606030402020204" pitchFamily="34" charset="0"/>
              </a:rPr>
              <a:t>Alfejovho</a:t>
            </a:r>
            <a:r>
              <a:rPr lang="sk-SK" sz="1200" i="1" dirty="0" smtClean="0">
                <a:solidFill>
                  <a:srgbClr val="8A4500"/>
                </a:solidFill>
                <a:latin typeface="Franklin Gothic Medium Cond" panose="020B0606030402020204" pitchFamily="34" charset="0"/>
              </a:rPr>
              <a:t> syna </a:t>
            </a:r>
            <a:r>
              <a:rPr lang="sk-SK" sz="1200" i="1" dirty="0" err="1" smtClean="0">
                <a:solidFill>
                  <a:srgbClr val="8A4500"/>
                </a:solidFill>
                <a:latin typeface="Franklin Gothic Medium Cond" panose="020B0606030402020204" pitchFamily="34" charset="0"/>
              </a:rPr>
              <a:t>Léviho</a:t>
            </a:r>
            <a:r>
              <a:rPr lang="sk-SK" sz="1200" i="1" dirty="0" smtClean="0">
                <a:solidFill>
                  <a:srgbClr val="8A4500"/>
                </a:solidFill>
                <a:latin typeface="Franklin Gothic Medium Cond" panose="020B0606030402020204" pitchFamily="34" charset="0"/>
              </a:rPr>
              <a:t> a povedal mu „Poď za mnou.“ On vstal a išiel za ním.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2,13-14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14155" y="5408357"/>
            <a:ext cx="2506610"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ho </a:t>
            </a:r>
            <a:r>
              <a:rPr lang="sk-SK" sz="1200" i="1" dirty="0" err="1" smtClean="0">
                <a:solidFill>
                  <a:srgbClr val="8A4500"/>
                </a:solidFill>
                <a:latin typeface="Franklin Gothic Medium Cond" panose="020B0606030402020204" pitchFamily="34" charset="0"/>
              </a:rPr>
              <a:t>zákonníci</a:t>
            </a:r>
            <a:r>
              <a:rPr lang="sk-SK" sz="1200" i="1" dirty="0" smtClean="0">
                <a:solidFill>
                  <a:srgbClr val="8A4500"/>
                </a:solidFill>
                <a:latin typeface="Franklin Gothic Medium Cond" panose="020B0606030402020204" pitchFamily="34" charset="0"/>
              </a:rPr>
              <a:t> zo skupiny farizejov videli jesť  s hriešnikmi a mýtnikmi, hovorili  jeho učeníkom: „Prečo </a:t>
            </a:r>
            <a:r>
              <a:rPr lang="sk-SK" sz="1200" i="1" dirty="0" err="1" smtClean="0">
                <a:solidFill>
                  <a:srgbClr val="8A4500"/>
                </a:solidFill>
                <a:latin typeface="Franklin Gothic Medium Cond" panose="020B0606030402020204" pitchFamily="34" charset="0"/>
              </a:rPr>
              <a:t>jednáva</a:t>
            </a:r>
            <a:r>
              <a:rPr lang="sk-SK" sz="1200" i="1" dirty="0" smtClean="0">
                <a:solidFill>
                  <a:srgbClr val="8A4500"/>
                </a:solidFill>
                <a:latin typeface="Franklin Gothic Medium Cond" panose="020B0606030402020204" pitchFamily="34" charset="0"/>
              </a:rPr>
              <a:t> s mýtnikmi a hriešnikmi?“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3419088"/>
            <a:ext cx="2723772" cy="138499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Ako </a:t>
            </a:r>
            <a:r>
              <a:rPr lang="sk-SK" sz="1200" i="1" dirty="0">
                <a:solidFill>
                  <a:srgbClr val="8A4500"/>
                </a:solidFill>
                <a:latin typeface="Franklin Gothic Medium Cond" panose="020B0606030402020204" pitchFamily="34" charset="0"/>
              </a:rPr>
              <a:t>šiel okolo, videl na mýtnici sedieť  </a:t>
            </a:r>
            <a:r>
              <a:rPr lang="sk-SK" sz="1200" i="1" dirty="0" err="1">
                <a:solidFill>
                  <a:srgbClr val="8A4500"/>
                </a:solidFill>
                <a:latin typeface="Franklin Gothic Medium Cond" panose="020B0606030402020204" pitchFamily="34" charset="0"/>
              </a:rPr>
              <a:t>Alfejovho</a:t>
            </a:r>
            <a:r>
              <a:rPr lang="sk-SK" sz="1200" i="1" dirty="0">
                <a:solidFill>
                  <a:srgbClr val="8A4500"/>
                </a:solidFill>
                <a:latin typeface="Franklin Gothic Medium Cond" panose="020B0606030402020204" pitchFamily="34" charset="0"/>
              </a:rPr>
              <a:t> syna </a:t>
            </a:r>
            <a:r>
              <a:rPr lang="sk-SK" sz="1200" i="1" dirty="0" err="1">
                <a:solidFill>
                  <a:srgbClr val="8A4500"/>
                </a:solidFill>
                <a:latin typeface="Franklin Gothic Medium Cond" panose="020B0606030402020204" pitchFamily="34" charset="0"/>
              </a:rPr>
              <a:t>Léviho</a:t>
            </a:r>
            <a:r>
              <a:rPr lang="sk-SK" sz="1200" i="1" dirty="0">
                <a:solidFill>
                  <a:srgbClr val="8A4500"/>
                </a:solidFill>
                <a:latin typeface="Franklin Gothic Medium Cond" panose="020B0606030402020204" pitchFamily="34" charset="0"/>
              </a:rPr>
              <a:t> a povedal mu „Poď za mnou.“ On vstal a išiel za ním. </a:t>
            </a:r>
            <a:r>
              <a:rPr lang="sk-SK" sz="1200" i="1" dirty="0" smtClean="0">
                <a:solidFill>
                  <a:srgbClr val="8A4500"/>
                </a:solidFill>
                <a:latin typeface="Franklin Gothic Medium Cond" panose="020B0606030402020204" pitchFamily="34" charset="0"/>
              </a:rPr>
              <a:t> Keď potom Ježiš sedel </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v jeho dome </a:t>
            </a:r>
            <a:r>
              <a:rPr lang="sk-SK" sz="1200" i="1" dirty="0" err="1" smtClean="0">
                <a:solidFill>
                  <a:srgbClr val="8A4500"/>
                </a:solidFill>
                <a:latin typeface="Franklin Gothic Medium Cond" panose="020B0606030402020204" pitchFamily="34" charset="0"/>
              </a:rPr>
              <a:t>zastolom</a:t>
            </a:r>
            <a:r>
              <a:rPr lang="sk-SK" sz="1200" i="1" dirty="0" smtClean="0">
                <a:solidFill>
                  <a:srgbClr val="8A4500"/>
                </a:solidFill>
                <a:latin typeface="Franklin Gothic Medium Cond" panose="020B0606030402020204" pitchFamily="34" charset="0"/>
              </a:rPr>
              <a:t>, stolovali s ním a s jeho učeníkmi aj mnohí mýtnici a hriešnici, lebo ich bolo mnoho a nasledovali ho.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2,14-15</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785652"/>
          </a:xfrm>
          <a:prstGeom prst="rect">
            <a:avLst/>
          </a:prstGeom>
        </p:spPr>
        <p:txBody>
          <a:bodyPr wrap="square">
            <a:spAutoFit/>
          </a:bodyPr>
          <a:lstStyle/>
          <a:p>
            <a:pPr lvl="0" algn="just"/>
            <a:r>
              <a:rPr lang="sk-SK" sz="1200" dirty="0" smtClean="0">
                <a:solidFill>
                  <a:srgbClr val="002060"/>
                </a:solidFill>
              </a:rPr>
              <a:t>Prečo </a:t>
            </a:r>
            <a:r>
              <a:rPr lang="sk-SK" sz="1200" dirty="0">
                <a:solidFill>
                  <a:srgbClr val="002060"/>
                </a:solidFill>
              </a:rPr>
              <a:t>sa nepostia? Nielen farizeji takto zazerali na Ježišových učeníkov, ale aj dnes niektorí posudzujú svojich bratov a sestry vo viere, keď ich vidia v piatok jesť mäso. Pôst, ktorý mal týchto ľudí priviesť bližšie k Bohu, ich miesto toho priviedol k posudzovaniu blížneho. On si možno vybral iný skutok kajúcnosti na piatkový deň. Vieme, aké iné skutky kajúcnosti môžeme v piatok okrem pôstu vykonať? Skús si ich vyhľadať, znova si ich prečítaj a namiesto posudzovania radšej porozmýšľaj, či si len tvoj blížny nevybral inú možnosť, ako zachovať deň </a:t>
            </a:r>
            <a:r>
              <a:rPr lang="sk-SK" sz="1200" dirty="0" smtClean="0">
                <a:solidFill>
                  <a:srgbClr val="002060"/>
                </a:solidFill>
              </a:rPr>
              <a:t>pokánia.</a:t>
            </a:r>
          </a:p>
          <a:p>
            <a:pPr lvl="0" algn="just"/>
            <a:endParaRPr lang="sk-SK" sz="1200" dirty="0">
              <a:solidFill>
                <a:srgbClr val="002060"/>
              </a:solidFill>
            </a:endParaRPr>
          </a:p>
          <a:p>
            <a:pPr lvl="0" algn="just"/>
            <a:endParaRPr lang="sk-SK" sz="1200" dirty="0">
              <a:solidFill>
                <a:srgbClr val="002060"/>
              </a:solidFill>
            </a:endParaRPr>
          </a:p>
          <a:p>
            <a:pPr algn="just"/>
            <a:r>
              <a:rPr lang="sk-SK" sz="1200" dirty="0">
                <a:solidFill>
                  <a:srgbClr val="002060"/>
                </a:solidFill>
              </a:rPr>
              <a:t> </a:t>
            </a:r>
          </a:p>
          <a:p>
            <a:pPr lvl="0" algn="just"/>
            <a:r>
              <a:rPr lang="sk-SK" sz="1200" dirty="0" smtClean="0">
                <a:solidFill>
                  <a:srgbClr val="002060"/>
                </a:solidFill>
              </a:rPr>
              <a:t>Prečo </a:t>
            </a:r>
            <a:r>
              <a:rPr lang="sk-SK" sz="1200" dirty="0">
                <a:solidFill>
                  <a:srgbClr val="002060"/>
                </a:solidFill>
              </a:rPr>
              <a:t>robia v sobotu, čo neslobodno? Opakované farizejské „prečo“, ktoré sa neustále vŕta v svedomí blížneho... Hneď prvým pohľadom zhodnotím, čo ten druhý nerobí správne, čo by robiť mal, že sa previnil... miesto toho, aby som porozmýšľal, aké boli dôvody jeho správania, či náhodou nemá pre svoj skutok nejaké ospravedlnenie. Posúdiť a odsúdiť je ľahšie. V takých chvíľach sa skús pozrieť do svojho vnútra a porozmýšľaj, čo by mohol ten druhý vidieť na tebe – a možno aj vidí. Druhého nezmeníme, ale seba by sme mohli. Čo dnes urobíš preto, aby si sa stal lepším?</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Jánovi učeníci a farizeji sa postili. Prišli k nemu a pýtali sa: „Prečo sa Jánovi učeníci a učeníci farizejov postia a tvoji učeníci sa nepostia?</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2,18</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3851" y="4369643"/>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Farizeji mu povedali: „Pozri, prečo robia v sobotu, čo neslobodno?“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2,24</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2369880"/>
          </a:xfrm>
          <a:prstGeom prst="rect">
            <a:avLst/>
          </a:prstGeom>
          <a:noFill/>
        </p:spPr>
        <p:txBody>
          <a:bodyPr wrap="square" rtlCol="0">
            <a:spAutoFit/>
          </a:bodyPr>
          <a:lstStyle/>
          <a:p>
            <a:pPr algn="ctr"/>
            <a:r>
              <a:rPr lang="sk-SK" sz="2400" b="1"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algn="just">
              <a:lnSpc>
                <a:spcPct val="150000"/>
              </a:lnSpc>
            </a:pPr>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Ctihodný </a:t>
            </a:r>
            <a:r>
              <a:rPr lang="sk-SK" sz="1200" dirty="0" smtClean="0">
                <a:solidFill>
                  <a:srgbClr val="002060"/>
                </a:solidFill>
              </a:rPr>
              <a:t>- Ochrnutej </a:t>
            </a:r>
            <a:r>
              <a:rPr lang="sk-SK" sz="1200" dirty="0">
                <a:solidFill>
                  <a:srgbClr val="002060"/>
                </a:solidFill>
              </a:rPr>
              <a:t>duši bráni pristúpiť ku Kristovi zástup  starých zvyklostí. Podobne ako v evanjeliu, aj dušu je potrebné </a:t>
            </a:r>
            <a:r>
              <a:rPr lang="sk-SK" sz="1200" dirty="0" smtClean="0">
                <a:solidFill>
                  <a:srgbClr val="002060"/>
                </a:solidFill>
              </a:rPr>
              <a:t>pozdvihnúť</a:t>
            </a:r>
            <a:r>
              <a:rPr lang="sk-SK" sz="1200" dirty="0">
                <a:solidFill>
                  <a:srgbClr val="002060"/>
                </a:solidFill>
              </a:rPr>
              <a:t>, vystúpiť na strechu, kde Kristus učí, pokúsiť sa </a:t>
            </a:r>
            <a:r>
              <a:rPr lang="sk-SK" sz="1200" dirty="0" smtClean="0">
                <a:solidFill>
                  <a:srgbClr val="002060"/>
                </a:solidFill>
              </a:rPr>
              <a:t>dosiahnuť </a:t>
            </a:r>
            <a:r>
              <a:rPr lang="sk-SK" sz="1200" dirty="0">
                <a:solidFill>
                  <a:srgbClr val="002060"/>
                </a:solidFill>
              </a:rPr>
              <a:t>výšky Svätého písma a rozjímať dňom i nocou nad Pánovým </a:t>
            </a:r>
            <a:r>
              <a:rPr lang="sk-SK" sz="1200" dirty="0" smtClean="0">
                <a:solidFill>
                  <a:srgbClr val="002060"/>
                </a:solidFill>
              </a:rPr>
              <a:t>zákonom</a:t>
            </a:r>
            <a:r>
              <a:rPr lang="sk-SK" sz="1400" dirty="0"/>
              <a:t> </a:t>
            </a:r>
          </a:p>
          <a:p>
            <a:pPr algn="just">
              <a:lnSpc>
                <a:spcPct val="150000"/>
              </a:lnSpc>
            </a:pP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211774" y="2279726"/>
            <a:ext cx="4953564" cy="1384995"/>
          </a:xfrm>
          <a:prstGeom prst="rect">
            <a:avLst/>
          </a:prstGeom>
        </p:spPr>
        <p:txBody>
          <a:bodyPr wrap="square">
            <a:spAutoFit/>
          </a:bodyPr>
          <a:lstStyle/>
          <a:p>
            <a:pPr lvl="0"/>
            <a:r>
              <a:rPr lang="sk-SK" sz="1200" b="1" dirty="0" smtClean="0">
                <a:solidFill>
                  <a:schemeClr val="accent1">
                    <a:lumMod val="50000"/>
                  </a:schemeClr>
                </a:solidFill>
              </a:rPr>
              <a:t>Uzdravenie </a:t>
            </a:r>
            <a:r>
              <a:rPr lang="sk-SK" sz="1200" b="1" dirty="0">
                <a:solidFill>
                  <a:schemeClr val="accent1">
                    <a:lumMod val="50000"/>
                  </a:schemeClr>
                </a:solidFill>
              </a:rPr>
              <a:t>ochrnutého</a:t>
            </a:r>
            <a:r>
              <a:rPr lang="sk-SK" sz="1200" dirty="0">
                <a:solidFill>
                  <a:schemeClr val="accent1">
                    <a:lumMod val="50000"/>
                  </a:schemeClr>
                </a:solidFill>
              </a:rPr>
              <a:t>: KKC 589, 987, 1421, 1441, 1484, 1502-1503, </a:t>
            </a:r>
            <a:r>
              <a:rPr lang="sk-SK" sz="1200" dirty="0" smtClean="0">
                <a:solidFill>
                  <a:schemeClr val="accent1">
                    <a:lumMod val="50000"/>
                  </a:schemeClr>
                </a:solidFill>
              </a:rPr>
              <a:t>2616</a:t>
            </a:r>
          </a:p>
          <a:p>
            <a:pPr lvl="0"/>
            <a:endParaRPr lang="sk-SK" sz="1200" dirty="0">
              <a:solidFill>
                <a:schemeClr val="accent1">
                  <a:lumMod val="50000"/>
                </a:schemeClr>
              </a:solidFill>
            </a:endParaRPr>
          </a:p>
          <a:p>
            <a:pPr lvl="0"/>
            <a:r>
              <a:rPr lang="sk-SK" sz="1200" b="1" dirty="0">
                <a:solidFill>
                  <a:schemeClr val="accent1">
                    <a:lumMod val="50000"/>
                  </a:schemeClr>
                </a:solidFill>
              </a:rPr>
              <a:t>Povolanie </a:t>
            </a:r>
            <a:r>
              <a:rPr lang="sk-SK" sz="1200" b="1" dirty="0" err="1">
                <a:solidFill>
                  <a:schemeClr val="accent1">
                    <a:lumMod val="50000"/>
                  </a:schemeClr>
                </a:solidFill>
              </a:rPr>
              <a:t>Léviho</a:t>
            </a:r>
            <a:r>
              <a:rPr lang="sk-SK" sz="1200" b="1" dirty="0">
                <a:solidFill>
                  <a:schemeClr val="accent1">
                    <a:lumMod val="50000"/>
                  </a:schemeClr>
                </a:solidFill>
              </a:rPr>
              <a:t>: </a:t>
            </a:r>
            <a:r>
              <a:rPr lang="sk-SK" sz="1200" dirty="0">
                <a:solidFill>
                  <a:schemeClr val="accent1">
                    <a:lumMod val="50000"/>
                  </a:schemeClr>
                </a:solidFill>
              </a:rPr>
              <a:t>KKC 545, 589, 2099-2010 </a:t>
            </a:r>
            <a:endParaRPr lang="sk-SK" sz="1200" dirty="0" smtClean="0">
              <a:solidFill>
                <a:schemeClr val="accent1">
                  <a:lumMod val="50000"/>
                </a:schemeClr>
              </a:solidFill>
            </a:endParaRPr>
          </a:p>
          <a:p>
            <a:pPr lvl="0"/>
            <a:endParaRPr lang="sk-SK" sz="1200" dirty="0">
              <a:solidFill>
                <a:schemeClr val="accent1">
                  <a:lumMod val="50000"/>
                </a:schemeClr>
              </a:solidFill>
            </a:endParaRPr>
          </a:p>
          <a:p>
            <a:pPr lvl="0"/>
            <a:r>
              <a:rPr lang="sk-SK" sz="1200" b="1" dirty="0">
                <a:solidFill>
                  <a:schemeClr val="accent1">
                    <a:lumMod val="50000"/>
                  </a:schemeClr>
                </a:solidFill>
              </a:rPr>
              <a:t>Spor o pôste</a:t>
            </a:r>
            <a:r>
              <a:rPr lang="sk-SK" sz="1200" dirty="0">
                <a:solidFill>
                  <a:schemeClr val="accent1">
                    <a:lumMod val="50000"/>
                  </a:schemeClr>
                </a:solidFill>
              </a:rPr>
              <a:t>: KKC 772-773, </a:t>
            </a:r>
            <a:r>
              <a:rPr lang="sk-SK" sz="1200" dirty="0" smtClean="0">
                <a:solidFill>
                  <a:schemeClr val="accent1">
                    <a:lumMod val="50000"/>
                  </a:schemeClr>
                </a:solidFill>
              </a:rPr>
              <a:t>796</a:t>
            </a:r>
          </a:p>
          <a:p>
            <a:pPr lvl="0"/>
            <a:endParaRPr lang="sk-SK" sz="1200" dirty="0">
              <a:solidFill>
                <a:schemeClr val="accent1">
                  <a:lumMod val="50000"/>
                </a:schemeClr>
              </a:solidFill>
            </a:endParaRPr>
          </a:p>
          <a:p>
            <a:pPr lvl="0"/>
            <a:r>
              <a:rPr lang="sk-SK" sz="1200" b="1" dirty="0">
                <a:solidFill>
                  <a:schemeClr val="accent1">
                    <a:lumMod val="50000"/>
                  </a:schemeClr>
                </a:solidFill>
              </a:rPr>
              <a:t>Spor o sobote</a:t>
            </a:r>
            <a:r>
              <a:rPr lang="sk-SK" sz="1200" dirty="0">
                <a:solidFill>
                  <a:schemeClr val="accent1">
                    <a:lumMod val="50000"/>
                  </a:schemeClr>
                </a:solidFill>
              </a:rPr>
              <a:t>: KKC 345-349, 582, 2168-2173</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186676" cy="369332"/>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1276</TotalTime>
  <Words>507</Words>
  <Application>Microsoft Office PowerPoint</Application>
  <PresentationFormat>Prezentácia na obrazovke (4:3)</PresentationFormat>
  <Paragraphs>242</Paragraphs>
  <Slides>9</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9</vt:i4>
      </vt:variant>
    </vt:vector>
  </HeadingPairs>
  <TitlesOfParts>
    <vt:vector size="17"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cp:lastModifiedBy>
  <cp:revision>65</cp:revision>
  <dcterms:created xsi:type="dcterms:W3CDTF">2017-11-24T08:58:06Z</dcterms:created>
  <dcterms:modified xsi:type="dcterms:W3CDTF">2017-12-08T18:23:31Z</dcterms:modified>
</cp:coreProperties>
</file>