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comments/comment2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7" r:id="rId2"/>
    <p:sldId id="258" r:id="rId3"/>
    <p:sldId id="259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317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7" r:id="rId50"/>
    <p:sldId id="308" r:id="rId51"/>
    <p:sldId id="309" r:id="rId52"/>
    <p:sldId id="310" r:id="rId53"/>
    <p:sldId id="311" r:id="rId54"/>
    <p:sldId id="312" r:id="rId55"/>
    <p:sldId id="318" r:id="rId56"/>
    <p:sldId id="313" r:id="rId57"/>
    <p:sldId id="314" r:id="rId58"/>
    <p:sldId id="315" r:id="rId59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ulu" initials="L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60E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1-11-06T15:29:22.203" idx="1">
    <p:pos x="5210" y="845"/>
    <p:text>otec Táre( Terach) a jeho rodina sú v Písme označovaní za modloslužbných, býval v Chaldejskom Ure, v strede kultu mesiaca, v meste, ktoré ležalo neďaleko Perzského zálivu. Po smrti syna Arana sa Táre vysťahoval so svojím synom Abramom a s nevestou do Haranu, ktorý leží na severovýchod, na riečke Balíkh, prítok Eufratu.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1-11-06T16:29:10.140" idx="2">
    <p:pos x="3100" y="84"/>
    <p:text>Obriezka je zvláštny, ale nie výhradne izraelský, náboženský obrad, ktorému sa museli podrobiť mužský členovia kultického spoločenstva. Je známe od prastarých dôb u Egypťanov, Arabov, Habešanov, Kafrov a iných afrických kmeňov, dnes aj u austrálských domorodcov a niektorých kmeňov juhoamerických Indiánov.
Obrad spočíval v odrezaní predkožky na pohlavnom úde.
U Izraelitov bola znamením príslušnosti k vyvolenému ľudu (zmluvy) a nároku na Božie zasľúbenia. Obrad vykonával zvyčajne otec dieťaťa, alebo niektorý Izraelita pazúrikovým nožom, neskôr bol na to ustanovený človek, ktorý mal službu v chráme alebo v synagóge.</p:tex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226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2227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52228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52229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52230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52231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52232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sk-SK"/>
            </a:p>
          </p:txBody>
        </p:sp>
      </p:grpSp>
      <p:sp>
        <p:nvSpPr>
          <p:cNvPr id="52233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52234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52235" name="Rectangle 11"/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2236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2237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0471EB3-2C08-4005-AA59-33AA15B8B334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1639D0-19C1-44CB-831C-3BA6FE3FCECF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C4B9EC-DDC3-453D-ACD1-CE6B1DEDED08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AA75D8-F749-4F3B-A822-6229BA7800C5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CEEA18-19D7-42AD-B849-5BD541FE4D8C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70E172-76A5-4BFA-80EB-E98EAA297F13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915A0A-9091-40FB-8993-9DEF5E36BE6C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7A4B39-4424-4DB8-98FA-9905BAC88816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ECDF4F-0CC4-4731-9E0F-1179F042A31A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D2EF88-52AB-42BF-AAE3-B5B14B22C02B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711E60-F72A-4D68-B143-EF2817F3D62A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02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51203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51204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51205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51206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51207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51208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51209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51210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sk-SK"/>
            </a:p>
          </p:txBody>
        </p:sp>
      </p:grpSp>
      <p:sp>
        <p:nvSpPr>
          <p:cNvPr id="5121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sk-SK"/>
          </a:p>
        </p:txBody>
      </p:sp>
      <p:sp>
        <p:nvSpPr>
          <p:cNvPr id="5121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sk-SK"/>
          </a:p>
        </p:txBody>
      </p:sp>
      <p:sp>
        <p:nvSpPr>
          <p:cNvPr id="5121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613C5587-B442-4BEB-81E1-BF393977608F}" type="slidenum">
              <a:rPr lang="sk-SK"/>
              <a:pPr/>
              <a:t>‹#›</a:t>
            </a:fld>
            <a:endParaRPr lang="sk-SK"/>
          </a:p>
        </p:txBody>
      </p:sp>
      <p:sp>
        <p:nvSpPr>
          <p:cNvPr id="51214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</a:p>
        </p:txBody>
      </p:sp>
      <p:sp>
        <p:nvSpPr>
          <p:cNvPr id="51215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876800"/>
            <a:ext cx="6400800" cy="762000"/>
          </a:xfrm>
        </p:spPr>
        <p:txBody>
          <a:bodyPr/>
          <a:lstStyle/>
          <a:p>
            <a:r>
              <a:rPr lang="en-US" b="1" i="1"/>
              <a:t>Gene</a:t>
            </a:r>
            <a:r>
              <a:rPr lang="sk-SK" b="1" i="1"/>
              <a:t>z</a:t>
            </a:r>
            <a:r>
              <a:rPr lang="en-US" b="1" i="1"/>
              <a:t>is 15-17</a:t>
            </a:r>
            <a:endParaRPr lang="en-US"/>
          </a:p>
        </p:txBody>
      </p:sp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1447800" y="1295400"/>
            <a:ext cx="6248400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k-SK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0066CC">
                        <a:gamma/>
                        <a:shade val="63529"/>
                        <a:invGamma/>
                      </a:srgbClr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Kniha Genezis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838200" y="3330575"/>
            <a:ext cx="7772400" cy="1470025"/>
          </a:xfrm>
        </p:spPr>
        <p:txBody>
          <a:bodyPr/>
          <a:lstStyle/>
          <a:p>
            <a:pPr algn="ctr"/>
            <a:r>
              <a:rPr lang="sk-SK"/>
              <a:t>    Pánova zmluva s Abrahámom</a:t>
            </a:r>
            <a:endParaRPr lang="en-US"/>
          </a:p>
        </p:txBody>
      </p:sp>
      <p:pic>
        <p:nvPicPr>
          <p:cNvPr id="3079" name="Picture 7" descr="Abra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41425" cy="378936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r>
              <a:rPr lang="en-US" sz="6600"/>
              <a:t>Gene</a:t>
            </a:r>
            <a:r>
              <a:rPr lang="sk-SK" sz="6600"/>
              <a:t>z</a:t>
            </a:r>
            <a:r>
              <a:rPr lang="en-US" sz="6600"/>
              <a:t>is 15</a:t>
            </a:r>
            <a:r>
              <a:rPr lang="sk-SK" sz="6600"/>
              <a:t>,</a:t>
            </a:r>
            <a:r>
              <a:rPr lang="en-US" sz="6600"/>
              <a:t>7-8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1295400"/>
            <a:ext cx="6889750" cy="4005263"/>
          </a:xfrm>
        </p:spPr>
        <p:txBody>
          <a:bodyPr/>
          <a:lstStyle/>
          <a:p>
            <a:r>
              <a:rPr lang="sk-SK" dirty="0" smtClean="0"/>
              <a:t>	Potom mu povedal: </a:t>
            </a:r>
            <a:endParaRPr lang="sk-SK" dirty="0"/>
          </a:p>
          <a:p>
            <a:r>
              <a:rPr lang="sk-SK" dirty="0" smtClean="0"/>
              <a:t>„Ja som Pán. Ja som ťa vyviedol z Chaldejského </a:t>
            </a:r>
            <a:r>
              <a:rPr lang="sk-SK" dirty="0" err="1" smtClean="0"/>
              <a:t>Uru</a:t>
            </a:r>
            <a:r>
              <a:rPr lang="sk-SK" dirty="0" smtClean="0"/>
              <a:t>, aby som ti dal do vlastníctva túto krajinu.“ </a:t>
            </a:r>
            <a:endParaRPr lang="sk-SK" dirty="0"/>
          </a:p>
          <a:p>
            <a:r>
              <a:rPr lang="sk-SK" dirty="0" smtClean="0"/>
              <a:t>On odpovedal: „Pane, Bože, podľa čoho poznám, že ju budem vlastniť?“</a:t>
            </a:r>
            <a:endParaRPr lang="sk-SK" dirty="0"/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1066800" y="10668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r>
              <a:rPr lang="en-US" sz="6600"/>
              <a:t>Gene</a:t>
            </a:r>
            <a:r>
              <a:rPr lang="sk-SK" sz="6600"/>
              <a:t>z</a:t>
            </a:r>
            <a:r>
              <a:rPr lang="en-US" sz="6600"/>
              <a:t>is 15</a:t>
            </a:r>
            <a:r>
              <a:rPr lang="sk-SK" sz="6600"/>
              <a:t>,</a:t>
            </a:r>
            <a:r>
              <a:rPr lang="en-US" sz="6600"/>
              <a:t>9-11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1295400"/>
            <a:ext cx="7086600" cy="5562600"/>
          </a:xfrm>
        </p:spPr>
        <p:txBody>
          <a:bodyPr/>
          <a:lstStyle/>
          <a:p>
            <a:r>
              <a:rPr lang="sk-SK" dirty="0" smtClean="0"/>
              <a:t>Pán mu, odpovedal:</a:t>
            </a:r>
            <a:endParaRPr lang="sk-SK" dirty="0"/>
          </a:p>
          <a:p>
            <a:r>
              <a:rPr lang="sk-SK" dirty="0" smtClean="0"/>
              <a:t> „Vezmi pre mňa trojročnú kravu, trojročnú kozu, trojročného barana, hrdličku a holubicu!“</a:t>
            </a:r>
            <a:endParaRPr lang="sk-SK" dirty="0"/>
          </a:p>
          <a:p>
            <a:r>
              <a:rPr lang="sk-SK" dirty="0" smtClean="0"/>
              <a:t> On to všetko vzal, rozsekol ich na polovice a polovice položil jednu  proti druhej, vtáky však nerozsekal. </a:t>
            </a:r>
            <a:endParaRPr lang="sk-SK" dirty="0"/>
          </a:p>
          <a:p>
            <a:r>
              <a:rPr lang="sk-SK" dirty="0" smtClean="0"/>
              <a:t>Keď zlietali vtáky na mŕtve telá,</a:t>
            </a:r>
          </a:p>
          <a:p>
            <a:r>
              <a:rPr lang="sk-SK" dirty="0" err="1" smtClean="0"/>
              <a:t>Abram</a:t>
            </a:r>
            <a:r>
              <a:rPr lang="sk-SK" dirty="0" smtClean="0"/>
              <a:t> ich odoháňal.</a:t>
            </a:r>
            <a:endParaRPr lang="sk-SK" dirty="0"/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1066800" y="10668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"/>
            <a:ext cx="7772400" cy="1143000"/>
          </a:xfrm>
        </p:spPr>
        <p:txBody>
          <a:bodyPr/>
          <a:lstStyle/>
          <a:p>
            <a:r>
              <a:rPr lang="en-US"/>
              <a:t>Gene</a:t>
            </a:r>
            <a:r>
              <a:rPr lang="sk-SK"/>
              <a:t>z</a:t>
            </a:r>
            <a:r>
              <a:rPr lang="en-US"/>
              <a:t>is 15 </a:t>
            </a:r>
            <a:r>
              <a:rPr lang="sk-SK"/>
              <a:t>a</a:t>
            </a:r>
            <a:r>
              <a:rPr lang="en-US"/>
              <a:t/>
            </a:r>
            <a:br>
              <a:rPr lang="en-US"/>
            </a:br>
            <a:r>
              <a:rPr lang="sk-SK"/>
              <a:t>obrad zmluvy</a:t>
            </a: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5791200"/>
            <a:ext cx="6400800" cy="533400"/>
          </a:xfrm>
        </p:spPr>
        <p:txBody>
          <a:bodyPr/>
          <a:lstStyle/>
          <a:p>
            <a:r>
              <a:rPr lang="en-US" b="1"/>
              <a:t>“</a:t>
            </a:r>
            <a:r>
              <a:rPr lang="sk-SK" b="1"/>
              <a:t>Porušiť zmluvu</a:t>
            </a:r>
            <a:r>
              <a:rPr lang="en-US" b="1"/>
              <a:t>”</a:t>
            </a:r>
            <a:endParaRPr lang="en-US"/>
          </a:p>
        </p:txBody>
      </p:sp>
      <p:sp>
        <p:nvSpPr>
          <p:cNvPr id="21508" name="Freeform 4"/>
          <p:cNvSpPr>
            <a:spLocks/>
          </p:cNvSpPr>
          <p:nvPr/>
        </p:nvSpPr>
        <p:spPr bwMode="auto">
          <a:xfrm>
            <a:off x="3733800" y="3429000"/>
            <a:ext cx="457200" cy="846138"/>
          </a:xfrm>
          <a:custGeom>
            <a:avLst/>
            <a:gdLst/>
            <a:ahLst/>
            <a:cxnLst>
              <a:cxn ang="0">
                <a:pos x="333" y="222"/>
              </a:cxn>
              <a:cxn ang="0">
                <a:pos x="222" y="322"/>
              </a:cxn>
              <a:cxn ang="0">
                <a:pos x="177" y="377"/>
              </a:cxn>
              <a:cxn ang="0">
                <a:pos x="111" y="422"/>
              </a:cxn>
              <a:cxn ang="0">
                <a:pos x="22" y="533"/>
              </a:cxn>
              <a:cxn ang="0">
                <a:pos x="0" y="600"/>
              </a:cxn>
              <a:cxn ang="0">
                <a:pos x="11" y="700"/>
              </a:cxn>
              <a:cxn ang="0">
                <a:pos x="133" y="777"/>
              </a:cxn>
              <a:cxn ang="0">
                <a:pos x="311" y="711"/>
              </a:cxn>
              <a:cxn ang="0">
                <a:pos x="378" y="644"/>
              </a:cxn>
              <a:cxn ang="0">
                <a:pos x="444" y="622"/>
              </a:cxn>
              <a:cxn ang="0">
                <a:pos x="555" y="700"/>
              </a:cxn>
              <a:cxn ang="0">
                <a:pos x="633" y="766"/>
              </a:cxn>
              <a:cxn ang="0">
                <a:pos x="644" y="800"/>
              </a:cxn>
              <a:cxn ang="0">
                <a:pos x="711" y="844"/>
              </a:cxn>
              <a:cxn ang="0">
                <a:pos x="700" y="1122"/>
              </a:cxn>
              <a:cxn ang="0">
                <a:pos x="666" y="1433"/>
              </a:cxn>
              <a:cxn ang="0">
                <a:pos x="644" y="1500"/>
              </a:cxn>
              <a:cxn ang="0">
                <a:pos x="633" y="1533"/>
              </a:cxn>
              <a:cxn ang="0">
                <a:pos x="600" y="1822"/>
              </a:cxn>
              <a:cxn ang="0">
                <a:pos x="611" y="2022"/>
              </a:cxn>
              <a:cxn ang="0">
                <a:pos x="678" y="2011"/>
              </a:cxn>
              <a:cxn ang="0">
                <a:pos x="755" y="1944"/>
              </a:cxn>
              <a:cxn ang="0">
                <a:pos x="789" y="1733"/>
              </a:cxn>
              <a:cxn ang="0">
                <a:pos x="844" y="1544"/>
              </a:cxn>
              <a:cxn ang="0">
                <a:pos x="833" y="1677"/>
              </a:cxn>
              <a:cxn ang="0">
                <a:pos x="844" y="1933"/>
              </a:cxn>
              <a:cxn ang="0">
                <a:pos x="855" y="2055"/>
              </a:cxn>
              <a:cxn ang="0">
                <a:pos x="900" y="2044"/>
              </a:cxn>
              <a:cxn ang="0">
                <a:pos x="978" y="1977"/>
              </a:cxn>
              <a:cxn ang="0">
                <a:pos x="1011" y="1744"/>
              </a:cxn>
              <a:cxn ang="0">
                <a:pos x="1044" y="1633"/>
              </a:cxn>
              <a:cxn ang="0">
                <a:pos x="1066" y="1266"/>
              </a:cxn>
              <a:cxn ang="0">
                <a:pos x="1100" y="1277"/>
              </a:cxn>
              <a:cxn ang="0">
                <a:pos x="1233" y="1344"/>
              </a:cxn>
              <a:cxn ang="0">
                <a:pos x="1389" y="1333"/>
              </a:cxn>
              <a:cxn ang="0">
                <a:pos x="1378" y="1300"/>
              </a:cxn>
              <a:cxn ang="0">
                <a:pos x="1367" y="1200"/>
              </a:cxn>
              <a:cxn ang="0">
                <a:pos x="1344" y="1133"/>
              </a:cxn>
              <a:cxn ang="0">
                <a:pos x="1355" y="877"/>
              </a:cxn>
              <a:cxn ang="0">
                <a:pos x="1344" y="622"/>
              </a:cxn>
              <a:cxn ang="0">
                <a:pos x="1311" y="611"/>
              </a:cxn>
              <a:cxn ang="0">
                <a:pos x="1166" y="600"/>
              </a:cxn>
              <a:cxn ang="0">
                <a:pos x="1078" y="544"/>
              </a:cxn>
              <a:cxn ang="0">
                <a:pos x="1055" y="522"/>
              </a:cxn>
              <a:cxn ang="0">
                <a:pos x="1022" y="511"/>
              </a:cxn>
              <a:cxn ang="0">
                <a:pos x="978" y="466"/>
              </a:cxn>
              <a:cxn ang="0">
                <a:pos x="800" y="333"/>
              </a:cxn>
              <a:cxn ang="0">
                <a:pos x="766" y="311"/>
              </a:cxn>
              <a:cxn ang="0">
                <a:pos x="700" y="289"/>
              </a:cxn>
              <a:cxn ang="0">
                <a:pos x="622" y="222"/>
              </a:cxn>
              <a:cxn ang="0">
                <a:pos x="555" y="200"/>
              </a:cxn>
              <a:cxn ang="0">
                <a:pos x="533" y="89"/>
              </a:cxn>
              <a:cxn ang="0">
                <a:pos x="422" y="0"/>
              </a:cxn>
              <a:cxn ang="0">
                <a:pos x="444" y="177"/>
              </a:cxn>
              <a:cxn ang="0">
                <a:pos x="455" y="211"/>
              </a:cxn>
              <a:cxn ang="0">
                <a:pos x="389" y="233"/>
              </a:cxn>
              <a:cxn ang="0">
                <a:pos x="333" y="222"/>
              </a:cxn>
            </a:cxnLst>
            <a:rect l="0" t="0" r="r" b="b"/>
            <a:pathLst>
              <a:path w="1400" h="2069">
                <a:moveTo>
                  <a:pt x="333" y="222"/>
                </a:moveTo>
                <a:cubicBezTo>
                  <a:pt x="294" y="260"/>
                  <a:pt x="266" y="293"/>
                  <a:pt x="222" y="322"/>
                </a:cubicBezTo>
                <a:cubicBezTo>
                  <a:pt x="205" y="347"/>
                  <a:pt x="201" y="359"/>
                  <a:pt x="177" y="377"/>
                </a:cubicBezTo>
                <a:cubicBezTo>
                  <a:pt x="156" y="393"/>
                  <a:pt x="111" y="422"/>
                  <a:pt x="111" y="422"/>
                </a:cubicBezTo>
                <a:cubicBezTo>
                  <a:pt x="85" y="461"/>
                  <a:pt x="41" y="489"/>
                  <a:pt x="22" y="533"/>
                </a:cubicBezTo>
                <a:cubicBezTo>
                  <a:pt x="13" y="555"/>
                  <a:pt x="0" y="600"/>
                  <a:pt x="0" y="600"/>
                </a:cubicBezTo>
                <a:cubicBezTo>
                  <a:pt x="4" y="633"/>
                  <a:pt x="3" y="667"/>
                  <a:pt x="11" y="700"/>
                </a:cubicBezTo>
                <a:cubicBezTo>
                  <a:pt x="20" y="736"/>
                  <a:pt x="100" y="766"/>
                  <a:pt x="133" y="777"/>
                </a:cubicBezTo>
                <a:cubicBezTo>
                  <a:pt x="307" y="763"/>
                  <a:pt x="236" y="795"/>
                  <a:pt x="311" y="711"/>
                </a:cubicBezTo>
                <a:cubicBezTo>
                  <a:pt x="332" y="687"/>
                  <a:pt x="356" y="666"/>
                  <a:pt x="378" y="644"/>
                </a:cubicBezTo>
                <a:cubicBezTo>
                  <a:pt x="394" y="628"/>
                  <a:pt x="444" y="622"/>
                  <a:pt x="444" y="622"/>
                </a:cubicBezTo>
                <a:cubicBezTo>
                  <a:pt x="506" y="642"/>
                  <a:pt x="490" y="678"/>
                  <a:pt x="555" y="700"/>
                </a:cubicBezTo>
                <a:cubicBezTo>
                  <a:pt x="588" y="732"/>
                  <a:pt x="587" y="751"/>
                  <a:pt x="633" y="766"/>
                </a:cubicBezTo>
                <a:cubicBezTo>
                  <a:pt x="637" y="777"/>
                  <a:pt x="636" y="792"/>
                  <a:pt x="644" y="800"/>
                </a:cubicBezTo>
                <a:cubicBezTo>
                  <a:pt x="663" y="819"/>
                  <a:pt x="711" y="844"/>
                  <a:pt x="711" y="844"/>
                </a:cubicBezTo>
                <a:cubicBezTo>
                  <a:pt x="745" y="948"/>
                  <a:pt x="725" y="1018"/>
                  <a:pt x="700" y="1122"/>
                </a:cubicBezTo>
                <a:cubicBezTo>
                  <a:pt x="733" y="1221"/>
                  <a:pt x="747" y="1355"/>
                  <a:pt x="666" y="1433"/>
                </a:cubicBezTo>
                <a:cubicBezTo>
                  <a:pt x="659" y="1455"/>
                  <a:pt x="651" y="1478"/>
                  <a:pt x="644" y="1500"/>
                </a:cubicBezTo>
                <a:cubicBezTo>
                  <a:pt x="640" y="1511"/>
                  <a:pt x="633" y="1533"/>
                  <a:pt x="633" y="1533"/>
                </a:cubicBezTo>
                <a:cubicBezTo>
                  <a:pt x="625" y="1632"/>
                  <a:pt x="610" y="1723"/>
                  <a:pt x="600" y="1822"/>
                </a:cubicBezTo>
                <a:cubicBezTo>
                  <a:pt x="604" y="1889"/>
                  <a:pt x="586" y="1960"/>
                  <a:pt x="611" y="2022"/>
                </a:cubicBezTo>
                <a:cubicBezTo>
                  <a:pt x="620" y="2043"/>
                  <a:pt x="657" y="2019"/>
                  <a:pt x="678" y="2011"/>
                </a:cubicBezTo>
                <a:cubicBezTo>
                  <a:pt x="712" y="1998"/>
                  <a:pt x="705" y="1961"/>
                  <a:pt x="755" y="1944"/>
                </a:cubicBezTo>
                <a:cubicBezTo>
                  <a:pt x="778" y="1875"/>
                  <a:pt x="766" y="1802"/>
                  <a:pt x="789" y="1733"/>
                </a:cubicBezTo>
                <a:cubicBezTo>
                  <a:pt x="800" y="1666"/>
                  <a:pt x="806" y="1601"/>
                  <a:pt x="844" y="1544"/>
                </a:cubicBezTo>
                <a:cubicBezTo>
                  <a:pt x="860" y="1592"/>
                  <a:pt x="845" y="1629"/>
                  <a:pt x="833" y="1677"/>
                </a:cubicBezTo>
                <a:cubicBezTo>
                  <a:pt x="837" y="1762"/>
                  <a:pt x="839" y="1848"/>
                  <a:pt x="844" y="1933"/>
                </a:cubicBezTo>
                <a:cubicBezTo>
                  <a:pt x="846" y="1974"/>
                  <a:pt x="837" y="2019"/>
                  <a:pt x="855" y="2055"/>
                </a:cubicBezTo>
                <a:cubicBezTo>
                  <a:pt x="862" y="2069"/>
                  <a:pt x="885" y="2048"/>
                  <a:pt x="900" y="2044"/>
                </a:cubicBezTo>
                <a:cubicBezTo>
                  <a:pt x="917" y="1994"/>
                  <a:pt x="935" y="2006"/>
                  <a:pt x="978" y="1977"/>
                </a:cubicBezTo>
                <a:cubicBezTo>
                  <a:pt x="1039" y="1886"/>
                  <a:pt x="991" y="1970"/>
                  <a:pt x="1011" y="1744"/>
                </a:cubicBezTo>
                <a:cubicBezTo>
                  <a:pt x="1014" y="1706"/>
                  <a:pt x="1044" y="1633"/>
                  <a:pt x="1044" y="1633"/>
                </a:cubicBezTo>
                <a:cubicBezTo>
                  <a:pt x="1053" y="1511"/>
                  <a:pt x="1039" y="1386"/>
                  <a:pt x="1066" y="1266"/>
                </a:cubicBezTo>
                <a:cubicBezTo>
                  <a:pt x="1069" y="1254"/>
                  <a:pt x="1089" y="1273"/>
                  <a:pt x="1100" y="1277"/>
                </a:cubicBezTo>
                <a:cubicBezTo>
                  <a:pt x="1140" y="1319"/>
                  <a:pt x="1178" y="1330"/>
                  <a:pt x="1233" y="1344"/>
                </a:cubicBezTo>
                <a:cubicBezTo>
                  <a:pt x="1285" y="1340"/>
                  <a:pt x="1339" y="1348"/>
                  <a:pt x="1389" y="1333"/>
                </a:cubicBezTo>
                <a:cubicBezTo>
                  <a:pt x="1400" y="1330"/>
                  <a:pt x="1380" y="1311"/>
                  <a:pt x="1378" y="1300"/>
                </a:cubicBezTo>
                <a:cubicBezTo>
                  <a:pt x="1373" y="1267"/>
                  <a:pt x="1374" y="1233"/>
                  <a:pt x="1367" y="1200"/>
                </a:cubicBezTo>
                <a:cubicBezTo>
                  <a:pt x="1362" y="1177"/>
                  <a:pt x="1344" y="1133"/>
                  <a:pt x="1344" y="1133"/>
                </a:cubicBezTo>
                <a:cubicBezTo>
                  <a:pt x="1366" y="1019"/>
                  <a:pt x="1366" y="1033"/>
                  <a:pt x="1355" y="877"/>
                </a:cubicBezTo>
                <a:cubicBezTo>
                  <a:pt x="1365" y="812"/>
                  <a:pt x="1374" y="682"/>
                  <a:pt x="1344" y="622"/>
                </a:cubicBezTo>
                <a:cubicBezTo>
                  <a:pt x="1339" y="612"/>
                  <a:pt x="1323" y="612"/>
                  <a:pt x="1311" y="611"/>
                </a:cubicBezTo>
                <a:cubicBezTo>
                  <a:pt x="1263" y="605"/>
                  <a:pt x="1214" y="604"/>
                  <a:pt x="1166" y="600"/>
                </a:cubicBezTo>
                <a:cubicBezTo>
                  <a:pt x="1139" y="571"/>
                  <a:pt x="1116" y="557"/>
                  <a:pt x="1078" y="544"/>
                </a:cubicBezTo>
                <a:cubicBezTo>
                  <a:pt x="1070" y="537"/>
                  <a:pt x="1064" y="527"/>
                  <a:pt x="1055" y="522"/>
                </a:cubicBezTo>
                <a:cubicBezTo>
                  <a:pt x="1045" y="516"/>
                  <a:pt x="1030" y="519"/>
                  <a:pt x="1022" y="511"/>
                </a:cubicBezTo>
                <a:cubicBezTo>
                  <a:pt x="964" y="451"/>
                  <a:pt x="1065" y="495"/>
                  <a:pt x="978" y="466"/>
                </a:cubicBezTo>
                <a:cubicBezTo>
                  <a:pt x="928" y="419"/>
                  <a:pt x="857" y="371"/>
                  <a:pt x="800" y="333"/>
                </a:cubicBezTo>
                <a:cubicBezTo>
                  <a:pt x="789" y="326"/>
                  <a:pt x="779" y="315"/>
                  <a:pt x="766" y="311"/>
                </a:cubicBezTo>
                <a:cubicBezTo>
                  <a:pt x="744" y="304"/>
                  <a:pt x="700" y="289"/>
                  <a:pt x="700" y="289"/>
                </a:cubicBezTo>
                <a:cubicBezTo>
                  <a:pt x="679" y="268"/>
                  <a:pt x="652" y="235"/>
                  <a:pt x="622" y="222"/>
                </a:cubicBezTo>
                <a:cubicBezTo>
                  <a:pt x="600" y="213"/>
                  <a:pt x="555" y="200"/>
                  <a:pt x="555" y="200"/>
                </a:cubicBezTo>
                <a:cubicBezTo>
                  <a:pt x="553" y="185"/>
                  <a:pt x="548" y="114"/>
                  <a:pt x="533" y="89"/>
                </a:cubicBezTo>
                <a:cubicBezTo>
                  <a:pt x="513" y="55"/>
                  <a:pt x="455" y="22"/>
                  <a:pt x="422" y="0"/>
                </a:cubicBezTo>
                <a:cubicBezTo>
                  <a:pt x="401" y="62"/>
                  <a:pt x="408" y="123"/>
                  <a:pt x="444" y="177"/>
                </a:cubicBezTo>
                <a:cubicBezTo>
                  <a:pt x="448" y="188"/>
                  <a:pt x="463" y="203"/>
                  <a:pt x="455" y="211"/>
                </a:cubicBezTo>
                <a:cubicBezTo>
                  <a:pt x="439" y="228"/>
                  <a:pt x="411" y="226"/>
                  <a:pt x="389" y="233"/>
                </a:cubicBezTo>
                <a:cubicBezTo>
                  <a:pt x="345" y="247"/>
                  <a:pt x="363" y="252"/>
                  <a:pt x="333" y="222"/>
                </a:cubicBez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1509" name="Freeform 5"/>
          <p:cNvSpPr>
            <a:spLocks/>
          </p:cNvSpPr>
          <p:nvPr/>
        </p:nvSpPr>
        <p:spPr bwMode="auto">
          <a:xfrm>
            <a:off x="5257800" y="2590800"/>
            <a:ext cx="411163" cy="762000"/>
          </a:xfrm>
          <a:custGeom>
            <a:avLst/>
            <a:gdLst/>
            <a:ahLst/>
            <a:cxnLst>
              <a:cxn ang="0">
                <a:pos x="65" y="59"/>
              </a:cxn>
              <a:cxn ang="0">
                <a:pos x="32" y="492"/>
              </a:cxn>
              <a:cxn ang="0">
                <a:pos x="54" y="581"/>
              </a:cxn>
              <a:cxn ang="0">
                <a:pos x="99" y="792"/>
              </a:cxn>
              <a:cxn ang="0">
                <a:pos x="343" y="748"/>
              </a:cxn>
              <a:cxn ang="0">
                <a:pos x="377" y="803"/>
              </a:cxn>
              <a:cxn ang="0">
                <a:pos x="466" y="870"/>
              </a:cxn>
              <a:cxn ang="0">
                <a:pos x="532" y="892"/>
              </a:cxn>
              <a:cxn ang="0">
                <a:pos x="566" y="1103"/>
              </a:cxn>
              <a:cxn ang="0">
                <a:pos x="588" y="1170"/>
              </a:cxn>
              <a:cxn ang="0">
                <a:pos x="599" y="1203"/>
              </a:cxn>
              <a:cxn ang="0">
                <a:pos x="543" y="1248"/>
              </a:cxn>
              <a:cxn ang="0">
                <a:pos x="532" y="1281"/>
              </a:cxn>
              <a:cxn ang="0">
                <a:pos x="510" y="1314"/>
              </a:cxn>
              <a:cxn ang="0">
                <a:pos x="488" y="1381"/>
              </a:cxn>
              <a:cxn ang="0">
                <a:pos x="466" y="1414"/>
              </a:cxn>
              <a:cxn ang="0">
                <a:pos x="454" y="1448"/>
              </a:cxn>
              <a:cxn ang="0">
                <a:pos x="421" y="1459"/>
              </a:cxn>
              <a:cxn ang="0">
                <a:pos x="399" y="1492"/>
              </a:cxn>
              <a:cxn ang="0">
                <a:pos x="610" y="1570"/>
              </a:cxn>
              <a:cxn ang="0">
                <a:pos x="643" y="1548"/>
              </a:cxn>
              <a:cxn ang="0">
                <a:pos x="688" y="1426"/>
              </a:cxn>
              <a:cxn ang="0">
                <a:pos x="766" y="1348"/>
              </a:cxn>
              <a:cxn ang="0">
                <a:pos x="810" y="1226"/>
              </a:cxn>
              <a:cxn ang="0">
                <a:pos x="821" y="1059"/>
              </a:cxn>
              <a:cxn ang="0">
                <a:pos x="832" y="1092"/>
              </a:cxn>
              <a:cxn ang="0">
                <a:pos x="743" y="1414"/>
              </a:cxn>
              <a:cxn ang="0">
                <a:pos x="832" y="1392"/>
              </a:cxn>
              <a:cxn ang="0">
                <a:pos x="854" y="1226"/>
              </a:cxn>
              <a:cxn ang="0">
                <a:pos x="921" y="726"/>
              </a:cxn>
              <a:cxn ang="0">
                <a:pos x="966" y="481"/>
              </a:cxn>
              <a:cxn ang="0">
                <a:pos x="854" y="159"/>
              </a:cxn>
              <a:cxn ang="0">
                <a:pos x="821" y="137"/>
              </a:cxn>
              <a:cxn ang="0">
                <a:pos x="754" y="115"/>
              </a:cxn>
              <a:cxn ang="0">
                <a:pos x="710" y="59"/>
              </a:cxn>
              <a:cxn ang="0">
                <a:pos x="466" y="15"/>
              </a:cxn>
              <a:cxn ang="0">
                <a:pos x="65" y="59"/>
              </a:cxn>
            </a:cxnLst>
            <a:rect l="0" t="0" r="r" b="b"/>
            <a:pathLst>
              <a:path w="977" h="1601">
                <a:moveTo>
                  <a:pt x="65" y="59"/>
                </a:moveTo>
                <a:cubicBezTo>
                  <a:pt x="59" y="194"/>
                  <a:pt x="66" y="357"/>
                  <a:pt x="32" y="492"/>
                </a:cubicBezTo>
                <a:cubicBezTo>
                  <a:pt x="38" y="522"/>
                  <a:pt x="51" y="551"/>
                  <a:pt x="54" y="581"/>
                </a:cubicBezTo>
                <a:cubicBezTo>
                  <a:pt x="74" y="796"/>
                  <a:pt x="0" y="760"/>
                  <a:pt x="99" y="792"/>
                </a:cubicBezTo>
                <a:cubicBezTo>
                  <a:pt x="192" y="784"/>
                  <a:pt x="258" y="776"/>
                  <a:pt x="343" y="748"/>
                </a:cubicBezTo>
                <a:cubicBezTo>
                  <a:pt x="397" y="800"/>
                  <a:pt x="337" y="736"/>
                  <a:pt x="377" y="803"/>
                </a:cubicBezTo>
                <a:cubicBezTo>
                  <a:pt x="392" y="829"/>
                  <a:pt x="454" y="862"/>
                  <a:pt x="466" y="870"/>
                </a:cubicBezTo>
                <a:cubicBezTo>
                  <a:pt x="485" y="883"/>
                  <a:pt x="532" y="892"/>
                  <a:pt x="532" y="892"/>
                </a:cubicBezTo>
                <a:cubicBezTo>
                  <a:pt x="582" y="1043"/>
                  <a:pt x="526" y="858"/>
                  <a:pt x="566" y="1103"/>
                </a:cubicBezTo>
                <a:cubicBezTo>
                  <a:pt x="570" y="1126"/>
                  <a:pt x="581" y="1148"/>
                  <a:pt x="588" y="1170"/>
                </a:cubicBezTo>
                <a:cubicBezTo>
                  <a:pt x="592" y="1181"/>
                  <a:pt x="599" y="1203"/>
                  <a:pt x="599" y="1203"/>
                </a:cubicBezTo>
                <a:cubicBezTo>
                  <a:pt x="582" y="1220"/>
                  <a:pt x="558" y="1229"/>
                  <a:pt x="543" y="1248"/>
                </a:cubicBezTo>
                <a:cubicBezTo>
                  <a:pt x="536" y="1257"/>
                  <a:pt x="537" y="1271"/>
                  <a:pt x="532" y="1281"/>
                </a:cubicBezTo>
                <a:cubicBezTo>
                  <a:pt x="526" y="1293"/>
                  <a:pt x="517" y="1303"/>
                  <a:pt x="510" y="1314"/>
                </a:cubicBezTo>
                <a:cubicBezTo>
                  <a:pt x="503" y="1336"/>
                  <a:pt x="501" y="1361"/>
                  <a:pt x="488" y="1381"/>
                </a:cubicBezTo>
                <a:cubicBezTo>
                  <a:pt x="481" y="1392"/>
                  <a:pt x="472" y="1402"/>
                  <a:pt x="466" y="1414"/>
                </a:cubicBezTo>
                <a:cubicBezTo>
                  <a:pt x="461" y="1425"/>
                  <a:pt x="462" y="1440"/>
                  <a:pt x="454" y="1448"/>
                </a:cubicBezTo>
                <a:cubicBezTo>
                  <a:pt x="446" y="1456"/>
                  <a:pt x="432" y="1455"/>
                  <a:pt x="421" y="1459"/>
                </a:cubicBezTo>
                <a:cubicBezTo>
                  <a:pt x="414" y="1470"/>
                  <a:pt x="401" y="1479"/>
                  <a:pt x="399" y="1492"/>
                </a:cubicBezTo>
                <a:cubicBezTo>
                  <a:pt x="386" y="1601"/>
                  <a:pt x="558" y="1567"/>
                  <a:pt x="610" y="1570"/>
                </a:cubicBezTo>
                <a:cubicBezTo>
                  <a:pt x="621" y="1563"/>
                  <a:pt x="639" y="1561"/>
                  <a:pt x="643" y="1548"/>
                </a:cubicBezTo>
                <a:cubicBezTo>
                  <a:pt x="687" y="1415"/>
                  <a:pt x="608" y="1452"/>
                  <a:pt x="688" y="1426"/>
                </a:cubicBezTo>
                <a:cubicBezTo>
                  <a:pt x="716" y="1396"/>
                  <a:pt x="731" y="1371"/>
                  <a:pt x="766" y="1348"/>
                </a:cubicBezTo>
                <a:cubicBezTo>
                  <a:pt x="793" y="1306"/>
                  <a:pt x="800" y="1276"/>
                  <a:pt x="810" y="1226"/>
                </a:cubicBezTo>
                <a:cubicBezTo>
                  <a:pt x="814" y="1170"/>
                  <a:pt x="812" y="1114"/>
                  <a:pt x="821" y="1059"/>
                </a:cubicBezTo>
                <a:cubicBezTo>
                  <a:pt x="823" y="1048"/>
                  <a:pt x="832" y="1080"/>
                  <a:pt x="832" y="1092"/>
                </a:cubicBezTo>
                <a:cubicBezTo>
                  <a:pt x="832" y="1218"/>
                  <a:pt x="875" y="1371"/>
                  <a:pt x="743" y="1414"/>
                </a:cubicBezTo>
                <a:cubicBezTo>
                  <a:pt x="786" y="1457"/>
                  <a:pt x="814" y="1449"/>
                  <a:pt x="832" y="1392"/>
                </a:cubicBezTo>
                <a:cubicBezTo>
                  <a:pt x="837" y="1336"/>
                  <a:pt x="851" y="1282"/>
                  <a:pt x="854" y="1226"/>
                </a:cubicBezTo>
                <a:cubicBezTo>
                  <a:pt x="861" y="1090"/>
                  <a:pt x="799" y="848"/>
                  <a:pt x="921" y="726"/>
                </a:cubicBezTo>
                <a:cubicBezTo>
                  <a:pt x="941" y="643"/>
                  <a:pt x="902" y="543"/>
                  <a:pt x="966" y="481"/>
                </a:cubicBezTo>
                <a:cubicBezTo>
                  <a:pt x="960" y="386"/>
                  <a:pt x="977" y="199"/>
                  <a:pt x="854" y="159"/>
                </a:cubicBezTo>
                <a:cubicBezTo>
                  <a:pt x="843" y="152"/>
                  <a:pt x="833" y="142"/>
                  <a:pt x="821" y="137"/>
                </a:cubicBezTo>
                <a:cubicBezTo>
                  <a:pt x="799" y="128"/>
                  <a:pt x="754" y="115"/>
                  <a:pt x="754" y="115"/>
                </a:cubicBezTo>
                <a:cubicBezTo>
                  <a:pt x="738" y="98"/>
                  <a:pt x="729" y="74"/>
                  <a:pt x="710" y="59"/>
                </a:cubicBezTo>
                <a:cubicBezTo>
                  <a:pt x="671" y="28"/>
                  <a:pt x="490" y="17"/>
                  <a:pt x="466" y="15"/>
                </a:cubicBezTo>
                <a:cubicBezTo>
                  <a:pt x="332" y="34"/>
                  <a:pt x="188" y="0"/>
                  <a:pt x="65" y="59"/>
                </a:cubicBez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1510" name="Freeform 6"/>
          <p:cNvSpPr>
            <a:spLocks/>
          </p:cNvSpPr>
          <p:nvPr/>
        </p:nvSpPr>
        <p:spPr bwMode="auto">
          <a:xfrm>
            <a:off x="5257800" y="3581400"/>
            <a:ext cx="228600" cy="593725"/>
          </a:xfrm>
          <a:custGeom>
            <a:avLst/>
            <a:gdLst/>
            <a:ahLst/>
            <a:cxnLst>
              <a:cxn ang="0">
                <a:pos x="65" y="59"/>
              </a:cxn>
              <a:cxn ang="0">
                <a:pos x="32" y="492"/>
              </a:cxn>
              <a:cxn ang="0">
                <a:pos x="54" y="581"/>
              </a:cxn>
              <a:cxn ang="0">
                <a:pos x="99" y="792"/>
              </a:cxn>
              <a:cxn ang="0">
                <a:pos x="343" y="748"/>
              </a:cxn>
              <a:cxn ang="0">
                <a:pos x="377" y="803"/>
              </a:cxn>
              <a:cxn ang="0">
                <a:pos x="466" y="870"/>
              </a:cxn>
              <a:cxn ang="0">
                <a:pos x="532" y="892"/>
              </a:cxn>
              <a:cxn ang="0">
                <a:pos x="566" y="1103"/>
              </a:cxn>
              <a:cxn ang="0">
                <a:pos x="588" y="1170"/>
              </a:cxn>
              <a:cxn ang="0">
                <a:pos x="599" y="1203"/>
              </a:cxn>
              <a:cxn ang="0">
                <a:pos x="543" y="1248"/>
              </a:cxn>
              <a:cxn ang="0">
                <a:pos x="532" y="1281"/>
              </a:cxn>
              <a:cxn ang="0">
                <a:pos x="510" y="1314"/>
              </a:cxn>
              <a:cxn ang="0">
                <a:pos x="488" y="1381"/>
              </a:cxn>
              <a:cxn ang="0">
                <a:pos x="466" y="1414"/>
              </a:cxn>
              <a:cxn ang="0">
                <a:pos x="454" y="1448"/>
              </a:cxn>
              <a:cxn ang="0">
                <a:pos x="421" y="1459"/>
              </a:cxn>
              <a:cxn ang="0">
                <a:pos x="399" y="1492"/>
              </a:cxn>
              <a:cxn ang="0">
                <a:pos x="610" y="1570"/>
              </a:cxn>
              <a:cxn ang="0">
                <a:pos x="643" y="1548"/>
              </a:cxn>
              <a:cxn ang="0">
                <a:pos x="688" y="1426"/>
              </a:cxn>
              <a:cxn ang="0">
                <a:pos x="766" y="1348"/>
              </a:cxn>
              <a:cxn ang="0">
                <a:pos x="810" y="1226"/>
              </a:cxn>
              <a:cxn ang="0">
                <a:pos x="821" y="1059"/>
              </a:cxn>
              <a:cxn ang="0">
                <a:pos x="832" y="1092"/>
              </a:cxn>
              <a:cxn ang="0">
                <a:pos x="743" y="1414"/>
              </a:cxn>
              <a:cxn ang="0">
                <a:pos x="832" y="1392"/>
              </a:cxn>
              <a:cxn ang="0">
                <a:pos x="854" y="1226"/>
              </a:cxn>
              <a:cxn ang="0">
                <a:pos x="921" y="726"/>
              </a:cxn>
              <a:cxn ang="0">
                <a:pos x="966" y="481"/>
              </a:cxn>
              <a:cxn ang="0">
                <a:pos x="854" y="159"/>
              </a:cxn>
              <a:cxn ang="0">
                <a:pos x="821" y="137"/>
              </a:cxn>
              <a:cxn ang="0">
                <a:pos x="754" y="115"/>
              </a:cxn>
              <a:cxn ang="0">
                <a:pos x="710" y="59"/>
              </a:cxn>
              <a:cxn ang="0">
                <a:pos x="466" y="15"/>
              </a:cxn>
              <a:cxn ang="0">
                <a:pos x="65" y="59"/>
              </a:cxn>
            </a:cxnLst>
            <a:rect l="0" t="0" r="r" b="b"/>
            <a:pathLst>
              <a:path w="977" h="1601">
                <a:moveTo>
                  <a:pt x="65" y="59"/>
                </a:moveTo>
                <a:cubicBezTo>
                  <a:pt x="59" y="194"/>
                  <a:pt x="66" y="357"/>
                  <a:pt x="32" y="492"/>
                </a:cubicBezTo>
                <a:cubicBezTo>
                  <a:pt x="38" y="522"/>
                  <a:pt x="51" y="551"/>
                  <a:pt x="54" y="581"/>
                </a:cubicBezTo>
                <a:cubicBezTo>
                  <a:pt x="74" y="796"/>
                  <a:pt x="0" y="760"/>
                  <a:pt x="99" y="792"/>
                </a:cubicBezTo>
                <a:cubicBezTo>
                  <a:pt x="192" y="784"/>
                  <a:pt x="258" y="776"/>
                  <a:pt x="343" y="748"/>
                </a:cubicBezTo>
                <a:cubicBezTo>
                  <a:pt x="397" y="800"/>
                  <a:pt x="337" y="736"/>
                  <a:pt x="377" y="803"/>
                </a:cubicBezTo>
                <a:cubicBezTo>
                  <a:pt x="392" y="829"/>
                  <a:pt x="454" y="862"/>
                  <a:pt x="466" y="870"/>
                </a:cubicBezTo>
                <a:cubicBezTo>
                  <a:pt x="485" y="883"/>
                  <a:pt x="532" y="892"/>
                  <a:pt x="532" y="892"/>
                </a:cubicBezTo>
                <a:cubicBezTo>
                  <a:pt x="582" y="1043"/>
                  <a:pt x="526" y="858"/>
                  <a:pt x="566" y="1103"/>
                </a:cubicBezTo>
                <a:cubicBezTo>
                  <a:pt x="570" y="1126"/>
                  <a:pt x="581" y="1148"/>
                  <a:pt x="588" y="1170"/>
                </a:cubicBezTo>
                <a:cubicBezTo>
                  <a:pt x="592" y="1181"/>
                  <a:pt x="599" y="1203"/>
                  <a:pt x="599" y="1203"/>
                </a:cubicBezTo>
                <a:cubicBezTo>
                  <a:pt x="582" y="1220"/>
                  <a:pt x="558" y="1229"/>
                  <a:pt x="543" y="1248"/>
                </a:cubicBezTo>
                <a:cubicBezTo>
                  <a:pt x="536" y="1257"/>
                  <a:pt x="537" y="1271"/>
                  <a:pt x="532" y="1281"/>
                </a:cubicBezTo>
                <a:cubicBezTo>
                  <a:pt x="526" y="1293"/>
                  <a:pt x="517" y="1303"/>
                  <a:pt x="510" y="1314"/>
                </a:cubicBezTo>
                <a:cubicBezTo>
                  <a:pt x="503" y="1336"/>
                  <a:pt x="501" y="1361"/>
                  <a:pt x="488" y="1381"/>
                </a:cubicBezTo>
                <a:cubicBezTo>
                  <a:pt x="481" y="1392"/>
                  <a:pt x="472" y="1402"/>
                  <a:pt x="466" y="1414"/>
                </a:cubicBezTo>
                <a:cubicBezTo>
                  <a:pt x="461" y="1425"/>
                  <a:pt x="462" y="1440"/>
                  <a:pt x="454" y="1448"/>
                </a:cubicBezTo>
                <a:cubicBezTo>
                  <a:pt x="446" y="1456"/>
                  <a:pt x="432" y="1455"/>
                  <a:pt x="421" y="1459"/>
                </a:cubicBezTo>
                <a:cubicBezTo>
                  <a:pt x="414" y="1470"/>
                  <a:pt x="401" y="1479"/>
                  <a:pt x="399" y="1492"/>
                </a:cubicBezTo>
                <a:cubicBezTo>
                  <a:pt x="386" y="1601"/>
                  <a:pt x="558" y="1567"/>
                  <a:pt x="610" y="1570"/>
                </a:cubicBezTo>
                <a:cubicBezTo>
                  <a:pt x="621" y="1563"/>
                  <a:pt x="639" y="1561"/>
                  <a:pt x="643" y="1548"/>
                </a:cubicBezTo>
                <a:cubicBezTo>
                  <a:pt x="687" y="1415"/>
                  <a:pt x="608" y="1452"/>
                  <a:pt x="688" y="1426"/>
                </a:cubicBezTo>
                <a:cubicBezTo>
                  <a:pt x="716" y="1396"/>
                  <a:pt x="731" y="1371"/>
                  <a:pt x="766" y="1348"/>
                </a:cubicBezTo>
                <a:cubicBezTo>
                  <a:pt x="793" y="1306"/>
                  <a:pt x="800" y="1276"/>
                  <a:pt x="810" y="1226"/>
                </a:cubicBezTo>
                <a:cubicBezTo>
                  <a:pt x="814" y="1170"/>
                  <a:pt x="812" y="1114"/>
                  <a:pt x="821" y="1059"/>
                </a:cubicBezTo>
                <a:cubicBezTo>
                  <a:pt x="823" y="1048"/>
                  <a:pt x="832" y="1080"/>
                  <a:pt x="832" y="1092"/>
                </a:cubicBezTo>
                <a:cubicBezTo>
                  <a:pt x="832" y="1218"/>
                  <a:pt x="875" y="1371"/>
                  <a:pt x="743" y="1414"/>
                </a:cubicBezTo>
                <a:cubicBezTo>
                  <a:pt x="786" y="1457"/>
                  <a:pt x="814" y="1449"/>
                  <a:pt x="832" y="1392"/>
                </a:cubicBezTo>
                <a:cubicBezTo>
                  <a:pt x="837" y="1336"/>
                  <a:pt x="851" y="1282"/>
                  <a:pt x="854" y="1226"/>
                </a:cubicBezTo>
                <a:cubicBezTo>
                  <a:pt x="861" y="1090"/>
                  <a:pt x="799" y="848"/>
                  <a:pt x="921" y="726"/>
                </a:cubicBezTo>
                <a:cubicBezTo>
                  <a:pt x="941" y="643"/>
                  <a:pt x="902" y="543"/>
                  <a:pt x="966" y="481"/>
                </a:cubicBezTo>
                <a:cubicBezTo>
                  <a:pt x="960" y="386"/>
                  <a:pt x="977" y="199"/>
                  <a:pt x="854" y="159"/>
                </a:cubicBezTo>
                <a:cubicBezTo>
                  <a:pt x="843" y="152"/>
                  <a:pt x="833" y="142"/>
                  <a:pt x="821" y="137"/>
                </a:cubicBezTo>
                <a:cubicBezTo>
                  <a:pt x="799" y="128"/>
                  <a:pt x="754" y="115"/>
                  <a:pt x="754" y="115"/>
                </a:cubicBezTo>
                <a:cubicBezTo>
                  <a:pt x="738" y="98"/>
                  <a:pt x="729" y="74"/>
                  <a:pt x="710" y="59"/>
                </a:cubicBezTo>
                <a:cubicBezTo>
                  <a:pt x="671" y="28"/>
                  <a:pt x="490" y="17"/>
                  <a:pt x="466" y="15"/>
                </a:cubicBezTo>
                <a:cubicBezTo>
                  <a:pt x="332" y="34"/>
                  <a:pt x="188" y="0"/>
                  <a:pt x="65" y="59"/>
                </a:cubicBez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1511" name="Freeform 7"/>
          <p:cNvSpPr>
            <a:spLocks/>
          </p:cNvSpPr>
          <p:nvPr/>
        </p:nvSpPr>
        <p:spPr bwMode="auto">
          <a:xfrm>
            <a:off x="4673600" y="2133600"/>
            <a:ext cx="1574800" cy="3124200"/>
          </a:xfrm>
          <a:custGeom>
            <a:avLst/>
            <a:gdLst/>
            <a:ahLst/>
            <a:cxnLst>
              <a:cxn ang="0">
                <a:pos x="992" y="1968"/>
              </a:cxn>
              <a:cxn ang="0">
                <a:pos x="224" y="1776"/>
              </a:cxn>
              <a:cxn ang="0">
                <a:pos x="32" y="1200"/>
              </a:cxn>
              <a:cxn ang="0">
                <a:pos x="32" y="528"/>
              </a:cxn>
              <a:cxn ang="0">
                <a:pos x="32" y="0"/>
              </a:cxn>
            </a:cxnLst>
            <a:rect l="0" t="0" r="r" b="b"/>
            <a:pathLst>
              <a:path w="992" h="1968">
                <a:moveTo>
                  <a:pt x="992" y="1968"/>
                </a:moveTo>
                <a:cubicBezTo>
                  <a:pt x="688" y="1936"/>
                  <a:pt x="384" y="1904"/>
                  <a:pt x="224" y="1776"/>
                </a:cubicBezTo>
                <a:cubicBezTo>
                  <a:pt x="64" y="1648"/>
                  <a:pt x="64" y="1408"/>
                  <a:pt x="32" y="1200"/>
                </a:cubicBezTo>
                <a:cubicBezTo>
                  <a:pt x="0" y="992"/>
                  <a:pt x="32" y="728"/>
                  <a:pt x="32" y="528"/>
                </a:cubicBezTo>
                <a:cubicBezTo>
                  <a:pt x="32" y="328"/>
                  <a:pt x="32" y="164"/>
                  <a:pt x="32" y="0"/>
                </a:cubicBezTo>
              </a:path>
            </a:pathLst>
          </a:custGeom>
          <a:noFill/>
          <a:ln w="76200" cap="flat" cmpd="sng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1512" name="Freeform 8"/>
          <p:cNvSpPr>
            <a:spLocks/>
          </p:cNvSpPr>
          <p:nvPr/>
        </p:nvSpPr>
        <p:spPr bwMode="auto">
          <a:xfrm>
            <a:off x="3657600" y="2286000"/>
            <a:ext cx="698500" cy="1143000"/>
          </a:xfrm>
          <a:custGeom>
            <a:avLst/>
            <a:gdLst/>
            <a:ahLst/>
            <a:cxnLst>
              <a:cxn ang="0">
                <a:pos x="333" y="222"/>
              </a:cxn>
              <a:cxn ang="0">
                <a:pos x="222" y="322"/>
              </a:cxn>
              <a:cxn ang="0">
                <a:pos x="177" y="377"/>
              </a:cxn>
              <a:cxn ang="0">
                <a:pos x="111" y="422"/>
              </a:cxn>
              <a:cxn ang="0">
                <a:pos x="22" y="533"/>
              </a:cxn>
              <a:cxn ang="0">
                <a:pos x="0" y="600"/>
              </a:cxn>
              <a:cxn ang="0">
                <a:pos x="11" y="700"/>
              </a:cxn>
              <a:cxn ang="0">
                <a:pos x="133" y="777"/>
              </a:cxn>
              <a:cxn ang="0">
                <a:pos x="311" y="711"/>
              </a:cxn>
              <a:cxn ang="0">
                <a:pos x="378" y="644"/>
              </a:cxn>
              <a:cxn ang="0">
                <a:pos x="444" y="622"/>
              </a:cxn>
              <a:cxn ang="0">
                <a:pos x="555" y="700"/>
              </a:cxn>
              <a:cxn ang="0">
                <a:pos x="633" y="766"/>
              </a:cxn>
              <a:cxn ang="0">
                <a:pos x="644" y="800"/>
              </a:cxn>
              <a:cxn ang="0">
                <a:pos x="711" y="844"/>
              </a:cxn>
              <a:cxn ang="0">
                <a:pos x="700" y="1122"/>
              </a:cxn>
              <a:cxn ang="0">
                <a:pos x="666" y="1433"/>
              </a:cxn>
              <a:cxn ang="0">
                <a:pos x="644" y="1500"/>
              </a:cxn>
              <a:cxn ang="0">
                <a:pos x="633" y="1533"/>
              </a:cxn>
              <a:cxn ang="0">
                <a:pos x="600" y="1822"/>
              </a:cxn>
              <a:cxn ang="0">
                <a:pos x="611" y="2022"/>
              </a:cxn>
              <a:cxn ang="0">
                <a:pos x="678" y="2011"/>
              </a:cxn>
              <a:cxn ang="0">
                <a:pos x="755" y="1944"/>
              </a:cxn>
              <a:cxn ang="0">
                <a:pos x="789" y="1733"/>
              </a:cxn>
              <a:cxn ang="0">
                <a:pos x="844" y="1544"/>
              </a:cxn>
              <a:cxn ang="0">
                <a:pos x="833" y="1677"/>
              </a:cxn>
              <a:cxn ang="0">
                <a:pos x="844" y="1933"/>
              </a:cxn>
              <a:cxn ang="0">
                <a:pos x="855" y="2055"/>
              </a:cxn>
              <a:cxn ang="0">
                <a:pos x="900" y="2044"/>
              </a:cxn>
              <a:cxn ang="0">
                <a:pos x="978" y="1977"/>
              </a:cxn>
              <a:cxn ang="0">
                <a:pos x="1011" y="1744"/>
              </a:cxn>
              <a:cxn ang="0">
                <a:pos x="1044" y="1633"/>
              </a:cxn>
              <a:cxn ang="0">
                <a:pos x="1066" y="1266"/>
              </a:cxn>
              <a:cxn ang="0">
                <a:pos x="1100" y="1277"/>
              </a:cxn>
              <a:cxn ang="0">
                <a:pos x="1233" y="1344"/>
              </a:cxn>
              <a:cxn ang="0">
                <a:pos x="1389" y="1333"/>
              </a:cxn>
              <a:cxn ang="0">
                <a:pos x="1378" y="1300"/>
              </a:cxn>
              <a:cxn ang="0">
                <a:pos x="1367" y="1200"/>
              </a:cxn>
              <a:cxn ang="0">
                <a:pos x="1344" y="1133"/>
              </a:cxn>
              <a:cxn ang="0">
                <a:pos x="1355" y="877"/>
              </a:cxn>
              <a:cxn ang="0">
                <a:pos x="1344" y="622"/>
              </a:cxn>
              <a:cxn ang="0">
                <a:pos x="1311" y="611"/>
              </a:cxn>
              <a:cxn ang="0">
                <a:pos x="1166" y="600"/>
              </a:cxn>
              <a:cxn ang="0">
                <a:pos x="1078" y="544"/>
              </a:cxn>
              <a:cxn ang="0">
                <a:pos x="1055" y="522"/>
              </a:cxn>
              <a:cxn ang="0">
                <a:pos x="1022" y="511"/>
              </a:cxn>
              <a:cxn ang="0">
                <a:pos x="978" y="466"/>
              </a:cxn>
              <a:cxn ang="0">
                <a:pos x="800" y="333"/>
              </a:cxn>
              <a:cxn ang="0">
                <a:pos x="766" y="311"/>
              </a:cxn>
              <a:cxn ang="0">
                <a:pos x="700" y="289"/>
              </a:cxn>
              <a:cxn ang="0">
                <a:pos x="622" y="222"/>
              </a:cxn>
              <a:cxn ang="0">
                <a:pos x="555" y="200"/>
              </a:cxn>
              <a:cxn ang="0">
                <a:pos x="533" y="89"/>
              </a:cxn>
              <a:cxn ang="0">
                <a:pos x="422" y="0"/>
              </a:cxn>
              <a:cxn ang="0">
                <a:pos x="444" y="177"/>
              </a:cxn>
              <a:cxn ang="0">
                <a:pos x="455" y="211"/>
              </a:cxn>
              <a:cxn ang="0">
                <a:pos x="389" y="233"/>
              </a:cxn>
              <a:cxn ang="0">
                <a:pos x="333" y="222"/>
              </a:cxn>
            </a:cxnLst>
            <a:rect l="0" t="0" r="r" b="b"/>
            <a:pathLst>
              <a:path w="1400" h="2069">
                <a:moveTo>
                  <a:pt x="333" y="222"/>
                </a:moveTo>
                <a:cubicBezTo>
                  <a:pt x="294" y="260"/>
                  <a:pt x="266" y="293"/>
                  <a:pt x="222" y="322"/>
                </a:cubicBezTo>
                <a:cubicBezTo>
                  <a:pt x="205" y="347"/>
                  <a:pt x="201" y="359"/>
                  <a:pt x="177" y="377"/>
                </a:cubicBezTo>
                <a:cubicBezTo>
                  <a:pt x="156" y="393"/>
                  <a:pt x="111" y="422"/>
                  <a:pt x="111" y="422"/>
                </a:cubicBezTo>
                <a:cubicBezTo>
                  <a:pt x="85" y="461"/>
                  <a:pt x="41" y="489"/>
                  <a:pt x="22" y="533"/>
                </a:cubicBezTo>
                <a:cubicBezTo>
                  <a:pt x="13" y="555"/>
                  <a:pt x="0" y="600"/>
                  <a:pt x="0" y="600"/>
                </a:cubicBezTo>
                <a:cubicBezTo>
                  <a:pt x="4" y="633"/>
                  <a:pt x="3" y="667"/>
                  <a:pt x="11" y="700"/>
                </a:cubicBezTo>
                <a:cubicBezTo>
                  <a:pt x="20" y="736"/>
                  <a:pt x="100" y="766"/>
                  <a:pt x="133" y="777"/>
                </a:cubicBezTo>
                <a:cubicBezTo>
                  <a:pt x="307" y="763"/>
                  <a:pt x="236" y="795"/>
                  <a:pt x="311" y="711"/>
                </a:cubicBezTo>
                <a:cubicBezTo>
                  <a:pt x="332" y="687"/>
                  <a:pt x="356" y="666"/>
                  <a:pt x="378" y="644"/>
                </a:cubicBezTo>
                <a:cubicBezTo>
                  <a:pt x="394" y="628"/>
                  <a:pt x="444" y="622"/>
                  <a:pt x="444" y="622"/>
                </a:cubicBezTo>
                <a:cubicBezTo>
                  <a:pt x="506" y="642"/>
                  <a:pt x="490" y="678"/>
                  <a:pt x="555" y="700"/>
                </a:cubicBezTo>
                <a:cubicBezTo>
                  <a:pt x="588" y="732"/>
                  <a:pt x="587" y="751"/>
                  <a:pt x="633" y="766"/>
                </a:cubicBezTo>
                <a:cubicBezTo>
                  <a:pt x="637" y="777"/>
                  <a:pt x="636" y="792"/>
                  <a:pt x="644" y="800"/>
                </a:cubicBezTo>
                <a:cubicBezTo>
                  <a:pt x="663" y="819"/>
                  <a:pt x="711" y="844"/>
                  <a:pt x="711" y="844"/>
                </a:cubicBezTo>
                <a:cubicBezTo>
                  <a:pt x="745" y="948"/>
                  <a:pt x="725" y="1018"/>
                  <a:pt x="700" y="1122"/>
                </a:cubicBezTo>
                <a:cubicBezTo>
                  <a:pt x="733" y="1221"/>
                  <a:pt x="747" y="1355"/>
                  <a:pt x="666" y="1433"/>
                </a:cubicBezTo>
                <a:cubicBezTo>
                  <a:pt x="659" y="1455"/>
                  <a:pt x="651" y="1478"/>
                  <a:pt x="644" y="1500"/>
                </a:cubicBezTo>
                <a:cubicBezTo>
                  <a:pt x="640" y="1511"/>
                  <a:pt x="633" y="1533"/>
                  <a:pt x="633" y="1533"/>
                </a:cubicBezTo>
                <a:cubicBezTo>
                  <a:pt x="625" y="1632"/>
                  <a:pt x="610" y="1723"/>
                  <a:pt x="600" y="1822"/>
                </a:cubicBezTo>
                <a:cubicBezTo>
                  <a:pt x="604" y="1889"/>
                  <a:pt x="586" y="1960"/>
                  <a:pt x="611" y="2022"/>
                </a:cubicBezTo>
                <a:cubicBezTo>
                  <a:pt x="620" y="2043"/>
                  <a:pt x="657" y="2019"/>
                  <a:pt x="678" y="2011"/>
                </a:cubicBezTo>
                <a:cubicBezTo>
                  <a:pt x="712" y="1998"/>
                  <a:pt x="705" y="1961"/>
                  <a:pt x="755" y="1944"/>
                </a:cubicBezTo>
                <a:cubicBezTo>
                  <a:pt x="778" y="1875"/>
                  <a:pt x="766" y="1802"/>
                  <a:pt x="789" y="1733"/>
                </a:cubicBezTo>
                <a:cubicBezTo>
                  <a:pt x="800" y="1666"/>
                  <a:pt x="806" y="1601"/>
                  <a:pt x="844" y="1544"/>
                </a:cubicBezTo>
                <a:cubicBezTo>
                  <a:pt x="860" y="1592"/>
                  <a:pt x="845" y="1629"/>
                  <a:pt x="833" y="1677"/>
                </a:cubicBezTo>
                <a:cubicBezTo>
                  <a:pt x="837" y="1762"/>
                  <a:pt x="839" y="1848"/>
                  <a:pt x="844" y="1933"/>
                </a:cubicBezTo>
                <a:cubicBezTo>
                  <a:pt x="846" y="1974"/>
                  <a:pt x="837" y="2019"/>
                  <a:pt x="855" y="2055"/>
                </a:cubicBezTo>
                <a:cubicBezTo>
                  <a:pt x="862" y="2069"/>
                  <a:pt x="885" y="2048"/>
                  <a:pt x="900" y="2044"/>
                </a:cubicBezTo>
                <a:cubicBezTo>
                  <a:pt x="917" y="1994"/>
                  <a:pt x="935" y="2006"/>
                  <a:pt x="978" y="1977"/>
                </a:cubicBezTo>
                <a:cubicBezTo>
                  <a:pt x="1039" y="1886"/>
                  <a:pt x="991" y="1970"/>
                  <a:pt x="1011" y="1744"/>
                </a:cubicBezTo>
                <a:cubicBezTo>
                  <a:pt x="1014" y="1706"/>
                  <a:pt x="1044" y="1633"/>
                  <a:pt x="1044" y="1633"/>
                </a:cubicBezTo>
                <a:cubicBezTo>
                  <a:pt x="1053" y="1511"/>
                  <a:pt x="1039" y="1386"/>
                  <a:pt x="1066" y="1266"/>
                </a:cubicBezTo>
                <a:cubicBezTo>
                  <a:pt x="1069" y="1254"/>
                  <a:pt x="1089" y="1273"/>
                  <a:pt x="1100" y="1277"/>
                </a:cubicBezTo>
                <a:cubicBezTo>
                  <a:pt x="1140" y="1319"/>
                  <a:pt x="1178" y="1330"/>
                  <a:pt x="1233" y="1344"/>
                </a:cubicBezTo>
                <a:cubicBezTo>
                  <a:pt x="1285" y="1340"/>
                  <a:pt x="1339" y="1348"/>
                  <a:pt x="1389" y="1333"/>
                </a:cubicBezTo>
                <a:cubicBezTo>
                  <a:pt x="1400" y="1330"/>
                  <a:pt x="1380" y="1311"/>
                  <a:pt x="1378" y="1300"/>
                </a:cubicBezTo>
                <a:cubicBezTo>
                  <a:pt x="1373" y="1267"/>
                  <a:pt x="1374" y="1233"/>
                  <a:pt x="1367" y="1200"/>
                </a:cubicBezTo>
                <a:cubicBezTo>
                  <a:pt x="1362" y="1177"/>
                  <a:pt x="1344" y="1133"/>
                  <a:pt x="1344" y="1133"/>
                </a:cubicBezTo>
                <a:cubicBezTo>
                  <a:pt x="1366" y="1019"/>
                  <a:pt x="1366" y="1033"/>
                  <a:pt x="1355" y="877"/>
                </a:cubicBezTo>
                <a:cubicBezTo>
                  <a:pt x="1365" y="812"/>
                  <a:pt x="1374" y="682"/>
                  <a:pt x="1344" y="622"/>
                </a:cubicBezTo>
                <a:cubicBezTo>
                  <a:pt x="1339" y="612"/>
                  <a:pt x="1323" y="612"/>
                  <a:pt x="1311" y="611"/>
                </a:cubicBezTo>
                <a:cubicBezTo>
                  <a:pt x="1263" y="605"/>
                  <a:pt x="1214" y="604"/>
                  <a:pt x="1166" y="600"/>
                </a:cubicBezTo>
                <a:cubicBezTo>
                  <a:pt x="1139" y="571"/>
                  <a:pt x="1116" y="557"/>
                  <a:pt x="1078" y="544"/>
                </a:cubicBezTo>
                <a:cubicBezTo>
                  <a:pt x="1070" y="537"/>
                  <a:pt x="1064" y="527"/>
                  <a:pt x="1055" y="522"/>
                </a:cubicBezTo>
                <a:cubicBezTo>
                  <a:pt x="1045" y="516"/>
                  <a:pt x="1030" y="519"/>
                  <a:pt x="1022" y="511"/>
                </a:cubicBezTo>
                <a:cubicBezTo>
                  <a:pt x="964" y="451"/>
                  <a:pt x="1065" y="495"/>
                  <a:pt x="978" y="466"/>
                </a:cubicBezTo>
                <a:cubicBezTo>
                  <a:pt x="928" y="419"/>
                  <a:pt x="857" y="371"/>
                  <a:pt x="800" y="333"/>
                </a:cubicBezTo>
                <a:cubicBezTo>
                  <a:pt x="789" y="326"/>
                  <a:pt x="779" y="315"/>
                  <a:pt x="766" y="311"/>
                </a:cubicBezTo>
                <a:cubicBezTo>
                  <a:pt x="744" y="304"/>
                  <a:pt x="700" y="289"/>
                  <a:pt x="700" y="289"/>
                </a:cubicBezTo>
                <a:cubicBezTo>
                  <a:pt x="679" y="268"/>
                  <a:pt x="652" y="235"/>
                  <a:pt x="622" y="222"/>
                </a:cubicBezTo>
                <a:cubicBezTo>
                  <a:pt x="600" y="213"/>
                  <a:pt x="555" y="200"/>
                  <a:pt x="555" y="200"/>
                </a:cubicBezTo>
                <a:cubicBezTo>
                  <a:pt x="553" y="185"/>
                  <a:pt x="548" y="114"/>
                  <a:pt x="533" y="89"/>
                </a:cubicBezTo>
                <a:cubicBezTo>
                  <a:pt x="513" y="55"/>
                  <a:pt x="455" y="22"/>
                  <a:pt x="422" y="0"/>
                </a:cubicBezTo>
                <a:cubicBezTo>
                  <a:pt x="401" y="62"/>
                  <a:pt x="408" y="123"/>
                  <a:pt x="444" y="177"/>
                </a:cubicBezTo>
                <a:cubicBezTo>
                  <a:pt x="448" y="188"/>
                  <a:pt x="463" y="203"/>
                  <a:pt x="455" y="211"/>
                </a:cubicBezTo>
                <a:cubicBezTo>
                  <a:pt x="439" y="228"/>
                  <a:pt x="411" y="226"/>
                  <a:pt x="389" y="233"/>
                </a:cubicBezTo>
                <a:cubicBezTo>
                  <a:pt x="345" y="247"/>
                  <a:pt x="363" y="252"/>
                  <a:pt x="333" y="222"/>
                </a:cubicBez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sk-SK"/>
          </a:p>
        </p:txBody>
      </p:sp>
      <p:grpSp>
        <p:nvGrpSpPr>
          <p:cNvPr id="21513" name="Group 9"/>
          <p:cNvGrpSpPr>
            <a:grpSpLocks/>
          </p:cNvGrpSpPr>
          <p:nvPr/>
        </p:nvGrpSpPr>
        <p:grpSpPr bwMode="auto">
          <a:xfrm>
            <a:off x="4114800" y="2209800"/>
            <a:ext cx="1131888" cy="2157413"/>
            <a:chOff x="2592" y="1392"/>
            <a:chExt cx="713" cy="1359"/>
          </a:xfrm>
        </p:grpSpPr>
        <p:sp>
          <p:nvSpPr>
            <p:cNvPr id="21514" name="Freeform 10"/>
            <p:cNvSpPr>
              <a:spLocks/>
            </p:cNvSpPr>
            <p:nvPr/>
          </p:nvSpPr>
          <p:spPr bwMode="auto">
            <a:xfrm>
              <a:off x="2592" y="1392"/>
              <a:ext cx="713" cy="735"/>
            </a:xfrm>
            <a:custGeom>
              <a:avLst/>
              <a:gdLst/>
              <a:ahLst/>
              <a:cxnLst>
                <a:cxn ang="0">
                  <a:pos x="206" y="344"/>
                </a:cxn>
                <a:cxn ang="0">
                  <a:pos x="103" y="450"/>
                </a:cxn>
                <a:cxn ang="0">
                  <a:pos x="0" y="640"/>
                </a:cxn>
                <a:cxn ang="0">
                  <a:pos x="123" y="829"/>
                </a:cxn>
                <a:cxn ang="0">
                  <a:pos x="350" y="687"/>
                </a:cxn>
                <a:cxn ang="0">
                  <a:pos x="514" y="747"/>
                </a:cxn>
                <a:cxn ang="0">
                  <a:pos x="596" y="854"/>
                </a:cxn>
                <a:cxn ang="0">
                  <a:pos x="648" y="1197"/>
                </a:cxn>
                <a:cxn ang="0">
                  <a:pos x="596" y="1601"/>
                </a:cxn>
                <a:cxn ang="0">
                  <a:pos x="555" y="1944"/>
                </a:cxn>
                <a:cxn ang="0">
                  <a:pos x="628" y="2146"/>
                </a:cxn>
                <a:cxn ang="0">
                  <a:pos x="730" y="1849"/>
                </a:cxn>
                <a:cxn ang="0">
                  <a:pos x="771" y="1790"/>
                </a:cxn>
                <a:cxn ang="0">
                  <a:pos x="791" y="2193"/>
                </a:cxn>
                <a:cxn ang="0">
                  <a:pos x="905" y="2110"/>
                </a:cxn>
                <a:cxn ang="0">
                  <a:pos x="966" y="1743"/>
                </a:cxn>
                <a:cxn ang="0">
                  <a:pos x="1018" y="1363"/>
                </a:cxn>
                <a:cxn ang="0">
                  <a:pos x="1311" y="1482"/>
                </a:cxn>
                <a:cxn ang="0">
                  <a:pos x="1600" y="1449"/>
                </a:cxn>
                <a:cxn ang="0">
                  <a:pos x="1811" y="1549"/>
                </a:cxn>
                <a:cxn ang="0">
                  <a:pos x="1911" y="2115"/>
                </a:cxn>
                <a:cxn ang="0">
                  <a:pos x="2011" y="2204"/>
                </a:cxn>
                <a:cxn ang="0">
                  <a:pos x="2145" y="1393"/>
                </a:cxn>
                <a:cxn ang="0">
                  <a:pos x="1922" y="660"/>
                </a:cxn>
                <a:cxn ang="0">
                  <a:pos x="1244" y="664"/>
                </a:cxn>
                <a:cxn ang="0">
                  <a:pos x="1079" y="640"/>
                </a:cxn>
                <a:cxn ang="0">
                  <a:pos x="977" y="557"/>
                </a:cxn>
                <a:cxn ang="0">
                  <a:pos x="905" y="497"/>
                </a:cxn>
                <a:cxn ang="0">
                  <a:pos x="709" y="332"/>
                </a:cxn>
                <a:cxn ang="0">
                  <a:pos x="576" y="237"/>
                </a:cxn>
                <a:cxn ang="0">
                  <a:pos x="493" y="95"/>
                </a:cxn>
                <a:cxn ang="0">
                  <a:pos x="411" y="189"/>
                </a:cxn>
                <a:cxn ang="0">
                  <a:pos x="360" y="249"/>
                </a:cxn>
              </a:cxnLst>
              <a:rect l="0" t="0" r="r" b="b"/>
              <a:pathLst>
                <a:path w="2249" h="2271">
                  <a:moveTo>
                    <a:pt x="308" y="237"/>
                  </a:moveTo>
                  <a:cubicBezTo>
                    <a:pt x="272" y="277"/>
                    <a:pt x="246" y="313"/>
                    <a:pt x="206" y="344"/>
                  </a:cubicBezTo>
                  <a:cubicBezTo>
                    <a:pt x="190" y="370"/>
                    <a:pt x="186" y="383"/>
                    <a:pt x="164" y="402"/>
                  </a:cubicBezTo>
                  <a:cubicBezTo>
                    <a:pt x="144" y="419"/>
                    <a:pt x="103" y="450"/>
                    <a:pt x="103" y="450"/>
                  </a:cubicBezTo>
                  <a:cubicBezTo>
                    <a:pt x="79" y="492"/>
                    <a:pt x="38" y="522"/>
                    <a:pt x="20" y="569"/>
                  </a:cubicBezTo>
                  <a:cubicBezTo>
                    <a:pt x="12" y="592"/>
                    <a:pt x="0" y="640"/>
                    <a:pt x="0" y="640"/>
                  </a:cubicBezTo>
                  <a:cubicBezTo>
                    <a:pt x="4" y="676"/>
                    <a:pt x="3" y="712"/>
                    <a:pt x="10" y="747"/>
                  </a:cubicBezTo>
                  <a:cubicBezTo>
                    <a:pt x="19" y="785"/>
                    <a:pt x="93" y="817"/>
                    <a:pt x="123" y="829"/>
                  </a:cubicBezTo>
                  <a:cubicBezTo>
                    <a:pt x="284" y="814"/>
                    <a:pt x="218" y="848"/>
                    <a:pt x="288" y="759"/>
                  </a:cubicBezTo>
                  <a:cubicBezTo>
                    <a:pt x="307" y="733"/>
                    <a:pt x="330" y="711"/>
                    <a:pt x="350" y="687"/>
                  </a:cubicBezTo>
                  <a:cubicBezTo>
                    <a:pt x="365" y="670"/>
                    <a:pt x="411" y="664"/>
                    <a:pt x="411" y="664"/>
                  </a:cubicBezTo>
                  <a:cubicBezTo>
                    <a:pt x="468" y="685"/>
                    <a:pt x="454" y="724"/>
                    <a:pt x="514" y="747"/>
                  </a:cubicBezTo>
                  <a:cubicBezTo>
                    <a:pt x="544" y="781"/>
                    <a:pt x="543" y="801"/>
                    <a:pt x="586" y="817"/>
                  </a:cubicBezTo>
                  <a:cubicBezTo>
                    <a:pt x="590" y="829"/>
                    <a:pt x="589" y="845"/>
                    <a:pt x="596" y="854"/>
                  </a:cubicBezTo>
                  <a:cubicBezTo>
                    <a:pt x="614" y="874"/>
                    <a:pt x="658" y="901"/>
                    <a:pt x="658" y="901"/>
                  </a:cubicBezTo>
                  <a:cubicBezTo>
                    <a:pt x="690" y="1012"/>
                    <a:pt x="671" y="1086"/>
                    <a:pt x="648" y="1197"/>
                  </a:cubicBezTo>
                  <a:cubicBezTo>
                    <a:pt x="679" y="1303"/>
                    <a:pt x="692" y="1446"/>
                    <a:pt x="617" y="1529"/>
                  </a:cubicBezTo>
                  <a:cubicBezTo>
                    <a:pt x="610" y="1553"/>
                    <a:pt x="603" y="1577"/>
                    <a:pt x="596" y="1601"/>
                  </a:cubicBezTo>
                  <a:cubicBezTo>
                    <a:pt x="592" y="1613"/>
                    <a:pt x="586" y="1636"/>
                    <a:pt x="586" y="1636"/>
                  </a:cubicBezTo>
                  <a:cubicBezTo>
                    <a:pt x="579" y="1742"/>
                    <a:pt x="565" y="1839"/>
                    <a:pt x="555" y="1944"/>
                  </a:cubicBezTo>
                  <a:cubicBezTo>
                    <a:pt x="559" y="2016"/>
                    <a:pt x="542" y="2092"/>
                    <a:pt x="566" y="2158"/>
                  </a:cubicBezTo>
                  <a:cubicBezTo>
                    <a:pt x="574" y="2180"/>
                    <a:pt x="608" y="2155"/>
                    <a:pt x="628" y="2146"/>
                  </a:cubicBezTo>
                  <a:cubicBezTo>
                    <a:pt x="659" y="2132"/>
                    <a:pt x="653" y="2093"/>
                    <a:pt x="699" y="2075"/>
                  </a:cubicBezTo>
                  <a:cubicBezTo>
                    <a:pt x="720" y="2001"/>
                    <a:pt x="709" y="1923"/>
                    <a:pt x="730" y="1849"/>
                  </a:cubicBezTo>
                  <a:cubicBezTo>
                    <a:pt x="741" y="1778"/>
                    <a:pt x="746" y="1709"/>
                    <a:pt x="781" y="1648"/>
                  </a:cubicBezTo>
                  <a:cubicBezTo>
                    <a:pt x="796" y="1699"/>
                    <a:pt x="782" y="1738"/>
                    <a:pt x="771" y="1790"/>
                  </a:cubicBezTo>
                  <a:cubicBezTo>
                    <a:pt x="775" y="1880"/>
                    <a:pt x="777" y="1972"/>
                    <a:pt x="781" y="2063"/>
                  </a:cubicBezTo>
                  <a:cubicBezTo>
                    <a:pt x="783" y="2107"/>
                    <a:pt x="775" y="2155"/>
                    <a:pt x="791" y="2193"/>
                  </a:cubicBezTo>
                  <a:cubicBezTo>
                    <a:pt x="798" y="2208"/>
                    <a:pt x="819" y="2186"/>
                    <a:pt x="833" y="2181"/>
                  </a:cubicBezTo>
                  <a:cubicBezTo>
                    <a:pt x="849" y="2128"/>
                    <a:pt x="866" y="2141"/>
                    <a:pt x="905" y="2110"/>
                  </a:cubicBezTo>
                  <a:cubicBezTo>
                    <a:pt x="962" y="2013"/>
                    <a:pt x="917" y="2102"/>
                    <a:pt x="936" y="1861"/>
                  </a:cubicBezTo>
                  <a:cubicBezTo>
                    <a:pt x="939" y="1821"/>
                    <a:pt x="966" y="1743"/>
                    <a:pt x="966" y="1743"/>
                  </a:cubicBezTo>
                  <a:cubicBezTo>
                    <a:pt x="975" y="1613"/>
                    <a:pt x="962" y="1479"/>
                    <a:pt x="987" y="1351"/>
                  </a:cubicBezTo>
                  <a:cubicBezTo>
                    <a:pt x="990" y="1338"/>
                    <a:pt x="1008" y="1359"/>
                    <a:pt x="1018" y="1363"/>
                  </a:cubicBezTo>
                  <a:cubicBezTo>
                    <a:pt x="1055" y="1408"/>
                    <a:pt x="1090" y="1419"/>
                    <a:pt x="1141" y="1434"/>
                  </a:cubicBezTo>
                  <a:cubicBezTo>
                    <a:pt x="1190" y="1430"/>
                    <a:pt x="1265" y="1498"/>
                    <a:pt x="1311" y="1482"/>
                  </a:cubicBezTo>
                  <a:cubicBezTo>
                    <a:pt x="1321" y="1478"/>
                    <a:pt x="1412" y="1472"/>
                    <a:pt x="1411" y="1460"/>
                  </a:cubicBezTo>
                  <a:cubicBezTo>
                    <a:pt x="1406" y="1425"/>
                    <a:pt x="1607" y="1484"/>
                    <a:pt x="1600" y="1449"/>
                  </a:cubicBezTo>
                  <a:cubicBezTo>
                    <a:pt x="1684" y="1444"/>
                    <a:pt x="1710" y="1421"/>
                    <a:pt x="1745" y="1438"/>
                  </a:cubicBezTo>
                  <a:cubicBezTo>
                    <a:pt x="1780" y="1455"/>
                    <a:pt x="1772" y="1503"/>
                    <a:pt x="1811" y="1549"/>
                  </a:cubicBezTo>
                  <a:cubicBezTo>
                    <a:pt x="1850" y="1595"/>
                    <a:pt x="1961" y="1621"/>
                    <a:pt x="1978" y="1715"/>
                  </a:cubicBezTo>
                  <a:cubicBezTo>
                    <a:pt x="1995" y="1809"/>
                    <a:pt x="1922" y="2028"/>
                    <a:pt x="1911" y="2115"/>
                  </a:cubicBezTo>
                  <a:cubicBezTo>
                    <a:pt x="1900" y="2202"/>
                    <a:pt x="1894" y="2222"/>
                    <a:pt x="1911" y="2237"/>
                  </a:cubicBezTo>
                  <a:cubicBezTo>
                    <a:pt x="1928" y="2252"/>
                    <a:pt x="1976" y="2271"/>
                    <a:pt x="2011" y="2204"/>
                  </a:cubicBezTo>
                  <a:cubicBezTo>
                    <a:pt x="2046" y="2137"/>
                    <a:pt x="2100" y="1972"/>
                    <a:pt x="2122" y="1837"/>
                  </a:cubicBezTo>
                  <a:cubicBezTo>
                    <a:pt x="2144" y="1702"/>
                    <a:pt x="2138" y="1571"/>
                    <a:pt x="2145" y="1393"/>
                  </a:cubicBezTo>
                  <a:cubicBezTo>
                    <a:pt x="2249" y="1327"/>
                    <a:pt x="2204" y="893"/>
                    <a:pt x="2167" y="771"/>
                  </a:cubicBezTo>
                  <a:cubicBezTo>
                    <a:pt x="2130" y="649"/>
                    <a:pt x="2037" y="671"/>
                    <a:pt x="1922" y="660"/>
                  </a:cubicBezTo>
                  <a:cubicBezTo>
                    <a:pt x="1922" y="589"/>
                    <a:pt x="1591" y="703"/>
                    <a:pt x="1478" y="704"/>
                  </a:cubicBezTo>
                  <a:cubicBezTo>
                    <a:pt x="1365" y="705"/>
                    <a:pt x="1288" y="673"/>
                    <a:pt x="1244" y="664"/>
                  </a:cubicBezTo>
                  <a:cubicBezTo>
                    <a:pt x="1240" y="653"/>
                    <a:pt x="1225" y="653"/>
                    <a:pt x="1214" y="652"/>
                  </a:cubicBezTo>
                  <a:cubicBezTo>
                    <a:pt x="1169" y="646"/>
                    <a:pt x="1124" y="645"/>
                    <a:pt x="1079" y="640"/>
                  </a:cubicBezTo>
                  <a:cubicBezTo>
                    <a:pt x="1054" y="609"/>
                    <a:pt x="1033" y="594"/>
                    <a:pt x="998" y="581"/>
                  </a:cubicBezTo>
                  <a:cubicBezTo>
                    <a:pt x="991" y="573"/>
                    <a:pt x="985" y="562"/>
                    <a:pt x="977" y="557"/>
                  </a:cubicBezTo>
                  <a:cubicBezTo>
                    <a:pt x="967" y="551"/>
                    <a:pt x="953" y="554"/>
                    <a:pt x="946" y="545"/>
                  </a:cubicBezTo>
                  <a:cubicBezTo>
                    <a:pt x="892" y="481"/>
                    <a:pt x="986" y="528"/>
                    <a:pt x="905" y="497"/>
                  </a:cubicBezTo>
                  <a:cubicBezTo>
                    <a:pt x="859" y="447"/>
                    <a:pt x="793" y="396"/>
                    <a:pt x="741" y="355"/>
                  </a:cubicBezTo>
                  <a:cubicBezTo>
                    <a:pt x="730" y="348"/>
                    <a:pt x="721" y="336"/>
                    <a:pt x="709" y="332"/>
                  </a:cubicBezTo>
                  <a:cubicBezTo>
                    <a:pt x="689" y="324"/>
                    <a:pt x="648" y="308"/>
                    <a:pt x="648" y="308"/>
                  </a:cubicBezTo>
                  <a:cubicBezTo>
                    <a:pt x="629" y="286"/>
                    <a:pt x="604" y="251"/>
                    <a:pt x="576" y="237"/>
                  </a:cubicBezTo>
                  <a:cubicBezTo>
                    <a:pt x="555" y="227"/>
                    <a:pt x="514" y="213"/>
                    <a:pt x="514" y="213"/>
                  </a:cubicBezTo>
                  <a:cubicBezTo>
                    <a:pt x="512" y="197"/>
                    <a:pt x="507" y="122"/>
                    <a:pt x="493" y="95"/>
                  </a:cubicBezTo>
                  <a:cubicBezTo>
                    <a:pt x="475" y="59"/>
                    <a:pt x="421" y="23"/>
                    <a:pt x="391" y="0"/>
                  </a:cubicBezTo>
                  <a:cubicBezTo>
                    <a:pt x="371" y="66"/>
                    <a:pt x="378" y="131"/>
                    <a:pt x="411" y="189"/>
                  </a:cubicBezTo>
                  <a:cubicBezTo>
                    <a:pt x="415" y="201"/>
                    <a:pt x="429" y="217"/>
                    <a:pt x="421" y="225"/>
                  </a:cubicBezTo>
                  <a:cubicBezTo>
                    <a:pt x="406" y="243"/>
                    <a:pt x="380" y="241"/>
                    <a:pt x="360" y="249"/>
                  </a:cubicBezTo>
                  <a:cubicBezTo>
                    <a:pt x="319" y="264"/>
                    <a:pt x="336" y="269"/>
                    <a:pt x="308" y="237"/>
                  </a:cubicBezTo>
                  <a:close/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1515" name="Freeform 11"/>
            <p:cNvSpPr>
              <a:spLocks/>
            </p:cNvSpPr>
            <p:nvPr/>
          </p:nvSpPr>
          <p:spPr bwMode="auto">
            <a:xfrm>
              <a:off x="2640" y="2160"/>
              <a:ext cx="569" cy="591"/>
            </a:xfrm>
            <a:custGeom>
              <a:avLst/>
              <a:gdLst/>
              <a:ahLst/>
              <a:cxnLst>
                <a:cxn ang="0">
                  <a:pos x="206" y="344"/>
                </a:cxn>
                <a:cxn ang="0">
                  <a:pos x="103" y="450"/>
                </a:cxn>
                <a:cxn ang="0">
                  <a:pos x="0" y="640"/>
                </a:cxn>
                <a:cxn ang="0">
                  <a:pos x="123" y="829"/>
                </a:cxn>
                <a:cxn ang="0">
                  <a:pos x="350" y="687"/>
                </a:cxn>
                <a:cxn ang="0">
                  <a:pos x="514" y="747"/>
                </a:cxn>
                <a:cxn ang="0">
                  <a:pos x="596" y="854"/>
                </a:cxn>
                <a:cxn ang="0">
                  <a:pos x="648" y="1197"/>
                </a:cxn>
                <a:cxn ang="0">
                  <a:pos x="596" y="1601"/>
                </a:cxn>
                <a:cxn ang="0">
                  <a:pos x="555" y="1944"/>
                </a:cxn>
                <a:cxn ang="0">
                  <a:pos x="628" y="2146"/>
                </a:cxn>
                <a:cxn ang="0">
                  <a:pos x="730" y="1849"/>
                </a:cxn>
                <a:cxn ang="0">
                  <a:pos x="771" y="1790"/>
                </a:cxn>
                <a:cxn ang="0">
                  <a:pos x="791" y="2193"/>
                </a:cxn>
                <a:cxn ang="0">
                  <a:pos x="905" y="2110"/>
                </a:cxn>
                <a:cxn ang="0">
                  <a:pos x="966" y="1743"/>
                </a:cxn>
                <a:cxn ang="0">
                  <a:pos x="1018" y="1363"/>
                </a:cxn>
                <a:cxn ang="0">
                  <a:pos x="1311" y="1482"/>
                </a:cxn>
                <a:cxn ang="0">
                  <a:pos x="1600" y="1449"/>
                </a:cxn>
                <a:cxn ang="0">
                  <a:pos x="1811" y="1549"/>
                </a:cxn>
                <a:cxn ang="0">
                  <a:pos x="1911" y="2115"/>
                </a:cxn>
                <a:cxn ang="0">
                  <a:pos x="2011" y="2204"/>
                </a:cxn>
                <a:cxn ang="0">
                  <a:pos x="2145" y="1393"/>
                </a:cxn>
                <a:cxn ang="0">
                  <a:pos x="1922" y="660"/>
                </a:cxn>
                <a:cxn ang="0">
                  <a:pos x="1244" y="664"/>
                </a:cxn>
                <a:cxn ang="0">
                  <a:pos x="1079" y="640"/>
                </a:cxn>
                <a:cxn ang="0">
                  <a:pos x="977" y="557"/>
                </a:cxn>
                <a:cxn ang="0">
                  <a:pos x="905" y="497"/>
                </a:cxn>
                <a:cxn ang="0">
                  <a:pos x="709" y="332"/>
                </a:cxn>
                <a:cxn ang="0">
                  <a:pos x="576" y="237"/>
                </a:cxn>
                <a:cxn ang="0">
                  <a:pos x="493" y="95"/>
                </a:cxn>
                <a:cxn ang="0">
                  <a:pos x="411" y="189"/>
                </a:cxn>
                <a:cxn ang="0">
                  <a:pos x="360" y="249"/>
                </a:cxn>
              </a:cxnLst>
              <a:rect l="0" t="0" r="r" b="b"/>
              <a:pathLst>
                <a:path w="2249" h="2271">
                  <a:moveTo>
                    <a:pt x="308" y="237"/>
                  </a:moveTo>
                  <a:cubicBezTo>
                    <a:pt x="272" y="277"/>
                    <a:pt x="246" y="313"/>
                    <a:pt x="206" y="344"/>
                  </a:cubicBezTo>
                  <a:cubicBezTo>
                    <a:pt x="190" y="370"/>
                    <a:pt x="186" y="383"/>
                    <a:pt x="164" y="402"/>
                  </a:cubicBezTo>
                  <a:cubicBezTo>
                    <a:pt x="144" y="419"/>
                    <a:pt x="103" y="450"/>
                    <a:pt x="103" y="450"/>
                  </a:cubicBezTo>
                  <a:cubicBezTo>
                    <a:pt x="79" y="492"/>
                    <a:pt x="38" y="522"/>
                    <a:pt x="20" y="569"/>
                  </a:cubicBezTo>
                  <a:cubicBezTo>
                    <a:pt x="12" y="592"/>
                    <a:pt x="0" y="640"/>
                    <a:pt x="0" y="640"/>
                  </a:cubicBezTo>
                  <a:cubicBezTo>
                    <a:pt x="4" y="676"/>
                    <a:pt x="3" y="712"/>
                    <a:pt x="10" y="747"/>
                  </a:cubicBezTo>
                  <a:cubicBezTo>
                    <a:pt x="19" y="785"/>
                    <a:pt x="93" y="817"/>
                    <a:pt x="123" y="829"/>
                  </a:cubicBezTo>
                  <a:cubicBezTo>
                    <a:pt x="284" y="814"/>
                    <a:pt x="218" y="848"/>
                    <a:pt x="288" y="759"/>
                  </a:cubicBezTo>
                  <a:cubicBezTo>
                    <a:pt x="307" y="733"/>
                    <a:pt x="330" y="711"/>
                    <a:pt x="350" y="687"/>
                  </a:cubicBezTo>
                  <a:cubicBezTo>
                    <a:pt x="365" y="670"/>
                    <a:pt x="411" y="664"/>
                    <a:pt x="411" y="664"/>
                  </a:cubicBezTo>
                  <a:cubicBezTo>
                    <a:pt x="468" y="685"/>
                    <a:pt x="454" y="724"/>
                    <a:pt x="514" y="747"/>
                  </a:cubicBezTo>
                  <a:cubicBezTo>
                    <a:pt x="544" y="781"/>
                    <a:pt x="543" y="801"/>
                    <a:pt x="586" y="817"/>
                  </a:cubicBezTo>
                  <a:cubicBezTo>
                    <a:pt x="590" y="829"/>
                    <a:pt x="589" y="845"/>
                    <a:pt x="596" y="854"/>
                  </a:cubicBezTo>
                  <a:cubicBezTo>
                    <a:pt x="614" y="874"/>
                    <a:pt x="658" y="901"/>
                    <a:pt x="658" y="901"/>
                  </a:cubicBezTo>
                  <a:cubicBezTo>
                    <a:pt x="690" y="1012"/>
                    <a:pt x="671" y="1086"/>
                    <a:pt x="648" y="1197"/>
                  </a:cubicBezTo>
                  <a:cubicBezTo>
                    <a:pt x="679" y="1303"/>
                    <a:pt x="692" y="1446"/>
                    <a:pt x="617" y="1529"/>
                  </a:cubicBezTo>
                  <a:cubicBezTo>
                    <a:pt x="610" y="1553"/>
                    <a:pt x="603" y="1577"/>
                    <a:pt x="596" y="1601"/>
                  </a:cubicBezTo>
                  <a:cubicBezTo>
                    <a:pt x="592" y="1613"/>
                    <a:pt x="586" y="1636"/>
                    <a:pt x="586" y="1636"/>
                  </a:cubicBezTo>
                  <a:cubicBezTo>
                    <a:pt x="579" y="1742"/>
                    <a:pt x="565" y="1839"/>
                    <a:pt x="555" y="1944"/>
                  </a:cubicBezTo>
                  <a:cubicBezTo>
                    <a:pt x="559" y="2016"/>
                    <a:pt x="542" y="2092"/>
                    <a:pt x="566" y="2158"/>
                  </a:cubicBezTo>
                  <a:cubicBezTo>
                    <a:pt x="574" y="2180"/>
                    <a:pt x="608" y="2155"/>
                    <a:pt x="628" y="2146"/>
                  </a:cubicBezTo>
                  <a:cubicBezTo>
                    <a:pt x="659" y="2132"/>
                    <a:pt x="653" y="2093"/>
                    <a:pt x="699" y="2075"/>
                  </a:cubicBezTo>
                  <a:cubicBezTo>
                    <a:pt x="720" y="2001"/>
                    <a:pt x="709" y="1923"/>
                    <a:pt x="730" y="1849"/>
                  </a:cubicBezTo>
                  <a:cubicBezTo>
                    <a:pt x="741" y="1778"/>
                    <a:pt x="746" y="1709"/>
                    <a:pt x="781" y="1648"/>
                  </a:cubicBezTo>
                  <a:cubicBezTo>
                    <a:pt x="796" y="1699"/>
                    <a:pt x="782" y="1738"/>
                    <a:pt x="771" y="1790"/>
                  </a:cubicBezTo>
                  <a:cubicBezTo>
                    <a:pt x="775" y="1880"/>
                    <a:pt x="777" y="1972"/>
                    <a:pt x="781" y="2063"/>
                  </a:cubicBezTo>
                  <a:cubicBezTo>
                    <a:pt x="783" y="2107"/>
                    <a:pt x="775" y="2155"/>
                    <a:pt x="791" y="2193"/>
                  </a:cubicBezTo>
                  <a:cubicBezTo>
                    <a:pt x="798" y="2208"/>
                    <a:pt x="819" y="2186"/>
                    <a:pt x="833" y="2181"/>
                  </a:cubicBezTo>
                  <a:cubicBezTo>
                    <a:pt x="849" y="2128"/>
                    <a:pt x="866" y="2141"/>
                    <a:pt x="905" y="2110"/>
                  </a:cubicBezTo>
                  <a:cubicBezTo>
                    <a:pt x="962" y="2013"/>
                    <a:pt x="917" y="2102"/>
                    <a:pt x="936" y="1861"/>
                  </a:cubicBezTo>
                  <a:cubicBezTo>
                    <a:pt x="939" y="1821"/>
                    <a:pt x="966" y="1743"/>
                    <a:pt x="966" y="1743"/>
                  </a:cubicBezTo>
                  <a:cubicBezTo>
                    <a:pt x="975" y="1613"/>
                    <a:pt x="962" y="1479"/>
                    <a:pt x="987" y="1351"/>
                  </a:cubicBezTo>
                  <a:cubicBezTo>
                    <a:pt x="990" y="1338"/>
                    <a:pt x="1008" y="1359"/>
                    <a:pt x="1018" y="1363"/>
                  </a:cubicBezTo>
                  <a:cubicBezTo>
                    <a:pt x="1055" y="1408"/>
                    <a:pt x="1090" y="1419"/>
                    <a:pt x="1141" y="1434"/>
                  </a:cubicBezTo>
                  <a:cubicBezTo>
                    <a:pt x="1190" y="1430"/>
                    <a:pt x="1265" y="1498"/>
                    <a:pt x="1311" y="1482"/>
                  </a:cubicBezTo>
                  <a:cubicBezTo>
                    <a:pt x="1321" y="1478"/>
                    <a:pt x="1412" y="1472"/>
                    <a:pt x="1411" y="1460"/>
                  </a:cubicBezTo>
                  <a:cubicBezTo>
                    <a:pt x="1406" y="1425"/>
                    <a:pt x="1607" y="1484"/>
                    <a:pt x="1600" y="1449"/>
                  </a:cubicBezTo>
                  <a:cubicBezTo>
                    <a:pt x="1684" y="1444"/>
                    <a:pt x="1710" y="1421"/>
                    <a:pt x="1745" y="1438"/>
                  </a:cubicBezTo>
                  <a:cubicBezTo>
                    <a:pt x="1780" y="1455"/>
                    <a:pt x="1772" y="1503"/>
                    <a:pt x="1811" y="1549"/>
                  </a:cubicBezTo>
                  <a:cubicBezTo>
                    <a:pt x="1850" y="1595"/>
                    <a:pt x="1961" y="1621"/>
                    <a:pt x="1978" y="1715"/>
                  </a:cubicBezTo>
                  <a:cubicBezTo>
                    <a:pt x="1995" y="1809"/>
                    <a:pt x="1922" y="2028"/>
                    <a:pt x="1911" y="2115"/>
                  </a:cubicBezTo>
                  <a:cubicBezTo>
                    <a:pt x="1900" y="2202"/>
                    <a:pt x="1894" y="2222"/>
                    <a:pt x="1911" y="2237"/>
                  </a:cubicBezTo>
                  <a:cubicBezTo>
                    <a:pt x="1928" y="2252"/>
                    <a:pt x="1976" y="2271"/>
                    <a:pt x="2011" y="2204"/>
                  </a:cubicBezTo>
                  <a:cubicBezTo>
                    <a:pt x="2046" y="2137"/>
                    <a:pt x="2100" y="1972"/>
                    <a:pt x="2122" y="1837"/>
                  </a:cubicBezTo>
                  <a:cubicBezTo>
                    <a:pt x="2144" y="1702"/>
                    <a:pt x="2138" y="1571"/>
                    <a:pt x="2145" y="1393"/>
                  </a:cubicBezTo>
                  <a:cubicBezTo>
                    <a:pt x="2249" y="1327"/>
                    <a:pt x="2204" y="893"/>
                    <a:pt x="2167" y="771"/>
                  </a:cubicBezTo>
                  <a:cubicBezTo>
                    <a:pt x="2130" y="649"/>
                    <a:pt x="2037" y="671"/>
                    <a:pt x="1922" y="660"/>
                  </a:cubicBezTo>
                  <a:cubicBezTo>
                    <a:pt x="1922" y="589"/>
                    <a:pt x="1591" y="703"/>
                    <a:pt x="1478" y="704"/>
                  </a:cubicBezTo>
                  <a:cubicBezTo>
                    <a:pt x="1365" y="705"/>
                    <a:pt x="1288" y="673"/>
                    <a:pt x="1244" y="664"/>
                  </a:cubicBezTo>
                  <a:cubicBezTo>
                    <a:pt x="1240" y="653"/>
                    <a:pt x="1225" y="653"/>
                    <a:pt x="1214" y="652"/>
                  </a:cubicBezTo>
                  <a:cubicBezTo>
                    <a:pt x="1169" y="646"/>
                    <a:pt x="1124" y="645"/>
                    <a:pt x="1079" y="640"/>
                  </a:cubicBezTo>
                  <a:cubicBezTo>
                    <a:pt x="1054" y="609"/>
                    <a:pt x="1033" y="594"/>
                    <a:pt x="998" y="581"/>
                  </a:cubicBezTo>
                  <a:cubicBezTo>
                    <a:pt x="991" y="573"/>
                    <a:pt x="985" y="562"/>
                    <a:pt x="977" y="557"/>
                  </a:cubicBezTo>
                  <a:cubicBezTo>
                    <a:pt x="967" y="551"/>
                    <a:pt x="953" y="554"/>
                    <a:pt x="946" y="545"/>
                  </a:cubicBezTo>
                  <a:cubicBezTo>
                    <a:pt x="892" y="481"/>
                    <a:pt x="986" y="528"/>
                    <a:pt x="905" y="497"/>
                  </a:cubicBezTo>
                  <a:cubicBezTo>
                    <a:pt x="859" y="447"/>
                    <a:pt x="793" y="396"/>
                    <a:pt x="741" y="355"/>
                  </a:cubicBezTo>
                  <a:cubicBezTo>
                    <a:pt x="730" y="348"/>
                    <a:pt x="721" y="336"/>
                    <a:pt x="709" y="332"/>
                  </a:cubicBezTo>
                  <a:cubicBezTo>
                    <a:pt x="689" y="324"/>
                    <a:pt x="648" y="308"/>
                    <a:pt x="648" y="308"/>
                  </a:cubicBezTo>
                  <a:cubicBezTo>
                    <a:pt x="629" y="286"/>
                    <a:pt x="604" y="251"/>
                    <a:pt x="576" y="237"/>
                  </a:cubicBezTo>
                  <a:cubicBezTo>
                    <a:pt x="555" y="227"/>
                    <a:pt x="514" y="213"/>
                    <a:pt x="514" y="213"/>
                  </a:cubicBezTo>
                  <a:cubicBezTo>
                    <a:pt x="512" y="197"/>
                    <a:pt x="507" y="122"/>
                    <a:pt x="493" y="95"/>
                  </a:cubicBezTo>
                  <a:cubicBezTo>
                    <a:pt x="475" y="59"/>
                    <a:pt x="421" y="23"/>
                    <a:pt x="391" y="0"/>
                  </a:cubicBezTo>
                  <a:cubicBezTo>
                    <a:pt x="371" y="66"/>
                    <a:pt x="378" y="131"/>
                    <a:pt x="411" y="189"/>
                  </a:cubicBezTo>
                  <a:cubicBezTo>
                    <a:pt x="415" y="201"/>
                    <a:pt x="429" y="217"/>
                    <a:pt x="421" y="225"/>
                  </a:cubicBezTo>
                  <a:cubicBezTo>
                    <a:pt x="406" y="243"/>
                    <a:pt x="380" y="241"/>
                    <a:pt x="360" y="249"/>
                  </a:cubicBezTo>
                  <a:cubicBezTo>
                    <a:pt x="319" y="264"/>
                    <a:pt x="336" y="269"/>
                    <a:pt x="308" y="237"/>
                  </a:cubicBezTo>
                  <a:close/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500"/>
                            </p:stCondLst>
                            <p:childTnLst>
                              <p:par>
                                <p:cTn id="31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nimBg="1"/>
      <p:bldP spid="21509" grpId="0" animBg="1"/>
      <p:bldP spid="21510" grpId="0" animBg="1"/>
      <p:bldP spid="21511" grpId="0" animBg="1"/>
      <p:bldP spid="215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r>
              <a:rPr lang="en-US" sz="6600"/>
              <a:t>Gene</a:t>
            </a:r>
            <a:r>
              <a:rPr lang="sk-SK" sz="6600"/>
              <a:t>z</a:t>
            </a:r>
            <a:r>
              <a:rPr lang="en-US" sz="6600"/>
              <a:t>is 15</a:t>
            </a:r>
            <a:r>
              <a:rPr lang="sk-SK" sz="6600"/>
              <a:t>,</a:t>
            </a:r>
            <a:r>
              <a:rPr lang="en-US" sz="6600"/>
              <a:t>12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1295400"/>
            <a:ext cx="7086600" cy="5562600"/>
          </a:xfrm>
        </p:spPr>
        <p:txBody>
          <a:bodyPr/>
          <a:lstStyle/>
          <a:p>
            <a:r>
              <a:rPr lang="sk-SK" smtClean="0"/>
              <a:t>A keď zapadalo </a:t>
            </a:r>
            <a:r>
              <a:rPr lang="sk-SK" smtClean="0"/>
              <a:t>slnko</a:t>
            </a:r>
            <a:r>
              <a:rPr lang="sk-SK" smtClean="0"/>
              <a:t>, padol na Abrama tvrdý </a:t>
            </a:r>
            <a:r>
              <a:rPr lang="sk-SK" smtClean="0"/>
              <a:t>spánok</a:t>
            </a:r>
            <a:r>
              <a:rPr lang="sk-SK" smtClean="0"/>
              <a:t>. Prepadla </a:t>
            </a:r>
            <a:r>
              <a:rPr lang="sk-SK" smtClean="0"/>
              <a:t>ho</a:t>
            </a:r>
            <a:endParaRPr lang="sk-SK" smtClean="0"/>
          </a:p>
          <a:p>
            <a:r>
              <a:rPr lang="sk-SK" smtClean="0"/>
              <a:t>hrôza a veľká </a:t>
            </a:r>
            <a:r>
              <a:rPr lang="sk-SK" smtClean="0"/>
              <a:t>tma.</a:t>
            </a:r>
            <a:endParaRPr lang="sk-SK"/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1066800" y="10668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r>
              <a:rPr lang="en-US" sz="6000"/>
              <a:t>Genesis 15</a:t>
            </a:r>
            <a:r>
              <a:rPr lang="sk-SK" sz="6000"/>
              <a:t>,</a:t>
            </a:r>
            <a:r>
              <a:rPr lang="en-US" sz="6000"/>
              <a:t>13-14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1295400"/>
            <a:ext cx="7086600" cy="5562600"/>
          </a:xfrm>
        </p:spPr>
        <p:txBody>
          <a:bodyPr/>
          <a:lstStyle/>
          <a:p>
            <a:r>
              <a:rPr lang="sk-SK" smtClean="0"/>
              <a:t>A </a:t>
            </a:r>
            <a:r>
              <a:rPr lang="sk-SK" smtClean="0"/>
              <a:t>(Pán</a:t>
            </a:r>
            <a:r>
              <a:rPr lang="sk-SK" smtClean="0"/>
              <a:t>) povedal </a:t>
            </a:r>
            <a:r>
              <a:rPr lang="sk-SK" smtClean="0"/>
              <a:t>Abramovi</a:t>
            </a:r>
            <a:r>
              <a:rPr lang="sk-SK" smtClean="0"/>
              <a:t>: </a:t>
            </a:r>
            <a:r>
              <a:rPr lang="sk-SK" smtClean="0"/>
              <a:t>„</a:t>
            </a:r>
            <a:r>
              <a:rPr lang="sk-SK" smtClean="0"/>
              <a:t>Dobre si </a:t>
            </a:r>
            <a:r>
              <a:rPr lang="sk-SK" smtClean="0"/>
              <a:t>uvedom</a:t>
            </a:r>
            <a:r>
              <a:rPr lang="sk-SK" smtClean="0"/>
              <a:t>, že tvoje potomstvo budeprišelcom v cudzej </a:t>
            </a:r>
            <a:r>
              <a:rPr lang="sk-SK" smtClean="0"/>
              <a:t>krajine</a:t>
            </a:r>
            <a:r>
              <a:rPr lang="sk-SK" smtClean="0"/>
              <a:t>, zotročia ho a štyristo rokov budú s ním zle </a:t>
            </a:r>
            <a:r>
              <a:rPr lang="sk-SK" smtClean="0"/>
              <a:t>zaobchádzať</a:t>
            </a:r>
            <a:r>
              <a:rPr lang="sk-SK" smtClean="0"/>
              <a:t>.</a:t>
            </a:r>
            <a:endParaRPr lang="sk-SK"/>
          </a:p>
          <a:p>
            <a:r>
              <a:rPr lang="sk-SK" smtClean="0"/>
              <a:t> Ale </a:t>
            </a:r>
            <a:r>
              <a:rPr lang="sk-SK" smtClean="0"/>
              <a:t>národ</a:t>
            </a:r>
            <a:r>
              <a:rPr lang="sk-SK" smtClean="0"/>
              <a:t>, ktorému budú </a:t>
            </a:r>
            <a:r>
              <a:rPr lang="sk-SK" smtClean="0"/>
              <a:t>otročiť</a:t>
            </a:r>
            <a:r>
              <a:rPr lang="sk-SK" smtClean="0"/>
              <a:t>, budem ja </a:t>
            </a:r>
            <a:r>
              <a:rPr lang="sk-SK" smtClean="0"/>
              <a:t>súdiť</a:t>
            </a:r>
            <a:r>
              <a:rPr lang="sk-SK" smtClean="0"/>
              <a:t>. Potom vyjdú s veľkým </a:t>
            </a:r>
            <a:r>
              <a:rPr lang="sk-SK" smtClean="0"/>
              <a:t>majetkom</a:t>
            </a:r>
            <a:r>
              <a:rPr lang="sk-SK" smtClean="0"/>
              <a:t>.”  </a:t>
            </a:r>
            <a:endParaRPr lang="sk-SK"/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>
            <a:off x="1066800" y="10668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r>
              <a:rPr lang="en-US" sz="6000"/>
              <a:t>Gene</a:t>
            </a:r>
            <a:r>
              <a:rPr lang="sk-SK" sz="6000"/>
              <a:t>z</a:t>
            </a:r>
            <a:r>
              <a:rPr lang="en-US" sz="6000"/>
              <a:t>is 15</a:t>
            </a:r>
            <a:r>
              <a:rPr lang="sk-SK" sz="6000"/>
              <a:t>,</a:t>
            </a:r>
            <a:r>
              <a:rPr lang="en-US" sz="6000"/>
              <a:t>15-16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1295400"/>
            <a:ext cx="7086600" cy="5562600"/>
          </a:xfrm>
        </p:spPr>
        <p:txBody>
          <a:bodyPr/>
          <a:lstStyle/>
          <a:p>
            <a:r>
              <a:rPr lang="sk-SK" smtClean="0"/>
              <a:t>“</a:t>
            </a:r>
            <a:r>
              <a:rPr lang="sk-SK" smtClean="0"/>
              <a:t>Ty však vpokoji odídeš k svojim otcom a pochovajú ťa vo vysokom </a:t>
            </a:r>
            <a:r>
              <a:rPr lang="sk-SK" smtClean="0"/>
              <a:t>veku</a:t>
            </a:r>
            <a:r>
              <a:rPr lang="sk-SK" smtClean="0"/>
              <a:t>. Ale vo štvrtom pokolení </a:t>
            </a:r>
            <a:r>
              <a:rPr lang="sk-SK" smtClean="0"/>
              <a:t>sa</a:t>
            </a:r>
            <a:endParaRPr lang="sk-SK" smtClean="0"/>
          </a:p>
          <a:p>
            <a:r>
              <a:rPr lang="sk-SK" smtClean="0"/>
              <a:t>sem </a:t>
            </a:r>
            <a:r>
              <a:rPr lang="sk-SK" smtClean="0"/>
              <a:t>vrátia</a:t>
            </a:r>
            <a:r>
              <a:rPr lang="sk-SK" smtClean="0"/>
              <a:t>, lebo ešte nie sú dovŕšené neprávosti </a:t>
            </a:r>
            <a:r>
              <a:rPr lang="sk-SK" smtClean="0"/>
              <a:t>Amorejčanov.“</a:t>
            </a:r>
            <a:endParaRPr lang="sk-SK"/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1066800" y="10668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2362200" y="1295400"/>
            <a:ext cx="6324600" cy="838200"/>
          </a:xfrm>
          <a:prstGeom prst="rect">
            <a:avLst/>
          </a:prstGeom>
          <a:gradFill rotWithShape="1">
            <a:gsLst>
              <a:gs pos="0">
                <a:srgbClr val="A50021"/>
              </a:gs>
              <a:gs pos="100000">
                <a:srgbClr val="A50021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81000" y="1295400"/>
            <a:ext cx="1981200" cy="838200"/>
          </a:xfrm>
          <a:prstGeom prst="rect">
            <a:avLst/>
          </a:prstGeom>
          <a:gradFill rotWithShape="1">
            <a:gsLst>
              <a:gs pos="0">
                <a:srgbClr val="A50021"/>
              </a:gs>
              <a:gs pos="100000">
                <a:srgbClr val="A50021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8676" name="WordArt 4"/>
          <p:cNvSpPr>
            <a:spLocks noChangeArrowheads="1" noChangeShapeType="1" noTextEdit="1"/>
          </p:cNvSpPr>
          <p:nvPr/>
        </p:nvSpPr>
        <p:spPr bwMode="auto">
          <a:xfrm>
            <a:off x="533400" y="1524000"/>
            <a:ext cx="1676400" cy="511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k-SK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Abrahám</a:t>
            </a:r>
          </a:p>
        </p:txBody>
      </p:sp>
      <p:sp>
        <p:nvSpPr>
          <p:cNvPr id="28677" name="Rectangle 5"/>
          <p:cNvSpPr>
            <a:spLocks noGrp="1" noRot="1" noChangeArrowheads="1"/>
          </p:cNvSpPr>
          <p:nvPr>
            <p:ph type="title"/>
          </p:nvPr>
        </p:nvSpPr>
        <p:spPr>
          <a:xfrm>
            <a:off x="381000" y="2133600"/>
            <a:ext cx="1981200" cy="2087563"/>
          </a:xfr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>
            <a:solidFill>
              <a:schemeClr val="tx1"/>
            </a:solidFill>
          </a:ln>
        </p:spPr>
        <p:txBody>
          <a:bodyPr/>
          <a:lstStyle/>
          <a:p>
            <a:r>
              <a:rPr lang="sk-SK" sz="2400"/>
              <a:t>Bude pochovaný vo vysokom veku</a:t>
            </a:r>
            <a:endParaRPr lang="en-US" sz="2400"/>
          </a:p>
        </p:txBody>
      </p:sp>
      <p:sp>
        <p:nvSpPr>
          <p:cNvPr id="28678" name="WordArt 6"/>
          <p:cNvSpPr>
            <a:spLocks noChangeArrowheads="1" noChangeShapeType="1" noTextEdit="1"/>
          </p:cNvSpPr>
          <p:nvPr/>
        </p:nvSpPr>
        <p:spPr bwMode="auto">
          <a:xfrm>
            <a:off x="3276600" y="1524000"/>
            <a:ext cx="4267200" cy="511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k-SK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Abrahámovi potomci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2362200" y="2133600"/>
            <a:ext cx="1981200" cy="2087563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sk-SK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Cudzinci v krajine, ktorá nie je ich vlastníctvom</a:t>
            </a:r>
            <a:endParaRPr lang="en-US" sz="24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4343400" y="2133600"/>
            <a:ext cx="1752600" cy="2087563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sk-SK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Boh bude súdiť krajinu</a:t>
            </a:r>
            <a:r>
              <a:rPr 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6096000" y="2133600"/>
            <a:ext cx="2590800" cy="2087563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sk-SK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Štvrtá generácia sa sem vráti</a:t>
            </a:r>
            <a:endParaRPr lang="en-US" sz="32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381000" y="4191000"/>
            <a:ext cx="8305800" cy="16764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sk-SK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Neprávosť Amorejčanov</a:t>
            </a:r>
            <a:r>
              <a:rPr 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…   </a:t>
            </a:r>
            <a:br>
              <a:rPr 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</a:br>
            <a:r>
              <a:rPr 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/>
            </a:r>
            <a:br>
              <a:rPr 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</a:br>
            <a:endParaRPr lang="en-US" sz="32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V="1">
            <a:off x="381000" y="4800600"/>
            <a:ext cx="723900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6223000" y="4921250"/>
            <a:ext cx="22415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sk-SK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Naplnenie</a:t>
            </a:r>
            <a:endParaRPr lang="en-US" sz="36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r>
              <a:rPr lang="en-US" sz="6600"/>
              <a:t>Gene</a:t>
            </a:r>
            <a:r>
              <a:rPr lang="sk-SK" sz="6600"/>
              <a:t>z</a:t>
            </a:r>
            <a:r>
              <a:rPr lang="en-US" sz="6600"/>
              <a:t>is 15</a:t>
            </a:r>
            <a:r>
              <a:rPr lang="sk-SK" sz="6600"/>
              <a:t>,</a:t>
            </a:r>
            <a:r>
              <a:rPr lang="en-US" sz="6600"/>
              <a:t>17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1295400"/>
            <a:ext cx="7086600" cy="5562600"/>
          </a:xfrm>
        </p:spPr>
        <p:txBody>
          <a:bodyPr/>
          <a:lstStyle/>
          <a:p>
            <a:r>
              <a:rPr lang="en-US"/>
              <a:t>17 Keď zapadlo slnko a zotmilo</a:t>
            </a:r>
            <a:r>
              <a:rPr lang="sk-SK"/>
              <a:t> </a:t>
            </a:r>
            <a:r>
              <a:rPr lang="en-US"/>
              <a:t>sa, zjavila sa dymiaca pec a horiaca fakľa, ktorá prešla pomedzi tie čiastky.</a:t>
            </a: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1066800" y="10668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Tabernacle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609600"/>
            <a:ext cx="8305800" cy="5338763"/>
          </a:xfrm>
          <a:prstGeom prst="rect">
            <a:avLst/>
          </a:prstGeom>
          <a:noFill/>
        </p:spPr>
      </p:pic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304800" y="5410200"/>
            <a:ext cx="3886200" cy="107632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…</a:t>
            </a:r>
            <a:r>
              <a:rPr lang="sk-SK" sz="3200"/>
              <a:t>dymiaca pec a horiaca fakľa</a:t>
            </a:r>
            <a:endParaRPr lang="en-US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r>
              <a:rPr lang="en-US" sz="6000"/>
              <a:t>Gene</a:t>
            </a:r>
            <a:r>
              <a:rPr lang="sk-SK" sz="6000"/>
              <a:t>z</a:t>
            </a:r>
            <a:r>
              <a:rPr lang="en-US" sz="6000"/>
              <a:t>is 15</a:t>
            </a:r>
            <a:r>
              <a:rPr lang="sk-SK" sz="6000"/>
              <a:t>,</a:t>
            </a:r>
            <a:r>
              <a:rPr lang="en-US" sz="6000"/>
              <a:t>18-21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1916113"/>
            <a:ext cx="6624638" cy="44656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k-SK" smtClean="0"/>
              <a:t>V ten deň Pán </a:t>
            </a:r>
            <a:r>
              <a:rPr lang="sk-SK" smtClean="0"/>
              <a:t>uzavrel</a:t>
            </a:r>
            <a:r>
              <a:rPr lang="sk-SK" smtClean="0"/>
              <a:t> s Abramom zmluvu a </a:t>
            </a:r>
            <a:r>
              <a:rPr lang="sk-SK" smtClean="0"/>
              <a:t>povedal</a:t>
            </a:r>
            <a:r>
              <a:rPr lang="sk-SK" smtClean="0"/>
              <a:t>: </a:t>
            </a:r>
            <a:r>
              <a:rPr lang="sk-SK" smtClean="0"/>
              <a:t>„</a:t>
            </a:r>
            <a:r>
              <a:rPr lang="sk-SK" smtClean="0"/>
              <a:t>Tvojmu potomstvu dám túto krajinu od Egyptskej </a:t>
            </a:r>
            <a:r>
              <a:rPr lang="sk-SK" smtClean="0"/>
              <a:t>rieky</a:t>
            </a:r>
            <a:r>
              <a:rPr lang="sk-SK" smtClean="0"/>
              <a:t> až po veľkú rieku </a:t>
            </a:r>
            <a:r>
              <a:rPr lang="sk-SK" smtClean="0"/>
              <a:t>Eufrat</a:t>
            </a:r>
            <a:r>
              <a:rPr lang="sk-SK" smtClean="0"/>
              <a:t>; </a:t>
            </a:r>
            <a:r>
              <a:rPr lang="sk-SK" smtClean="0"/>
              <a:t>Kenejcov</a:t>
            </a:r>
            <a:r>
              <a:rPr lang="sk-SK" smtClean="0"/>
              <a:t>, </a:t>
            </a:r>
            <a:r>
              <a:rPr lang="sk-SK" smtClean="0"/>
              <a:t>Kenezejcov</a:t>
            </a:r>
            <a:r>
              <a:rPr lang="sk-SK" smtClean="0"/>
              <a:t>, </a:t>
            </a:r>
            <a:r>
              <a:rPr lang="sk-SK" smtClean="0"/>
              <a:t>Kadmoncov</a:t>
            </a:r>
            <a:r>
              <a:rPr lang="sk-SK" smtClean="0"/>
              <a:t>, </a:t>
            </a:r>
            <a:r>
              <a:rPr lang="sk-SK" smtClean="0"/>
              <a:t>Hetejcov</a:t>
            </a:r>
            <a:r>
              <a:rPr lang="sk-SK" smtClean="0"/>
              <a:t>, Ferezejcov a </a:t>
            </a:r>
            <a:r>
              <a:rPr lang="sk-SK" smtClean="0"/>
              <a:t>Refaimcov</a:t>
            </a:r>
            <a:r>
              <a:rPr lang="sk-SK" smtClean="0"/>
              <a:t>, </a:t>
            </a:r>
            <a:r>
              <a:rPr lang="sk-SK" smtClean="0"/>
              <a:t>Amonitov</a:t>
            </a:r>
            <a:r>
              <a:rPr lang="sk-SK" smtClean="0"/>
              <a:t>, </a:t>
            </a:r>
            <a:r>
              <a:rPr lang="sk-SK" smtClean="0"/>
              <a:t>Kanaánčanov</a:t>
            </a:r>
            <a:r>
              <a:rPr lang="sk-SK" smtClean="0"/>
              <a:t>, Gergezejčanov a </a:t>
            </a:r>
            <a:r>
              <a:rPr lang="sk-SK" smtClean="0"/>
              <a:t>Jebuzejcov.“</a:t>
            </a:r>
            <a:endParaRPr lang="sk-SK"/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>
            <a:off x="1066800" y="10668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4613" y="0"/>
            <a:ext cx="8001000" cy="763588"/>
          </a:xfrm>
          <a:solidFill>
            <a:schemeClr val="accent1">
              <a:alpha val="86000"/>
            </a:schemeClr>
          </a:solidFill>
          <a:ln cap="flat">
            <a:solidFill>
              <a:schemeClr val="tx1"/>
            </a:solidFill>
          </a:ln>
        </p:spPr>
        <p:txBody>
          <a:bodyPr lIns="90000" tIns="46800" rIns="90000" bIns="46800"/>
          <a:lstStyle/>
          <a:p>
            <a:r>
              <a:rPr lang="sk-SK" sz="2000">
                <a:solidFill>
                  <a:schemeClr val="tx1"/>
                </a:solidFill>
              </a:rPr>
              <a:t>Dané prisľúbenie</a:t>
            </a:r>
            <a:r>
              <a:rPr lang="en-US" sz="2000">
                <a:solidFill>
                  <a:schemeClr val="tx1"/>
                </a:solidFill>
              </a:rPr>
              <a:t>: Abram </a:t>
            </a:r>
            <a:r>
              <a:rPr lang="sk-SK" sz="2000">
                <a:solidFill>
                  <a:schemeClr val="tx1"/>
                </a:solidFill>
              </a:rPr>
              <a:t>je povolaný opustiť jeho rodinu</a:t>
            </a:r>
            <a:r>
              <a:rPr lang="en-US" sz="2000">
                <a:solidFill>
                  <a:schemeClr val="tx1"/>
                </a:solidFill>
              </a:rPr>
              <a:t>.  </a:t>
            </a:r>
            <a:r>
              <a:rPr lang="sk-SK" sz="2000">
                <a:solidFill>
                  <a:schemeClr val="tx1"/>
                </a:solidFill>
              </a:rPr>
              <a:t>Prísľub plodnosti</a:t>
            </a:r>
            <a:r>
              <a:rPr lang="en-US" sz="2000">
                <a:solidFill>
                  <a:schemeClr val="tx1"/>
                </a:solidFill>
              </a:rPr>
              <a:t> (12:1-3)</a:t>
            </a:r>
            <a:r>
              <a:rPr lang="en-US" sz="24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76200" y="6019800"/>
            <a:ext cx="8001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Naplnenie prisľúbení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: I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zákovo narodenie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; 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gar &amp; I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z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mael 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sú odvrhnutí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; I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zák je obetovaný na oltári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(21-22)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57200" y="762000"/>
            <a:ext cx="8001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Abrahám tiahne do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Egypt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, “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Ona je moja sestra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” (12.10-20)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57200" y="5638800"/>
            <a:ext cx="800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Abrahám a Abimelech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,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krátky pobyt v Gerare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“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Ona je moja sestra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” (20)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762000" y="1219200"/>
            <a:ext cx="8001000" cy="787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Lot a Abram: 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Vyjednávanie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(13).</a:t>
            </a:r>
            <a:b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</a:b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Abram 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zachraňuje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Lot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a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ľud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Sodom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y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(14)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762000" y="4876800"/>
            <a:ext cx="8001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Boh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a Abra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hám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: 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Vyjednávanie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(18:16-33).</a:t>
            </a:r>
            <a:b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</a:b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An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jeli zachránia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Lot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a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zničenie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Sodom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y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(19)</a:t>
            </a: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1066800" y="1981200"/>
            <a:ext cx="8001000" cy="787400"/>
          </a:xfrm>
          <a:prstGeom prst="rect">
            <a:avLst/>
          </a:prstGeom>
          <a:gradFill flip="none" rotWithShape="1">
            <a:gsLst>
              <a:gs pos="0">
                <a:schemeClr val="bg2">
                  <a:tint val="66000"/>
                  <a:satMod val="160000"/>
                </a:schemeClr>
              </a:gs>
              <a:gs pos="50000">
                <a:schemeClr val="bg2">
                  <a:tint val="44500"/>
                  <a:satMod val="160000"/>
                </a:schemeClr>
              </a:gs>
              <a:gs pos="100000">
                <a:schemeClr val="bg2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000" b="1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Abram </a:t>
            </a:r>
            <a:r>
              <a:rPr lang="sk-SK" sz="2000" b="1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pripravuje</a:t>
            </a:r>
            <a:r>
              <a:rPr lang="en-US" sz="2000" b="1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r>
              <a:rPr lang="sk-SK" sz="2000" b="1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obetné dary pre zmluvnú ceremóniu</a:t>
            </a:r>
            <a:r>
              <a:rPr lang="en-US" sz="2000" b="1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: </a:t>
            </a:r>
            <a:r>
              <a:rPr lang="sk-SK" sz="2000" b="1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Boh prisľubuje </a:t>
            </a:r>
            <a:r>
              <a:rPr lang="en-US" sz="2000" b="1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r>
              <a:rPr lang="sk-SK" sz="2000" b="1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potomstvo a krajinu</a:t>
            </a:r>
            <a:r>
              <a:rPr lang="en-US" sz="2000" b="1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(15)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1066800" y="4089400"/>
            <a:ext cx="8001000" cy="787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Abrah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ámovo pohostinstvo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: 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Boh prisľubuje, že Sáre sa narodí Izák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(18:1-15).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1447800" y="2743200"/>
            <a:ext cx="7620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gar a I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z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mael (16)</a:t>
            </a: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1447800" y="3657600"/>
            <a:ext cx="7620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Abrah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á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m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ova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a I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z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mael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ova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obriezka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(17:23-27).</a:t>
            </a: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1752600" y="3200400"/>
            <a:ext cx="7315200" cy="457200"/>
          </a:xfrm>
          <a:prstGeom prst="rect">
            <a:avLst/>
          </a:prstGeom>
          <a:solidFill>
            <a:srgbClr val="66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Zmluva s Abramom, zmena mena, podmienky zmluvy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(17:1-22)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0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 build="allAtOnce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96400" cy="7205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6629400" y="1828800"/>
            <a:ext cx="11493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Arial Black" pitchFamily="34" charset="0"/>
              </a:rPr>
              <a:t>AS</a:t>
            </a:r>
            <a:r>
              <a:rPr lang="sk-SK">
                <a:latin typeface="Arial Black" pitchFamily="34" charset="0"/>
              </a:rPr>
              <a:t>Ý</a:t>
            </a:r>
            <a:r>
              <a:rPr lang="en-US">
                <a:latin typeface="Arial Black" pitchFamily="34" charset="0"/>
              </a:rPr>
              <a:t>RIA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288925" y="4773613"/>
            <a:ext cx="1336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Arial Black" pitchFamily="34" charset="0"/>
              </a:rPr>
              <a:t>EGYPT</a:t>
            </a:r>
          </a:p>
        </p:txBody>
      </p:sp>
      <p:sp>
        <p:nvSpPr>
          <p:cNvPr id="32773" name="Freeform 5"/>
          <p:cNvSpPr>
            <a:spLocks/>
          </p:cNvSpPr>
          <p:nvPr/>
        </p:nvSpPr>
        <p:spPr bwMode="auto">
          <a:xfrm>
            <a:off x="2714625" y="1635125"/>
            <a:ext cx="2493963" cy="3921125"/>
          </a:xfrm>
          <a:custGeom>
            <a:avLst/>
            <a:gdLst/>
            <a:ahLst/>
            <a:cxnLst>
              <a:cxn ang="0">
                <a:pos x="324" y="2447"/>
              </a:cxn>
              <a:cxn ang="0">
                <a:pos x="246" y="2314"/>
              </a:cxn>
              <a:cxn ang="0">
                <a:pos x="107" y="1980"/>
              </a:cxn>
              <a:cxn ang="0">
                <a:pos x="156" y="1777"/>
              </a:cxn>
              <a:cxn ang="0">
                <a:pos x="312" y="1514"/>
              </a:cxn>
              <a:cxn ang="0">
                <a:pos x="346" y="1359"/>
              </a:cxn>
              <a:cxn ang="0">
                <a:pos x="368" y="1270"/>
              </a:cxn>
              <a:cxn ang="0">
                <a:pos x="435" y="1236"/>
              </a:cxn>
              <a:cxn ang="0">
                <a:pos x="457" y="1170"/>
              </a:cxn>
              <a:cxn ang="0">
                <a:pos x="468" y="1136"/>
              </a:cxn>
              <a:cxn ang="0">
                <a:pos x="601" y="1059"/>
              </a:cxn>
              <a:cxn ang="0">
                <a:pos x="690" y="970"/>
              </a:cxn>
              <a:cxn ang="0">
                <a:pos x="779" y="803"/>
              </a:cxn>
              <a:cxn ang="0">
                <a:pos x="813" y="781"/>
              </a:cxn>
              <a:cxn ang="0">
                <a:pos x="868" y="725"/>
              </a:cxn>
              <a:cxn ang="0">
                <a:pos x="946" y="559"/>
              </a:cxn>
              <a:cxn ang="0">
                <a:pos x="1013" y="470"/>
              </a:cxn>
              <a:cxn ang="0">
                <a:pos x="1135" y="214"/>
              </a:cxn>
              <a:cxn ang="0">
                <a:pos x="1268" y="148"/>
              </a:cxn>
              <a:cxn ang="0">
                <a:pos x="1301" y="137"/>
              </a:cxn>
              <a:cxn ang="0">
                <a:pos x="1390" y="81"/>
              </a:cxn>
              <a:cxn ang="0">
                <a:pos x="1435" y="25"/>
              </a:cxn>
              <a:cxn ang="0">
                <a:pos x="1502" y="3"/>
              </a:cxn>
              <a:cxn ang="0">
                <a:pos x="1568" y="81"/>
              </a:cxn>
              <a:cxn ang="0">
                <a:pos x="1519" y="219"/>
              </a:cxn>
              <a:cxn ang="0">
                <a:pos x="1519" y="309"/>
              </a:cxn>
              <a:cxn ang="0">
                <a:pos x="1524" y="370"/>
              </a:cxn>
              <a:cxn ang="0">
                <a:pos x="1457" y="470"/>
              </a:cxn>
              <a:cxn ang="0">
                <a:pos x="1402" y="537"/>
              </a:cxn>
              <a:cxn ang="0">
                <a:pos x="1268" y="714"/>
              </a:cxn>
              <a:cxn ang="0">
                <a:pos x="1157" y="814"/>
              </a:cxn>
              <a:cxn ang="0">
                <a:pos x="1068" y="925"/>
              </a:cxn>
              <a:cxn ang="0">
                <a:pos x="1013" y="1059"/>
              </a:cxn>
              <a:cxn ang="0">
                <a:pos x="979" y="1092"/>
              </a:cxn>
              <a:cxn ang="0">
                <a:pos x="957" y="1125"/>
              </a:cxn>
              <a:cxn ang="0">
                <a:pos x="890" y="1248"/>
              </a:cxn>
              <a:cxn ang="0">
                <a:pos x="846" y="1314"/>
              </a:cxn>
              <a:cxn ang="0">
                <a:pos x="813" y="1459"/>
              </a:cxn>
              <a:cxn ang="0">
                <a:pos x="701" y="2003"/>
              </a:cxn>
              <a:cxn ang="0">
                <a:pos x="646" y="2136"/>
              </a:cxn>
              <a:cxn ang="0">
                <a:pos x="568" y="2203"/>
              </a:cxn>
              <a:cxn ang="0">
                <a:pos x="513" y="2259"/>
              </a:cxn>
              <a:cxn ang="0">
                <a:pos x="490" y="2281"/>
              </a:cxn>
              <a:cxn ang="0">
                <a:pos x="468" y="2347"/>
              </a:cxn>
              <a:cxn ang="0">
                <a:pos x="446" y="2381"/>
              </a:cxn>
              <a:cxn ang="0">
                <a:pos x="390" y="2470"/>
              </a:cxn>
              <a:cxn ang="0">
                <a:pos x="324" y="2447"/>
              </a:cxn>
            </a:cxnLst>
            <a:rect l="0" t="0" r="r" b="b"/>
            <a:pathLst>
              <a:path w="1571" h="2470">
                <a:moveTo>
                  <a:pt x="324" y="2447"/>
                </a:moveTo>
                <a:cubicBezTo>
                  <a:pt x="271" y="2413"/>
                  <a:pt x="266" y="2374"/>
                  <a:pt x="246" y="2314"/>
                </a:cubicBezTo>
                <a:cubicBezTo>
                  <a:pt x="222" y="2240"/>
                  <a:pt x="126" y="2055"/>
                  <a:pt x="107" y="1980"/>
                </a:cubicBezTo>
                <a:cubicBezTo>
                  <a:pt x="50" y="1826"/>
                  <a:pt x="0" y="1866"/>
                  <a:pt x="156" y="1777"/>
                </a:cubicBezTo>
                <a:cubicBezTo>
                  <a:pt x="176" y="1716"/>
                  <a:pt x="257" y="1592"/>
                  <a:pt x="312" y="1514"/>
                </a:cubicBezTo>
                <a:cubicBezTo>
                  <a:pt x="350" y="1404"/>
                  <a:pt x="326" y="1501"/>
                  <a:pt x="346" y="1359"/>
                </a:cubicBezTo>
                <a:cubicBezTo>
                  <a:pt x="346" y="1357"/>
                  <a:pt x="359" y="1281"/>
                  <a:pt x="368" y="1270"/>
                </a:cubicBezTo>
                <a:cubicBezTo>
                  <a:pt x="383" y="1251"/>
                  <a:pt x="414" y="1243"/>
                  <a:pt x="435" y="1236"/>
                </a:cubicBezTo>
                <a:cubicBezTo>
                  <a:pt x="442" y="1214"/>
                  <a:pt x="450" y="1192"/>
                  <a:pt x="457" y="1170"/>
                </a:cubicBezTo>
                <a:cubicBezTo>
                  <a:pt x="461" y="1159"/>
                  <a:pt x="458" y="1143"/>
                  <a:pt x="468" y="1136"/>
                </a:cubicBezTo>
                <a:cubicBezTo>
                  <a:pt x="514" y="1106"/>
                  <a:pt x="557" y="1088"/>
                  <a:pt x="601" y="1059"/>
                </a:cubicBezTo>
                <a:cubicBezTo>
                  <a:pt x="655" y="978"/>
                  <a:pt x="622" y="1004"/>
                  <a:pt x="690" y="970"/>
                </a:cubicBezTo>
                <a:cubicBezTo>
                  <a:pt x="709" y="913"/>
                  <a:pt x="732" y="842"/>
                  <a:pt x="779" y="803"/>
                </a:cubicBezTo>
                <a:cubicBezTo>
                  <a:pt x="789" y="794"/>
                  <a:pt x="803" y="790"/>
                  <a:pt x="813" y="781"/>
                </a:cubicBezTo>
                <a:cubicBezTo>
                  <a:pt x="833" y="764"/>
                  <a:pt x="868" y="725"/>
                  <a:pt x="868" y="725"/>
                </a:cubicBezTo>
                <a:cubicBezTo>
                  <a:pt x="894" y="648"/>
                  <a:pt x="901" y="626"/>
                  <a:pt x="946" y="559"/>
                </a:cubicBezTo>
                <a:cubicBezTo>
                  <a:pt x="973" y="518"/>
                  <a:pt x="970" y="498"/>
                  <a:pt x="1013" y="470"/>
                </a:cubicBezTo>
                <a:cubicBezTo>
                  <a:pt x="1049" y="359"/>
                  <a:pt x="1048" y="301"/>
                  <a:pt x="1135" y="214"/>
                </a:cubicBezTo>
                <a:cubicBezTo>
                  <a:pt x="1178" y="171"/>
                  <a:pt x="1213" y="166"/>
                  <a:pt x="1268" y="148"/>
                </a:cubicBezTo>
                <a:cubicBezTo>
                  <a:pt x="1279" y="144"/>
                  <a:pt x="1301" y="137"/>
                  <a:pt x="1301" y="137"/>
                </a:cubicBezTo>
                <a:cubicBezTo>
                  <a:pt x="1329" y="109"/>
                  <a:pt x="1352" y="94"/>
                  <a:pt x="1390" y="81"/>
                </a:cubicBezTo>
                <a:cubicBezTo>
                  <a:pt x="1407" y="64"/>
                  <a:pt x="1415" y="38"/>
                  <a:pt x="1435" y="25"/>
                </a:cubicBezTo>
                <a:cubicBezTo>
                  <a:pt x="1455" y="12"/>
                  <a:pt x="1502" y="3"/>
                  <a:pt x="1502" y="3"/>
                </a:cubicBezTo>
                <a:cubicBezTo>
                  <a:pt x="1569" y="20"/>
                  <a:pt x="1541" y="0"/>
                  <a:pt x="1568" y="81"/>
                </a:cubicBezTo>
                <a:cubicBezTo>
                  <a:pt x="1571" y="117"/>
                  <a:pt x="1527" y="181"/>
                  <a:pt x="1519" y="219"/>
                </a:cubicBezTo>
                <a:cubicBezTo>
                  <a:pt x="1509" y="240"/>
                  <a:pt x="1541" y="301"/>
                  <a:pt x="1519" y="309"/>
                </a:cubicBezTo>
                <a:cubicBezTo>
                  <a:pt x="1473" y="325"/>
                  <a:pt x="1568" y="341"/>
                  <a:pt x="1524" y="370"/>
                </a:cubicBezTo>
                <a:cubicBezTo>
                  <a:pt x="1502" y="403"/>
                  <a:pt x="1485" y="442"/>
                  <a:pt x="1457" y="470"/>
                </a:cubicBezTo>
                <a:cubicBezTo>
                  <a:pt x="1430" y="497"/>
                  <a:pt x="1419" y="503"/>
                  <a:pt x="1402" y="537"/>
                </a:cubicBezTo>
                <a:cubicBezTo>
                  <a:pt x="1365" y="610"/>
                  <a:pt x="1336" y="669"/>
                  <a:pt x="1268" y="714"/>
                </a:cubicBezTo>
                <a:cubicBezTo>
                  <a:pt x="1239" y="759"/>
                  <a:pt x="1198" y="781"/>
                  <a:pt x="1157" y="814"/>
                </a:cubicBezTo>
                <a:cubicBezTo>
                  <a:pt x="1123" y="842"/>
                  <a:pt x="1092" y="889"/>
                  <a:pt x="1068" y="925"/>
                </a:cubicBezTo>
                <a:cubicBezTo>
                  <a:pt x="1053" y="973"/>
                  <a:pt x="1029" y="1010"/>
                  <a:pt x="1013" y="1059"/>
                </a:cubicBezTo>
                <a:cubicBezTo>
                  <a:pt x="1008" y="1074"/>
                  <a:pt x="989" y="1080"/>
                  <a:pt x="979" y="1092"/>
                </a:cubicBezTo>
                <a:cubicBezTo>
                  <a:pt x="970" y="1102"/>
                  <a:pt x="964" y="1114"/>
                  <a:pt x="957" y="1125"/>
                </a:cubicBezTo>
                <a:cubicBezTo>
                  <a:pt x="931" y="1203"/>
                  <a:pt x="935" y="1188"/>
                  <a:pt x="890" y="1248"/>
                </a:cubicBezTo>
                <a:cubicBezTo>
                  <a:pt x="874" y="1269"/>
                  <a:pt x="846" y="1314"/>
                  <a:pt x="846" y="1314"/>
                </a:cubicBezTo>
                <a:cubicBezTo>
                  <a:pt x="816" y="1406"/>
                  <a:pt x="827" y="1358"/>
                  <a:pt x="813" y="1459"/>
                </a:cubicBezTo>
                <a:cubicBezTo>
                  <a:pt x="805" y="1643"/>
                  <a:pt x="819" y="1851"/>
                  <a:pt x="701" y="2003"/>
                </a:cubicBezTo>
                <a:cubicBezTo>
                  <a:pt x="686" y="2047"/>
                  <a:pt x="678" y="2099"/>
                  <a:pt x="646" y="2136"/>
                </a:cubicBezTo>
                <a:cubicBezTo>
                  <a:pt x="559" y="2237"/>
                  <a:pt x="639" y="2140"/>
                  <a:pt x="568" y="2203"/>
                </a:cubicBezTo>
                <a:cubicBezTo>
                  <a:pt x="548" y="2220"/>
                  <a:pt x="532" y="2240"/>
                  <a:pt x="513" y="2259"/>
                </a:cubicBezTo>
                <a:cubicBezTo>
                  <a:pt x="505" y="2267"/>
                  <a:pt x="490" y="2281"/>
                  <a:pt x="490" y="2281"/>
                </a:cubicBezTo>
                <a:cubicBezTo>
                  <a:pt x="483" y="2303"/>
                  <a:pt x="481" y="2328"/>
                  <a:pt x="468" y="2347"/>
                </a:cubicBezTo>
                <a:cubicBezTo>
                  <a:pt x="461" y="2358"/>
                  <a:pt x="451" y="2369"/>
                  <a:pt x="446" y="2381"/>
                </a:cubicBezTo>
                <a:cubicBezTo>
                  <a:pt x="438" y="2399"/>
                  <a:pt x="432" y="2470"/>
                  <a:pt x="390" y="2470"/>
                </a:cubicBezTo>
                <a:cubicBezTo>
                  <a:pt x="367" y="2470"/>
                  <a:pt x="346" y="2455"/>
                  <a:pt x="324" y="2447"/>
                </a:cubicBezTo>
                <a:close/>
              </a:path>
            </a:pathLst>
          </a:custGeom>
          <a:gradFill rotWithShape="0">
            <a:gsLst>
              <a:gs pos="0">
                <a:srgbClr val="006600">
                  <a:alpha val="37000"/>
                </a:srgbClr>
              </a:gs>
              <a:gs pos="50000">
                <a:srgbClr val="006600">
                  <a:gamma/>
                  <a:shade val="46275"/>
                  <a:invGamma/>
                </a:srgbClr>
              </a:gs>
              <a:gs pos="100000">
                <a:srgbClr val="006600">
                  <a:alpha val="37000"/>
                </a:srgbClr>
              </a:gs>
            </a:gsLst>
            <a:lin ang="5400000" scaled="1"/>
          </a:gradFill>
          <a:ln w="12700" cap="flat" cmpd="sng">
            <a:pattFill prst="pct5">
              <a:fgClr>
                <a:schemeClr val="tx1"/>
              </a:fgClr>
              <a:bgClr>
                <a:schemeClr val="folHlink"/>
              </a:bgClr>
            </a:patt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5791200" y="3429000"/>
            <a:ext cx="2743200" cy="2538413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/>
              <a:t>…od Egyptskej</a:t>
            </a:r>
          </a:p>
          <a:p>
            <a:r>
              <a:rPr lang="en-US" sz="3200"/>
              <a:t>rieky až po veľkú rieku Eufrat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4613" y="0"/>
            <a:ext cx="8001000" cy="763588"/>
          </a:xfrm>
          <a:solidFill>
            <a:schemeClr val="accent1">
              <a:alpha val="86000"/>
            </a:schemeClr>
          </a:solidFill>
          <a:ln cap="flat">
            <a:solidFill>
              <a:schemeClr val="tx1"/>
            </a:solidFill>
          </a:ln>
        </p:spPr>
        <p:txBody>
          <a:bodyPr lIns="90000" tIns="46800" rIns="90000" bIns="46800"/>
          <a:lstStyle/>
          <a:p>
            <a:r>
              <a:rPr lang="sk-SK" sz="2000">
                <a:solidFill>
                  <a:schemeClr val="tx1"/>
                </a:solidFill>
              </a:rPr>
              <a:t>Dané prisľúbenie</a:t>
            </a:r>
            <a:r>
              <a:rPr lang="en-US" sz="2000">
                <a:solidFill>
                  <a:schemeClr val="tx1"/>
                </a:solidFill>
              </a:rPr>
              <a:t>: Abram </a:t>
            </a:r>
            <a:r>
              <a:rPr lang="sk-SK" sz="2000">
                <a:solidFill>
                  <a:schemeClr val="tx1"/>
                </a:solidFill>
              </a:rPr>
              <a:t>je povolaný opustiť jeho rodinu</a:t>
            </a:r>
            <a:r>
              <a:rPr lang="en-US" sz="2000">
                <a:solidFill>
                  <a:schemeClr val="tx1"/>
                </a:solidFill>
              </a:rPr>
              <a:t>.  </a:t>
            </a:r>
            <a:r>
              <a:rPr lang="sk-SK" sz="2000">
                <a:solidFill>
                  <a:schemeClr val="tx1"/>
                </a:solidFill>
              </a:rPr>
              <a:t>Prísľub plodnosti</a:t>
            </a:r>
            <a:r>
              <a:rPr lang="en-US" sz="2000">
                <a:solidFill>
                  <a:schemeClr val="tx1"/>
                </a:solidFill>
              </a:rPr>
              <a:t> (12:1-3)</a:t>
            </a:r>
            <a:r>
              <a:rPr lang="en-US" sz="24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76200" y="6019800"/>
            <a:ext cx="8001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Naplnenie prisľúbení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: I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zákovo narodenie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; 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gar &amp; I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z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mael 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sú odvrhnutí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; I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zák je obetovaný na oltári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(21-22)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57200" y="762000"/>
            <a:ext cx="8001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Abrahám tiahne do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Egypt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, “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Ona je moja sestra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” (12.10-20)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57200" y="5638800"/>
            <a:ext cx="800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Abrahám a Abimelech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,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krátky pobyt v Gerare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“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Ona je moja sestra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” (20)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762000" y="1219200"/>
            <a:ext cx="8001000" cy="787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Lot a Abram: 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Vyjednávanie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(13).</a:t>
            </a:r>
            <a:b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</a:b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Abram 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zachraňuje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Lot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a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ľud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Sodom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y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(14)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762000" y="4876800"/>
            <a:ext cx="8001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Boh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a Abra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hám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: 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Vyjednávanie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(18:16-33).</a:t>
            </a:r>
            <a:b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</a:b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An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jeli zachránia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Lot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a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zničenie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Sodom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y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(19)</a:t>
            </a: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1066800" y="1981200"/>
            <a:ext cx="8001000" cy="787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Abram 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pripravuje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obetné dary pre zmluvnú ceremóniu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: 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Boh prisľubuje 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potomstvo a krajinu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(15)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1066800" y="4089400"/>
            <a:ext cx="8001000" cy="787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Abrah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ámovo pohostinstvo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: 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Boh prisľubuje, že Sáre sa narodí Izák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(18:1-15).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1447800" y="2743200"/>
            <a:ext cx="7620000" cy="457200"/>
          </a:xfrm>
          <a:prstGeom prst="rect">
            <a:avLst/>
          </a:prstGeom>
          <a:gradFill flip="none" rotWithShape="1">
            <a:gsLst>
              <a:gs pos="0">
                <a:schemeClr val="bg2">
                  <a:tint val="66000"/>
                  <a:satMod val="160000"/>
                </a:schemeClr>
              </a:gs>
              <a:gs pos="50000">
                <a:schemeClr val="bg2">
                  <a:tint val="44500"/>
                  <a:satMod val="160000"/>
                </a:schemeClr>
              </a:gs>
              <a:gs pos="100000">
                <a:schemeClr val="bg2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sk-SK" sz="2000" b="1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</a:t>
            </a:r>
            <a:r>
              <a:rPr lang="en-US" sz="2000" b="1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gar a I</a:t>
            </a:r>
            <a:r>
              <a:rPr lang="sk-SK" sz="2000" b="1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z</a:t>
            </a:r>
            <a:r>
              <a:rPr lang="en-US" sz="2000" b="1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mael (16)</a:t>
            </a: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1447800" y="3657600"/>
            <a:ext cx="7620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Abrah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á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m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ova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a I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z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mael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ova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obriezka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(17:23-27).</a:t>
            </a: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1752600" y="3200400"/>
            <a:ext cx="7315200" cy="457200"/>
          </a:xfrm>
          <a:prstGeom prst="rect">
            <a:avLst/>
          </a:prstGeom>
          <a:solidFill>
            <a:srgbClr val="66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Zmluva s Abramom, zmena mena, podmienky zmluvy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(17:1-22)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0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6" grpId="0" build="allAtOnce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r>
              <a:rPr lang="en-US" sz="6600"/>
              <a:t>Gene</a:t>
            </a:r>
            <a:r>
              <a:rPr lang="sk-SK" sz="6600"/>
              <a:t>z</a:t>
            </a:r>
            <a:r>
              <a:rPr lang="en-US" sz="6600"/>
              <a:t>is 16</a:t>
            </a:r>
            <a:r>
              <a:rPr lang="sk-SK" sz="6600"/>
              <a:t>,</a:t>
            </a:r>
            <a:r>
              <a:rPr lang="en-US" sz="6600"/>
              <a:t>1-2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1295400"/>
            <a:ext cx="6961188" cy="4581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k-SK" smtClean="0"/>
              <a:t>Abramova</a:t>
            </a:r>
            <a:r>
              <a:rPr lang="sk-SK" smtClean="0"/>
              <a:t> žena Sarai neporodila mu </a:t>
            </a:r>
            <a:r>
              <a:rPr lang="sk-SK" smtClean="0"/>
              <a:t>dieťa</a:t>
            </a:r>
            <a:r>
              <a:rPr lang="sk-SK" smtClean="0"/>
              <a:t>. Mala však ona aj </a:t>
            </a:r>
            <a:r>
              <a:rPr lang="sk-SK" smtClean="0"/>
              <a:t>egyptskú</a:t>
            </a:r>
            <a:r>
              <a:rPr lang="sk-SK" smtClean="0"/>
              <a:t> slúžku menom </a:t>
            </a:r>
            <a:r>
              <a:rPr lang="sk-SK" smtClean="0"/>
              <a:t>Agar</a:t>
            </a:r>
            <a:r>
              <a:rPr lang="sk-SK" smtClean="0"/>
              <a:t>.</a:t>
            </a:r>
            <a:endParaRPr lang="sk-SK"/>
          </a:p>
          <a:p>
            <a:pPr>
              <a:lnSpc>
                <a:spcPct val="90000"/>
              </a:lnSpc>
            </a:pPr>
            <a:r>
              <a:rPr lang="sk-SK" smtClean="0"/>
              <a:t>Sarai</a:t>
            </a:r>
            <a:r>
              <a:rPr lang="sk-SK" smtClean="0"/>
              <a:t> povedala </a:t>
            </a:r>
            <a:r>
              <a:rPr lang="sk-SK" smtClean="0"/>
              <a:t>Abramovi</a:t>
            </a:r>
            <a:r>
              <a:rPr lang="sk-SK" smtClean="0"/>
              <a:t>: </a:t>
            </a:r>
            <a:r>
              <a:rPr lang="sk-SK" smtClean="0"/>
              <a:t>„Pozri</a:t>
            </a:r>
            <a:r>
              <a:rPr lang="sk-SK" smtClean="0"/>
              <a:t>, Pán ma </a:t>
            </a:r>
            <a:r>
              <a:rPr lang="sk-SK" smtClean="0"/>
              <a:t>uzavrel</a:t>
            </a:r>
            <a:r>
              <a:rPr lang="sk-SK" smtClean="0"/>
              <a:t>, že </a:t>
            </a:r>
            <a:r>
              <a:rPr lang="sk-SK" smtClean="0"/>
              <a:t>nemôžem</a:t>
            </a:r>
            <a:r>
              <a:rPr lang="sk-SK" smtClean="0"/>
              <a:t> </a:t>
            </a:r>
            <a:r>
              <a:rPr lang="sk-SK" smtClean="0"/>
              <a:t>porodiť</a:t>
            </a:r>
            <a:r>
              <a:rPr lang="sk-SK" smtClean="0"/>
              <a:t>. Vojdi teda k mojej </a:t>
            </a:r>
            <a:r>
              <a:rPr lang="sk-SK" smtClean="0"/>
              <a:t>slúžke</a:t>
            </a:r>
            <a:r>
              <a:rPr lang="sk-SK" smtClean="0"/>
              <a:t>! </a:t>
            </a:r>
            <a:r>
              <a:rPr lang="sk-SK" smtClean="0"/>
              <a:t>Možno</a:t>
            </a:r>
            <a:r>
              <a:rPr lang="sk-SK" smtClean="0"/>
              <a:t>, že aspoň z nej dostanem </a:t>
            </a:r>
            <a:r>
              <a:rPr lang="sk-SK" smtClean="0"/>
              <a:t>synov</a:t>
            </a:r>
            <a:r>
              <a:rPr lang="sk-SK" smtClean="0"/>
              <a:t>.“</a:t>
            </a:r>
            <a:endParaRPr lang="sk-SK"/>
          </a:p>
          <a:p>
            <a:pPr>
              <a:lnSpc>
                <a:spcPct val="90000"/>
              </a:lnSpc>
            </a:pPr>
            <a:r>
              <a:rPr lang="sk-SK" smtClean="0"/>
              <a:t>Abram </a:t>
            </a:r>
            <a:r>
              <a:rPr lang="sk-SK" smtClean="0"/>
              <a:t>počúvol</a:t>
            </a:r>
            <a:r>
              <a:rPr lang="sk-SK" smtClean="0"/>
              <a:t> jej </a:t>
            </a:r>
            <a:r>
              <a:rPr lang="sk-SK" smtClean="0"/>
              <a:t>radu.</a:t>
            </a:r>
            <a:endParaRPr lang="sk-SK"/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1066800" y="10668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WordArt 3"/>
          <p:cNvSpPr>
            <a:spLocks noChangeArrowheads="1" noChangeShapeType="1" noTextEdit="1"/>
          </p:cNvSpPr>
          <p:nvPr/>
        </p:nvSpPr>
        <p:spPr bwMode="auto">
          <a:xfrm>
            <a:off x="533400" y="457200"/>
            <a:ext cx="4514850" cy="1751013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sk-SK" sz="3600" kern="10" dirty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Osobný archív </a:t>
            </a:r>
            <a:r>
              <a:rPr lang="sk-SK" sz="3600" kern="10" dirty="0" err="1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Nuziho</a:t>
            </a:r>
            <a:r>
              <a:rPr lang="sk-SK" sz="3600" kern="10" dirty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 tabúľ.</a:t>
            </a:r>
          </a:p>
        </p:txBody>
      </p:sp>
      <p:sp>
        <p:nvSpPr>
          <p:cNvPr id="348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05000" y="1600200"/>
            <a:ext cx="6781800" cy="4876800"/>
          </a:xfr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3200">
                <a:solidFill>
                  <a:schemeClr val="tx1"/>
                </a:solidFill>
              </a:rPr>
              <a:t>“Gilimnin</a:t>
            </a:r>
            <a:r>
              <a:rPr lang="sk-SK" sz="3200">
                <a:solidFill>
                  <a:schemeClr val="tx1"/>
                </a:solidFill>
              </a:rPr>
              <a:t>a</a:t>
            </a:r>
            <a:r>
              <a:rPr lang="en-US" sz="3200">
                <a:solidFill>
                  <a:schemeClr val="tx1"/>
                </a:solidFill>
              </a:rPr>
              <a:t> </a:t>
            </a:r>
            <a:r>
              <a:rPr lang="sk-SK" sz="3200">
                <a:solidFill>
                  <a:schemeClr val="tx1"/>
                </a:solidFill>
              </a:rPr>
              <a:t>bola daná</a:t>
            </a:r>
            <a:r>
              <a:rPr lang="en-US" sz="3200">
                <a:solidFill>
                  <a:schemeClr val="tx1"/>
                </a:solidFill>
              </a:rPr>
              <a:t> Shennim</a:t>
            </a:r>
            <a:r>
              <a:rPr lang="sk-SK" sz="3200">
                <a:solidFill>
                  <a:schemeClr val="tx1"/>
                </a:solidFill>
              </a:rPr>
              <a:t>ovi</a:t>
            </a:r>
            <a:r>
              <a:rPr lang="en-US" sz="3200">
                <a:solidFill>
                  <a:schemeClr val="tx1"/>
                </a:solidFill>
              </a:rPr>
              <a:t> </a:t>
            </a:r>
            <a:r>
              <a:rPr lang="sk-SK" sz="3200">
                <a:solidFill>
                  <a:schemeClr val="tx1"/>
                </a:solidFill>
              </a:rPr>
              <a:t>za ženu</a:t>
            </a:r>
            <a:r>
              <a:rPr lang="en-US" sz="3200">
                <a:solidFill>
                  <a:schemeClr val="tx1"/>
                </a:solidFill>
              </a:rPr>
              <a:t>.  If Gilimnin</a:t>
            </a:r>
            <a:r>
              <a:rPr lang="sk-SK" sz="3200">
                <a:solidFill>
                  <a:schemeClr val="tx1"/>
                </a:solidFill>
              </a:rPr>
              <a:t>a</a:t>
            </a:r>
            <a:r>
              <a:rPr lang="en-US" sz="3200">
                <a:solidFill>
                  <a:schemeClr val="tx1"/>
                </a:solidFill>
              </a:rPr>
              <a:t> </a:t>
            </a:r>
            <a:r>
              <a:rPr lang="sk-SK" sz="3200">
                <a:solidFill>
                  <a:schemeClr val="tx1"/>
                </a:solidFill>
              </a:rPr>
              <a:t>porodí dieťa</a:t>
            </a:r>
            <a:r>
              <a:rPr lang="en-US" sz="3200">
                <a:solidFill>
                  <a:schemeClr val="tx1"/>
                </a:solidFill>
              </a:rPr>
              <a:t>, Shennima </a:t>
            </a:r>
            <a:r>
              <a:rPr lang="sk-SK" sz="3200">
                <a:solidFill>
                  <a:schemeClr val="tx1"/>
                </a:solidFill>
              </a:rPr>
              <a:t>si nesmie zobrať inú ženu</a:t>
            </a:r>
            <a:r>
              <a:rPr lang="en-US" sz="3200">
                <a:solidFill>
                  <a:schemeClr val="tx1"/>
                </a:solidFill>
              </a:rPr>
              <a:t>, </a:t>
            </a:r>
            <a:r>
              <a:rPr lang="sk-SK" sz="3200">
                <a:solidFill>
                  <a:schemeClr val="tx1"/>
                </a:solidFill>
              </a:rPr>
              <a:t>ale ak</a:t>
            </a:r>
            <a:r>
              <a:rPr lang="en-US" sz="3200">
                <a:solidFill>
                  <a:schemeClr val="tx1"/>
                </a:solidFill>
              </a:rPr>
              <a:t> Gilimnin</a:t>
            </a:r>
            <a:r>
              <a:rPr lang="sk-SK" sz="3200">
                <a:solidFill>
                  <a:schemeClr val="tx1"/>
                </a:solidFill>
              </a:rPr>
              <a:t>a</a:t>
            </a:r>
            <a:r>
              <a:rPr lang="en-US" sz="3200">
                <a:solidFill>
                  <a:schemeClr val="tx1"/>
                </a:solidFill>
              </a:rPr>
              <a:t> </a:t>
            </a:r>
            <a:r>
              <a:rPr lang="sk-SK" sz="3200">
                <a:solidFill>
                  <a:schemeClr val="tx1"/>
                </a:solidFill>
              </a:rPr>
              <a:t>neporodí</a:t>
            </a:r>
            <a:r>
              <a:rPr lang="en-US" sz="3200">
                <a:solidFill>
                  <a:schemeClr val="tx1"/>
                </a:solidFill>
              </a:rPr>
              <a:t>, </a:t>
            </a:r>
            <a:r>
              <a:rPr lang="sk-SK" sz="3200">
                <a:solidFill>
                  <a:schemeClr val="tx1"/>
                </a:solidFill>
              </a:rPr>
              <a:t>ona vezme ženu -otrokyňu</a:t>
            </a:r>
            <a:r>
              <a:rPr lang="en-US" sz="3200">
                <a:solidFill>
                  <a:schemeClr val="tx1"/>
                </a:solidFill>
              </a:rPr>
              <a:t> </a:t>
            </a:r>
            <a:r>
              <a:rPr lang="sk-SK" sz="3200">
                <a:solidFill>
                  <a:schemeClr val="tx1"/>
                </a:solidFill>
              </a:rPr>
              <a:t>z krajiny</a:t>
            </a:r>
            <a:r>
              <a:rPr lang="en-US" sz="3200">
                <a:solidFill>
                  <a:schemeClr val="tx1"/>
                </a:solidFill>
              </a:rPr>
              <a:t> Lullu </a:t>
            </a:r>
            <a:r>
              <a:rPr lang="sk-SK" sz="3200">
                <a:solidFill>
                  <a:schemeClr val="tx1"/>
                </a:solidFill>
              </a:rPr>
              <a:t>za ženu pre</a:t>
            </a:r>
            <a:r>
              <a:rPr lang="en-US" sz="3200">
                <a:solidFill>
                  <a:schemeClr val="tx1"/>
                </a:solidFill>
              </a:rPr>
              <a:t> Shennima. </a:t>
            </a:r>
            <a:r>
              <a:rPr lang="sk-SK" sz="3200">
                <a:solidFill>
                  <a:schemeClr val="tx1"/>
                </a:solidFill>
              </a:rPr>
              <a:t>Kvôli konkubíninmu</a:t>
            </a:r>
            <a:r>
              <a:rPr lang="en-US" sz="3200">
                <a:solidFill>
                  <a:schemeClr val="tx1"/>
                </a:solidFill>
              </a:rPr>
              <a:t> </a:t>
            </a:r>
            <a:r>
              <a:rPr lang="sk-SK" sz="3200">
                <a:solidFill>
                  <a:schemeClr val="tx1"/>
                </a:solidFill>
              </a:rPr>
              <a:t>potomstvu</a:t>
            </a:r>
            <a:r>
              <a:rPr lang="en-US" sz="3200">
                <a:solidFill>
                  <a:schemeClr val="tx1"/>
                </a:solidFill>
              </a:rPr>
              <a:t>, Gilimnin</a:t>
            </a:r>
            <a:r>
              <a:rPr lang="sk-SK" sz="3200">
                <a:solidFill>
                  <a:schemeClr val="tx1"/>
                </a:solidFill>
              </a:rPr>
              <a:t>a</a:t>
            </a:r>
            <a:r>
              <a:rPr lang="en-US" sz="3200">
                <a:solidFill>
                  <a:schemeClr val="tx1"/>
                </a:solidFill>
              </a:rPr>
              <a:t> </a:t>
            </a:r>
            <a:r>
              <a:rPr lang="sk-SK" sz="3200">
                <a:solidFill>
                  <a:schemeClr val="tx1"/>
                </a:solidFill>
              </a:rPr>
              <a:t>ich nesmie vyhnať</a:t>
            </a:r>
            <a:r>
              <a:rPr lang="en-US" sz="3200">
                <a:solidFill>
                  <a:schemeClr val="tx1"/>
                </a:solidFill>
              </a:rPr>
              <a:t>.”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609600"/>
            <a:ext cx="4343400" cy="838200"/>
          </a:xfrm>
          <a:gradFill rotWithShape="1">
            <a:gsLst>
              <a:gs pos="0">
                <a:srgbClr val="A50021"/>
              </a:gs>
              <a:gs pos="100000">
                <a:srgbClr val="A50021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4800"/>
              <a:t>Gene</a:t>
            </a:r>
            <a:r>
              <a:rPr lang="sk-SK" sz="4800"/>
              <a:t>z</a:t>
            </a:r>
            <a:r>
              <a:rPr lang="en-US" sz="4800"/>
              <a:t>is 15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447800"/>
            <a:ext cx="4343400" cy="1600200"/>
          </a:xfr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solidFill>
              <a:schemeClr val="tx1"/>
            </a:solidFill>
          </a:ln>
        </p:spPr>
        <p:txBody>
          <a:bodyPr/>
          <a:lstStyle/>
          <a:p>
            <a:r>
              <a:rPr lang="sk-SK"/>
              <a:t>Na počiatku Boh prichádza ku</a:t>
            </a:r>
            <a:r>
              <a:rPr lang="en-US"/>
              <a:t> Abram</a:t>
            </a:r>
            <a:r>
              <a:rPr lang="sk-SK"/>
              <a:t>ovi</a:t>
            </a:r>
            <a:r>
              <a:rPr lang="en-US"/>
              <a:t> </a:t>
            </a:r>
            <a:r>
              <a:rPr lang="sk-SK"/>
              <a:t>s posolstvom</a:t>
            </a:r>
            <a:r>
              <a:rPr lang="en-US"/>
              <a:t>.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4572000" y="609600"/>
            <a:ext cx="4343400" cy="838200"/>
          </a:xfrm>
          <a:prstGeom prst="rect">
            <a:avLst/>
          </a:prstGeom>
          <a:gradFill rotWithShape="1">
            <a:gsLst>
              <a:gs pos="0">
                <a:srgbClr val="A50021"/>
              </a:gs>
              <a:gs pos="100000">
                <a:srgbClr val="A50021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Gene</a:t>
            </a:r>
            <a:r>
              <a:rPr lang="sk-SK"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z</a:t>
            </a:r>
            <a:r>
              <a:rPr lang="en-US"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is 16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4572000" y="1447800"/>
            <a:ext cx="4343400" cy="16002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Na počiatku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Sarai </a:t>
            </a: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prichádza k 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Abram</a:t>
            </a: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ovi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s radou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228600" y="3048000"/>
            <a:ext cx="4343400" cy="10668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Abram </a:t>
            </a:r>
            <a:r>
              <a:rPr lang="sk-SK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uverí </a:t>
            </a:r>
            <a:r>
              <a:rPr lang="sk-SK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Pánovi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endParaRPr lang="en-US" sz="3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4572000" y="3048000"/>
            <a:ext cx="4343400" cy="10668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Abram </a:t>
            </a:r>
            <a:r>
              <a:rPr lang="sk-SK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poslúchne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Sarai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228600" y="4114800"/>
            <a:ext cx="4343400" cy="20574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sk-SK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Boh dáva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Abram</a:t>
            </a:r>
            <a:r>
              <a:rPr lang="sk-SK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ovi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k-SK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prísľub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k-SK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ochrany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sk-SK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plodnosti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sk-SK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vlastníctva </a:t>
            </a:r>
            <a:r>
              <a:rPr lang="sk-SK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krajiny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4572000" y="4114800"/>
            <a:ext cx="4343400" cy="20574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Sarai </a:t>
            </a: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dáva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Abram</a:t>
            </a: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ovi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jej slúžku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gar</a:t>
            </a: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, aby naplnila prísľub plodnosti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84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animBg="1"/>
      <p:bldP spid="35845" grpId="0" animBg="1"/>
      <p:bldP spid="35846" grpId="0" animBg="1"/>
      <p:bldP spid="35847" grpId="0" animBg="1"/>
      <p:bldP spid="35848" grpId="0" animBg="1"/>
      <p:bldP spid="3584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609600"/>
            <a:ext cx="4343400" cy="838200"/>
          </a:xfrm>
          <a:gradFill rotWithShape="1">
            <a:gsLst>
              <a:gs pos="0">
                <a:srgbClr val="A50021"/>
              </a:gs>
              <a:gs pos="100000">
                <a:srgbClr val="A50021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4800"/>
              <a:t>Gene</a:t>
            </a:r>
            <a:r>
              <a:rPr lang="sk-SK" sz="4800"/>
              <a:t>z</a:t>
            </a:r>
            <a:r>
              <a:rPr lang="en-US" sz="4800"/>
              <a:t>is 15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447800"/>
            <a:ext cx="4343400" cy="2133600"/>
          </a:xfr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solidFill>
              <a:schemeClr val="tx1"/>
            </a:solidFill>
          </a:ln>
        </p:spPr>
        <p:txBody>
          <a:bodyPr/>
          <a:lstStyle/>
          <a:p>
            <a:r>
              <a:rPr lang="sk-SK"/>
              <a:t>Boh hovorí k</a:t>
            </a:r>
            <a:r>
              <a:rPr lang="en-US"/>
              <a:t> Abram</a:t>
            </a:r>
            <a:r>
              <a:rPr lang="sk-SK"/>
              <a:t>ovi</a:t>
            </a:r>
            <a:r>
              <a:rPr lang="en-US"/>
              <a:t> a</a:t>
            </a:r>
            <a:r>
              <a:rPr lang="sk-SK"/>
              <a:t> dáva</a:t>
            </a:r>
            <a:r>
              <a:rPr lang="en-US"/>
              <a:t> m</a:t>
            </a:r>
            <a:r>
              <a:rPr lang="sk-SK"/>
              <a:t>u</a:t>
            </a:r>
            <a:r>
              <a:rPr lang="en-US"/>
              <a:t> in</a:t>
            </a:r>
            <a:r>
              <a:rPr lang="sk-SK"/>
              <a:t>štr</a:t>
            </a:r>
            <a:r>
              <a:rPr lang="en-US"/>
              <a:t>u</a:t>
            </a:r>
            <a:r>
              <a:rPr lang="sk-SK"/>
              <a:t>k</a:t>
            </a:r>
            <a:r>
              <a:rPr lang="en-US"/>
              <a:t>c</a:t>
            </a:r>
            <a:r>
              <a:rPr lang="sk-SK"/>
              <a:t>ie</a:t>
            </a:r>
            <a:r>
              <a:rPr lang="en-US"/>
              <a:t> a </a:t>
            </a:r>
            <a:r>
              <a:rPr lang="sk-SK"/>
              <a:t>prísľuby</a:t>
            </a:r>
            <a:r>
              <a:rPr lang="en-US"/>
              <a:t>.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4572000" y="609600"/>
            <a:ext cx="4343400" cy="838200"/>
          </a:xfrm>
          <a:prstGeom prst="rect">
            <a:avLst/>
          </a:prstGeom>
          <a:gradFill rotWithShape="1">
            <a:gsLst>
              <a:gs pos="0">
                <a:srgbClr val="A50021"/>
              </a:gs>
              <a:gs pos="100000">
                <a:srgbClr val="A50021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Gene</a:t>
            </a:r>
            <a:r>
              <a:rPr lang="sk-SK"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z</a:t>
            </a:r>
            <a:r>
              <a:rPr lang="en-US"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is 16</a:t>
            </a: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4572000" y="1447800"/>
            <a:ext cx="4343400" cy="21336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Boh hovorí k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gar  a</a:t>
            </a: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dáva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jej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in</a:t>
            </a: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štr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u</a:t>
            </a: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k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ie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a </a:t>
            </a: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prísľuby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228600" y="3581400"/>
            <a:ext cx="4343400" cy="16002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Abram</a:t>
            </a: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ovi je 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pr</a:t>
            </a: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isľúbený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syn, ktorý bude jeho dedičom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4572000" y="3581400"/>
            <a:ext cx="4343400" cy="16002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gar </a:t>
            </a: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je prisľúbený  syn, ktorý bude ako „divý osol“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6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6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86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687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687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687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6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6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animBg="1"/>
      <p:bldP spid="36869" grpId="0" animBg="1"/>
      <p:bldP spid="36870" grpId="0" build="p" animBg="1"/>
      <p:bldP spid="3687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r>
              <a:rPr lang="en-US" sz="6600"/>
              <a:t>Gene</a:t>
            </a:r>
            <a:r>
              <a:rPr lang="sk-SK" sz="6600"/>
              <a:t>z</a:t>
            </a:r>
            <a:r>
              <a:rPr lang="en-US" sz="6600"/>
              <a:t>is 16</a:t>
            </a:r>
            <a:r>
              <a:rPr lang="sk-SK" sz="6600"/>
              <a:t>,</a:t>
            </a:r>
            <a:r>
              <a:rPr lang="en-US" sz="6600"/>
              <a:t>3-4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1295400"/>
            <a:ext cx="7086600" cy="4725888"/>
          </a:xfrm>
        </p:spPr>
        <p:txBody>
          <a:bodyPr/>
          <a:lstStyle/>
          <a:p>
            <a:r>
              <a:rPr lang="sk-SK" smtClean="0"/>
              <a:t>I vzala Abramova žena Sarai svoju </a:t>
            </a:r>
            <a:r>
              <a:rPr lang="sk-SK" smtClean="0"/>
              <a:t>služobnicu</a:t>
            </a:r>
            <a:r>
              <a:rPr lang="sk-SK" smtClean="0"/>
              <a:t>, Egypťanku Agar – Abram </a:t>
            </a:r>
            <a:r>
              <a:rPr lang="sk-SK" smtClean="0"/>
              <a:t>vtedy</a:t>
            </a:r>
            <a:r>
              <a:rPr lang="sk-SK" smtClean="0"/>
              <a:t> býval už desať rokov v kanaánskej krajine -, a dala ju za ženu </a:t>
            </a:r>
            <a:r>
              <a:rPr lang="sk-SK" smtClean="0"/>
              <a:t>svojmu</a:t>
            </a:r>
            <a:r>
              <a:rPr lang="sk-SK" smtClean="0"/>
              <a:t> mužovi </a:t>
            </a:r>
            <a:r>
              <a:rPr lang="sk-SK" smtClean="0"/>
              <a:t>Abramovi</a:t>
            </a:r>
            <a:r>
              <a:rPr lang="sk-SK" smtClean="0"/>
              <a:t>.</a:t>
            </a:r>
            <a:endParaRPr lang="sk-SK"/>
          </a:p>
          <a:p>
            <a:r>
              <a:rPr lang="sk-SK" smtClean="0"/>
              <a:t>On k nej vošiel a ona </a:t>
            </a:r>
            <a:r>
              <a:rPr lang="sk-SK" smtClean="0"/>
              <a:t>počala</a:t>
            </a:r>
            <a:r>
              <a:rPr lang="sk-SK" smtClean="0"/>
              <a:t>. Keď však </a:t>
            </a:r>
            <a:r>
              <a:rPr lang="sk-SK" smtClean="0"/>
              <a:t>spozorovala</a:t>
            </a:r>
            <a:r>
              <a:rPr lang="sk-SK" smtClean="0"/>
              <a:t>, že </a:t>
            </a:r>
            <a:r>
              <a:rPr lang="sk-SK" smtClean="0"/>
              <a:t>počala</a:t>
            </a:r>
            <a:r>
              <a:rPr lang="sk-SK" smtClean="0"/>
              <a:t>, s </a:t>
            </a:r>
            <a:r>
              <a:rPr lang="sk-SK" smtClean="0"/>
              <a:t>opovrhnutím</a:t>
            </a:r>
            <a:r>
              <a:rPr lang="sk-SK" smtClean="0"/>
              <a:t> sa dívala na </a:t>
            </a:r>
            <a:r>
              <a:rPr lang="sk-SK" smtClean="0"/>
              <a:t>svoju</a:t>
            </a:r>
            <a:r>
              <a:rPr lang="sk-SK" smtClean="0"/>
              <a:t> </a:t>
            </a:r>
            <a:r>
              <a:rPr lang="sk-SK" smtClean="0"/>
              <a:t>paniu.</a:t>
            </a:r>
            <a:endParaRPr lang="sk-SK"/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>
            <a:off x="1066800" y="10668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r>
              <a:rPr lang="en-US" sz="6600"/>
              <a:t>Gene</a:t>
            </a:r>
            <a:r>
              <a:rPr lang="sk-SK" sz="6600"/>
              <a:t>z</a:t>
            </a:r>
            <a:r>
              <a:rPr lang="en-US" sz="6600"/>
              <a:t>is 16</a:t>
            </a:r>
            <a:r>
              <a:rPr lang="sk-SK" sz="6600"/>
              <a:t>,</a:t>
            </a:r>
            <a:r>
              <a:rPr lang="en-US" sz="6600"/>
              <a:t>5-6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1295400"/>
            <a:ext cx="7086600" cy="5562600"/>
          </a:xfrm>
        </p:spPr>
        <p:txBody>
          <a:bodyPr/>
          <a:lstStyle/>
          <a:p>
            <a:r>
              <a:rPr lang="sk-SK" sz="2800" smtClean="0"/>
              <a:t>Vtedy</a:t>
            </a:r>
            <a:r>
              <a:rPr lang="sk-SK" sz="2800" smtClean="0"/>
              <a:t> povedala Sarai </a:t>
            </a:r>
            <a:r>
              <a:rPr lang="sk-SK" sz="2800" smtClean="0"/>
              <a:t>Abramovi</a:t>
            </a:r>
            <a:r>
              <a:rPr lang="sk-SK" sz="2800" smtClean="0"/>
              <a:t>: </a:t>
            </a:r>
            <a:r>
              <a:rPr lang="sk-SK" sz="2800" smtClean="0"/>
              <a:t>„</a:t>
            </a:r>
            <a:r>
              <a:rPr lang="sk-SK" sz="2800" smtClean="0"/>
              <a:t>Na mojej krivde máš aj ty </a:t>
            </a:r>
            <a:r>
              <a:rPr lang="sk-SK" sz="2800" smtClean="0"/>
              <a:t>účasť</a:t>
            </a:r>
            <a:r>
              <a:rPr lang="sk-SK" sz="2800" smtClean="0"/>
              <a:t>. Ja sama </a:t>
            </a:r>
            <a:r>
              <a:rPr lang="sk-SK" sz="2800" smtClean="0"/>
              <a:t>som</a:t>
            </a:r>
            <a:endParaRPr lang="sk-SK" sz="2800" smtClean="0"/>
          </a:p>
          <a:p>
            <a:r>
              <a:rPr lang="sk-SK" sz="2800" smtClean="0"/>
              <a:t>dala svoju slúžku do tvojho lona a </a:t>
            </a:r>
            <a:r>
              <a:rPr lang="sk-SK" sz="2800" smtClean="0"/>
              <a:t>teraz</a:t>
            </a:r>
            <a:r>
              <a:rPr lang="sk-SK" sz="2800" smtClean="0"/>
              <a:t>, keď </a:t>
            </a:r>
            <a:r>
              <a:rPr lang="sk-SK" sz="2800" smtClean="0"/>
              <a:t>vidí</a:t>
            </a:r>
            <a:r>
              <a:rPr lang="sk-SK" sz="2800" smtClean="0"/>
              <a:t>, že </a:t>
            </a:r>
            <a:r>
              <a:rPr lang="sk-SK" sz="2800" smtClean="0"/>
              <a:t>počala</a:t>
            </a:r>
            <a:r>
              <a:rPr lang="sk-SK" sz="2800" smtClean="0"/>
              <a:t>, pozerá na mňa s </a:t>
            </a:r>
            <a:r>
              <a:rPr lang="sk-SK" sz="2800" smtClean="0"/>
              <a:t>opovrhnutím.</a:t>
            </a:r>
            <a:endParaRPr lang="sk-SK" sz="2800" smtClean="0"/>
          </a:p>
          <a:p>
            <a:r>
              <a:rPr lang="sk-SK" sz="2800" smtClean="0"/>
              <a:t>Nech Pán súdi medzi mnou a </a:t>
            </a:r>
            <a:r>
              <a:rPr lang="sk-SK" sz="2800" smtClean="0"/>
              <a:t>tebou</a:t>
            </a:r>
            <a:r>
              <a:rPr lang="sk-SK" sz="2800" smtClean="0"/>
              <a:t>. </a:t>
            </a:r>
            <a:endParaRPr lang="sk-SK" sz="2800"/>
          </a:p>
          <a:p>
            <a:r>
              <a:rPr lang="sk-SK" sz="2800" smtClean="0"/>
              <a:t>Abram odvetil </a:t>
            </a:r>
            <a:r>
              <a:rPr lang="sk-SK" sz="2800" smtClean="0"/>
              <a:t>Sarai</a:t>
            </a:r>
            <a:r>
              <a:rPr lang="sk-SK" sz="2800" smtClean="0"/>
              <a:t>: </a:t>
            </a:r>
            <a:r>
              <a:rPr lang="sk-SK" sz="2800" smtClean="0"/>
              <a:t>„</a:t>
            </a:r>
            <a:r>
              <a:rPr lang="sk-SK" sz="2800" smtClean="0"/>
              <a:t>Veď je tvoja slúžka v tvojej </a:t>
            </a:r>
            <a:r>
              <a:rPr lang="sk-SK" sz="2800" smtClean="0"/>
              <a:t>moci</a:t>
            </a:r>
            <a:r>
              <a:rPr lang="sk-SK" sz="2800" smtClean="0"/>
              <a:t>! </a:t>
            </a:r>
            <a:r>
              <a:rPr lang="sk-SK" sz="2800" smtClean="0"/>
              <a:t>Nalož</a:t>
            </a:r>
            <a:r>
              <a:rPr lang="sk-SK" sz="2800" smtClean="0"/>
              <a:t> s ňou ako uznáš za </a:t>
            </a:r>
            <a:r>
              <a:rPr lang="sk-SK" sz="2800" smtClean="0"/>
              <a:t>dobré</a:t>
            </a:r>
            <a:r>
              <a:rPr lang="sk-SK" sz="2800" smtClean="0"/>
              <a:t>!“ Sarai však s ňou nakladala </a:t>
            </a:r>
            <a:r>
              <a:rPr lang="sk-SK" sz="2800" smtClean="0"/>
              <a:t>tvrdo</a:t>
            </a:r>
            <a:r>
              <a:rPr lang="sk-SK" sz="2800" smtClean="0"/>
              <a:t>, takže ona od nej utiekla</a:t>
            </a:r>
            <a:r>
              <a:rPr lang="sk-SK" sz="2800" smtClean="0"/>
              <a:t>.</a:t>
            </a:r>
            <a:endParaRPr lang="sk-SK" sz="2800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1066800" y="10668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r>
              <a:rPr lang="en-US" sz="6600"/>
              <a:t>Gene</a:t>
            </a:r>
            <a:r>
              <a:rPr lang="sk-SK" sz="6600"/>
              <a:t>z</a:t>
            </a:r>
            <a:r>
              <a:rPr lang="en-US" sz="6600"/>
              <a:t>is 16</a:t>
            </a:r>
            <a:r>
              <a:rPr lang="sk-SK" sz="6600"/>
              <a:t>,</a:t>
            </a:r>
            <a:r>
              <a:rPr lang="en-US" sz="6600"/>
              <a:t>7-8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1295400"/>
            <a:ext cx="7086600" cy="5562600"/>
          </a:xfrm>
        </p:spPr>
        <p:txBody>
          <a:bodyPr/>
          <a:lstStyle/>
          <a:p>
            <a:r>
              <a:rPr lang="en-US">
                <a:effectLst/>
              </a:rPr>
              <a:t>Pánov anjel ju však našiel pri prameni vody na púšti, na ceste do Suru, sa povedal jej: „Odkiaľ</a:t>
            </a:r>
            <a:r>
              <a:rPr lang="sk-SK">
                <a:effectLst/>
              </a:rPr>
              <a:t> </a:t>
            </a:r>
            <a:r>
              <a:rPr lang="en-US">
                <a:effectLst/>
              </a:rPr>
              <a:t>ideš, Agar, Saraina slúžka a kam sa uberáš?“ </a:t>
            </a:r>
            <a:endParaRPr lang="sk-SK">
              <a:effectLst/>
            </a:endParaRPr>
          </a:p>
          <a:p>
            <a:r>
              <a:rPr lang="en-US">
                <a:effectLst/>
              </a:rPr>
              <a:t>A ona odpovedala: „Utekám pred svojou paňou</a:t>
            </a:r>
            <a:r>
              <a:rPr lang="sk-SK">
                <a:effectLst/>
              </a:rPr>
              <a:t> </a:t>
            </a:r>
            <a:r>
              <a:rPr lang="en-US">
                <a:effectLst/>
              </a:rPr>
              <a:t>Sarai.“ </a:t>
            </a:r>
          </a:p>
        </p:txBody>
      </p:sp>
      <p:sp>
        <p:nvSpPr>
          <p:cNvPr id="54276" name="Line 4"/>
          <p:cNvSpPr>
            <a:spLocks noChangeShapeType="1"/>
          </p:cNvSpPr>
          <p:nvPr/>
        </p:nvSpPr>
        <p:spPr bwMode="auto">
          <a:xfrm>
            <a:off x="1066800" y="10668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52400"/>
            <a:ext cx="4343400" cy="838200"/>
          </a:xfrm>
          <a:gradFill rotWithShape="1">
            <a:gsLst>
              <a:gs pos="0">
                <a:srgbClr val="A50021"/>
              </a:gs>
              <a:gs pos="100000">
                <a:srgbClr val="A50021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solidFill>
              <a:schemeClr val="tx1"/>
            </a:solidFill>
          </a:ln>
        </p:spPr>
        <p:txBody>
          <a:bodyPr/>
          <a:lstStyle/>
          <a:p>
            <a:r>
              <a:rPr lang="sk-SK"/>
              <a:t>A</a:t>
            </a:r>
            <a:r>
              <a:rPr lang="en-US"/>
              <a:t>gar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990600"/>
            <a:ext cx="4343400" cy="1143000"/>
          </a:xfr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solidFill>
              <a:schemeClr val="tx1"/>
            </a:solidFill>
          </a:ln>
        </p:spPr>
        <p:txBody>
          <a:bodyPr/>
          <a:lstStyle/>
          <a:p>
            <a:r>
              <a:rPr lang="sk-SK" dirty="0"/>
              <a:t>Kruté zaobchádzanie</a:t>
            </a:r>
            <a:r>
              <a:rPr lang="en-US" dirty="0"/>
              <a:t> </a:t>
            </a:r>
            <a:r>
              <a:rPr lang="sk-SK" dirty="0"/>
              <a:t>jej </a:t>
            </a:r>
            <a:r>
              <a:rPr lang="sk-SK" dirty="0" smtClean="0"/>
              <a:t>majiteľky.</a:t>
            </a:r>
            <a:endParaRPr lang="en-US" dirty="0"/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4572000" y="152400"/>
            <a:ext cx="4343400" cy="838200"/>
          </a:xfrm>
          <a:prstGeom prst="rect">
            <a:avLst/>
          </a:prstGeom>
          <a:gradFill rotWithShape="1">
            <a:gsLst>
              <a:gs pos="0">
                <a:srgbClr val="A50021"/>
              </a:gs>
              <a:gs pos="100000">
                <a:srgbClr val="A50021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I</a:t>
            </a:r>
            <a:r>
              <a:rPr lang="sk-SK"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z</a:t>
            </a:r>
            <a:r>
              <a:rPr lang="en-US"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rael</a:t>
            </a: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4572000" y="990600"/>
            <a:ext cx="4343400" cy="11430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Kruté zaobchádzanie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faraóna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228600" y="2133600"/>
            <a:ext cx="4343400" cy="11430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Útek do púšte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4572000" y="2133600"/>
            <a:ext cx="4343400" cy="11430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Útek do púšte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228600" y="3276600"/>
            <a:ext cx="4343400" cy="28194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sk-SK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Stretáva sa s Pánovým anjelom pri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k-SK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studni na ceste do púšte</a:t>
            </a:r>
            <a:r>
              <a:rPr lang="sk-SK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, do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Sur</a:t>
            </a:r>
            <a:r>
              <a:rPr lang="sk-SK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u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55305" name="Rectangle 9"/>
          <p:cNvSpPr>
            <a:spLocks noChangeArrowheads="1"/>
          </p:cNvSpPr>
          <p:nvPr/>
        </p:nvSpPr>
        <p:spPr bwMode="auto">
          <a:xfrm>
            <a:off x="4572000" y="3276600"/>
            <a:ext cx="4343400" cy="28194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sk-SK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Po východe z </a:t>
            </a:r>
            <a:r>
              <a:rPr lang="sk-SK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Egypta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 </a:t>
            </a:r>
            <a:r>
              <a:rPr lang="sk-SK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troch dňoch cesty do púšte krajiny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Sur, </a:t>
            </a:r>
            <a:r>
              <a:rPr lang="sk-SK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nenašli žiadnu vodu.</a:t>
            </a:r>
            <a:endParaRPr lang="en-US" sz="3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5306" name="WordArt 10"/>
          <p:cNvSpPr>
            <a:spLocks noChangeArrowheads="1" noChangeShapeType="1" noTextEdit="1"/>
          </p:cNvSpPr>
          <p:nvPr/>
        </p:nvSpPr>
        <p:spPr bwMode="auto">
          <a:xfrm>
            <a:off x="1600200" y="5867400"/>
            <a:ext cx="59436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Agar bola na ceste do Egypta</a:t>
            </a:r>
            <a:endParaRPr lang="sk-SK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chemeClr val="accent2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2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2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2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530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530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530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5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5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5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5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5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530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530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530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5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5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5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53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53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 animBg="1"/>
      <p:bldP spid="55301" grpId="0" animBg="1"/>
      <p:bldP spid="55302" grpId="0" build="p" animBg="1"/>
      <p:bldP spid="55303" grpId="0" animBg="1"/>
      <p:bldP spid="55304" grpId="0" build="p" animBg="1"/>
      <p:bldP spid="5530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r>
              <a:rPr lang="en-US" sz="6600"/>
              <a:t>Gene</a:t>
            </a:r>
            <a:r>
              <a:rPr lang="sk-SK" sz="6600"/>
              <a:t>z</a:t>
            </a:r>
            <a:r>
              <a:rPr lang="en-US" sz="6600"/>
              <a:t>is 15</a:t>
            </a:r>
            <a:r>
              <a:rPr lang="sk-SK" sz="6600"/>
              <a:t>,</a:t>
            </a:r>
            <a:r>
              <a:rPr lang="en-US" sz="6600"/>
              <a:t>1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1295400"/>
            <a:ext cx="7034213" cy="4005263"/>
          </a:xfrm>
        </p:spPr>
        <p:txBody>
          <a:bodyPr/>
          <a:lstStyle/>
          <a:p>
            <a:r>
              <a:rPr lang="sk-SK" smtClean="0"/>
              <a:t>Po týchto udalostiach sa Pán prihovoril vo videní </a:t>
            </a:r>
            <a:r>
              <a:rPr lang="sk-SK" smtClean="0"/>
              <a:t>Abramovi</a:t>
            </a:r>
            <a:r>
              <a:rPr lang="sk-SK" smtClean="0"/>
              <a:t> </a:t>
            </a:r>
            <a:r>
              <a:rPr lang="sk-SK" smtClean="0"/>
              <a:t>takto</a:t>
            </a:r>
            <a:r>
              <a:rPr lang="sk-SK" smtClean="0"/>
              <a:t>: </a:t>
            </a:r>
            <a:endParaRPr lang="sk-SK"/>
          </a:p>
          <a:p>
            <a:endParaRPr lang="sk-SK"/>
          </a:p>
          <a:p>
            <a:r>
              <a:rPr lang="sk-SK" smtClean="0"/>
              <a:t>„</a:t>
            </a:r>
            <a:r>
              <a:rPr lang="sk-SK" smtClean="0"/>
              <a:t>Neboj sa </a:t>
            </a:r>
            <a:r>
              <a:rPr lang="sk-SK" smtClean="0"/>
              <a:t>Abram</a:t>
            </a:r>
            <a:r>
              <a:rPr lang="sk-SK" smtClean="0"/>
              <a:t>, ja som tvoj </a:t>
            </a:r>
            <a:r>
              <a:rPr lang="sk-SK" smtClean="0"/>
              <a:t>štít</a:t>
            </a:r>
            <a:r>
              <a:rPr lang="sk-SK" smtClean="0"/>
              <a:t>. Tvoja odmena bude veľmi </a:t>
            </a:r>
            <a:r>
              <a:rPr lang="sk-SK" smtClean="0"/>
              <a:t>veľká!“</a:t>
            </a:r>
            <a:endParaRPr lang="sk-SK"/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1066800" y="10668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r>
              <a:rPr lang="en-US" sz="6600"/>
              <a:t>Gene</a:t>
            </a:r>
            <a:r>
              <a:rPr lang="sk-SK" sz="6600"/>
              <a:t>z</a:t>
            </a:r>
            <a:r>
              <a:rPr lang="en-US" sz="6600"/>
              <a:t>is 16</a:t>
            </a:r>
            <a:r>
              <a:rPr lang="sk-SK" sz="6600"/>
              <a:t>,</a:t>
            </a:r>
            <a:r>
              <a:rPr lang="en-US" sz="6600"/>
              <a:t>9-10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1295400"/>
            <a:ext cx="7086600" cy="3861792"/>
          </a:xfrm>
        </p:spPr>
        <p:txBody>
          <a:bodyPr/>
          <a:lstStyle/>
          <a:p>
            <a:r>
              <a:rPr lang="sk-SK" smtClean="0">
                <a:effectLst/>
              </a:rPr>
              <a:t>Tu</a:t>
            </a:r>
            <a:r>
              <a:rPr lang="sk-SK" smtClean="0">
                <a:effectLst/>
              </a:rPr>
              <a:t> jej Pánov anjel </a:t>
            </a:r>
            <a:r>
              <a:rPr lang="sk-SK" smtClean="0">
                <a:effectLst/>
              </a:rPr>
              <a:t>povedal</a:t>
            </a:r>
            <a:r>
              <a:rPr lang="sk-SK" smtClean="0">
                <a:effectLst/>
              </a:rPr>
              <a:t>: </a:t>
            </a:r>
            <a:r>
              <a:rPr lang="sk-SK" smtClean="0">
                <a:effectLst/>
              </a:rPr>
              <a:t>„</a:t>
            </a:r>
            <a:r>
              <a:rPr lang="sk-SK" smtClean="0">
                <a:effectLst/>
              </a:rPr>
              <a:t>Vráť sa k svojej panej a podrob sa jej </a:t>
            </a:r>
            <a:r>
              <a:rPr lang="sk-SK" smtClean="0">
                <a:effectLst/>
              </a:rPr>
              <a:t>moci</a:t>
            </a:r>
            <a:r>
              <a:rPr lang="sk-SK" smtClean="0">
                <a:effectLst/>
              </a:rPr>
              <a:t>!“ </a:t>
            </a:r>
            <a:endParaRPr lang="sk-SK">
              <a:effectLst/>
            </a:endParaRPr>
          </a:p>
          <a:p>
            <a:r>
              <a:rPr lang="sk-SK" smtClean="0">
                <a:effectLst/>
              </a:rPr>
              <a:t>Pánov </a:t>
            </a:r>
            <a:r>
              <a:rPr lang="sk-SK" smtClean="0">
                <a:effectLst/>
              </a:rPr>
              <a:t>anjel</a:t>
            </a:r>
            <a:r>
              <a:rPr lang="sk-SK" smtClean="0">
                <a:effectLst/>
              </a:rPr>
              <a:t> jej hovoril </a:t>
            </a:r>
            <a:r>
              <a:rPr lang="sk-SK" smtClean="0">
                <a:effectLst/>
              </a:rPr>
              <a:t>ďalej</a:t>
            </a:r>
            <a:r>
              <a:rPr lang="sk-SK" smtClean="0">
                <a:effectLst/>
              </a:rPr>
              <a:t>: </a:t>
            </a:r>
            <a:endParaRPr lang="sk-SK">
              <a:effectLst/>
            </a:endParaRPr>
          </a:p>
          <a:p>
            <a:r>
              <a:rPr lang="sk-SK" smtClean="0">
                <a:effectLst/>
              </a:rPr>
              <a:t>„</a:t>
            </a:r>
            <a:r>
              <a:rPr lang="sk-SK" smtClean="0">
                <a:effectLst/>
              </a:rPr>
              <a:t>Tak veľmi rozmnožím tvoje </a:t>
            </a:r>
            <a:r>
              <a:rPr lang="sk-SK" smtClean="0">
                <a:effectLst/>
              </a:rPr>
              <a:t>potomstvo</a:t>
            </a:r>
            <a:r>
              <a:rPr lang="sk-SK" smtClean="0">
                <a:effectLst/>
              </a:rPr>
              <a:t>, že sa pre množstvo nedá ani </a:t>
            </a:r>
            <a:r>
              <a:rPr lang="sk-SK" smtClean="0">
                <a:effectLst/>
              </a:rPr>
              <a:t>spočítať.“</a:t>
            </a:r>
            <a:endParaRPr lang="sk-SK">
              <a:effectLst/>
            </a:endParaRPr>
          </a:p>
        </p:txBody>
      </p:sp>
      <p:sp>
        <p:nvSpPr>
          <p:cNvPr id="56324" name="Line 4"/>
          <p:cNvSpPr>
            <a:spLocks noChangeShapeType="1"/>
          </p:cNvSpPr>
          <p:nvPr/>
        </p:nvSpPr>
        <p:spPr bwMode="auto">
          <a:xfrm>
            <a:off x="1066800" y="10668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r>
              <a:rPr lang="en-US" sz="6600"/>
              <a:t>Gene</a:t>
            </a:r>
            <a:r>
              <a:rPr lang="sk-SK" sz="6600"/>
              <a:t>z</a:t>
            </a:r>
            <a:r>
              <a:rPr lang="en-US" sz="6600"/>
              <a:t>is 16</a:t>
            </a:r>
            <a:r>
              <a:rPr lang="sk-SK" sz="6600"/>
              <a:t>,</a:t>
            </a:r>
            <a:r>
              <a:rPr lang="en-US" sz="6600"/>
              <a:t>11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1295400"/>
            <a:ext cx="7086600" cy="5562600"/>
          </a:xfr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en-US">
                <a:effectLst/>
              </a:rPr>
              <a:t>A ešte jej Pánov anjel hovoril:</a:t>
            </a:r>
          </a:p>
        </p:txBody>
      </p:sp>
      <p:sp>
        <p:nvSpPr>
          <p:cNvPr id="57348" name="Line 4"/>
          <p:cNvSpPr>
            <a:spLocks noChangeShapeType="1"/>
          </p:cNvSpPr>
          <p:nvPr/>
        </p:nvSpPr>
        <p:spPr bwMode="auto">
          <a:xfrm>
            <a:off x="1066800" y="10668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1476375" y="2133600"/>
            <a:ext cx="6335713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3200"/>
              <a:t>„Hľa, počala si a porodíš syna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3200"/>
              <a:t>a nazveš ho menom Izmael,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3200"/>
              <a:t>lebo Pán vypočul tvoje vzdychy</a:t>
            </a:r>
            <a:r>
              <a:rPr lang="sk-SK" sz="3200"/>
              <a:t>..</a:t>
            </a:r>
            <a:r>
              <a:rPr lang="en-US" sz="3200"/>
              <a:t>.“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r>
              <a:rPr lang="en-US" sz="6600"/>
              <a:t>Gene</a:t>
            </a:r>
            <a:r>
              <a:rPr lang="sk-SK" sz="6600"/>
              <a:t>z</a:t>
            </a:r>
            <a:r>
              <a:rPr lang="en-US" sz="6600"/>
              <a:t>is 16</a:t>
            </a:r>
            <a:r>
              <a:rPr lang="sk-SK" sz="6600"/>
              <a:t>,</a:t>
            </a:r>
            <a:r>
              <a:rPr lang="en-US" sz="6600"/>
              <a:t>12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1295400"/>
            <a:ext cx="6275388" cy="4510088"/>
          </a:xfrm>
        </p:spPr>
        <p:txBody>
          <a:bodyPr/>
          <a:lstStyle/>
          <a:p>
            <a:pPr algn="just"/>
            <a:r>
              <a:rPr lang="sk-SK" smtClean="0"/>
              <a:t>“</a:t>
            </a:r>
            <a:r>
              <a:rPr lang="sk-SK" smtClean="0">
                <a:effectLst/>
              </a:rPr>
              <a:t>...</a:t>
            </a:r>
            <a:r>
              <a:rPr lang="sk-SK" smtClean="0">
                <a:effectLst/>
              </a:rPr>
              <a:t> bude to človek ako divý </a:t>
            </a:r>
            <a:r>
              <a:rPr lang="sk-SK" smtClean="0">
                <a:effectLst/>
              </a:rPr>
              <a:t>osol</a:t>
            </a:r>
            <a:r>
              <a:rPr lang="sk-SK" smtClean="0">
                <a:effectLst/>
              </a:rPr>
              <a:t>, </a:t>
            </a:r>
            <a:r>
              <a:rPr lang="sk-SK" smtClean="0">
                <a:effectLst/>
              </a:rPr>
              <a:t>jeho</a:t>
            </a:r>
            <a:r>
              <a:rPr lang="sk-SK" smtClean="0">
                <a:effectLst/>
              </a:rPr>
              <a:t> ruka bude proti </a:t>
            </a:r>
            <a:r>
              <a:rPr lang="sk-SK" smtClean="0">
                <a:effectLst/>
              </a:rPr>
              <a:t>všetkým</a:t>
            </a:r>
            <a:endParaRPr lang="sk-SK" smtClean="0">
              <a:effectLst/>
            </a:endParaRPr>
          </a:p>
          <a:p>
            <a:r>
              <a:rPr lang="sk-SK" smtClean="0">
                <a:effectLst/>
              </a:rPr>
              <a:t>a ruky všetkých proti nemu a bude bývať nablízku všetkých svojich </a:t>
            </a:r>
            <a:r>
              <a:rPr lang="sk-SK" smtClean="0">
                <a:effectLst/>
              </a:rPr>
              <a:t>bratov</a:t>
            </a:r>
            <a:r>
              <a:rPr lang="sk-SK" smtClean="0"/>
              <a:t>.”</a:t>
            </a:r>
            <a:endParaRPr lang="sk-SK"/>
          </a:p>
        </p:txBody>
      </p:sp>
      <p:sp>
        <p:nvSpPr>
          <p:cNvPr id="58372" name="Line 4"/>
          <p:cNvSpPr>
            <a:spLocks noChangeShapeType="1"/>
          </p:cNvSpPr>
          <p:nvPr/>
        </p:nvSpPr>
        <p:spPr bwMode="auto">
          <a:xfrm>
            <a:off x="1066800" y="10668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r>
              <a:rPr lang="en-US" sz="6000"/>
              <a:t>Gene</a:t>
            </a:r>
            <a:r>
              <a:rPr lang="sk-SK" sz="6000"/>
              <a:t>z</a:t>
            </a:r>
            <a:r>
              <a:rPr lang="en-US" sz="6000"/>
              <a:t>is 16</a:t>
            </a:r>
            <a:r>
              <a:rPr lang="sk-SK" sz="6000"/>
              <a:t>,</a:t>
            </a:r>
            <a:r>
              <a:rPr lang="en-US" sz="6000"/>
              <a:t>13-</a:t>
            </a:r>
            <a:r>
              <a:rPr lang="sk-SK" sz="6000"/>
              <a:t>1</a:t>
            </a:r>
            <a:r>
              <a:rPr lang="en-US" sz="6000"/>
              <a:t>4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1295400"/>
            <a:ext cx="7086600" cy="5562600"/>
          </a:xfrm>
        </p:spPr>
        <p:txBody>
          <a:bodyPr/>
          <a:lstStyle/>
          <a:p>
            <a:r>
              <a:rPr lang="sk-SK" smtClean="0">
                <a:effectLst/>
              </a:rPr>
              <a:t>Potom</a:t>
            </a:r>
            <a:r>
              <a:rPr lang="sk-SK" smtClean="0">
                <a:effectLst/>
              </a:rPr>
              <a:t> nazvala </a:t>
            </a:r>
            <a:r>
              <a:rPr lang="sk-SK" smtClean="0">
                <a:effectLst/>
              </a:rPr>
              <a:t>Pána</a:t>
            </a:r>
            <a:r>
              <a:rPr lang="sk-SK" smtClean="0">
                <a:effectLst/>
              </a:rPr>
              <a:t>, ktorý k nej </a:t>
            </a:r>
            <a:r>
              <a:rPr lang="sk-SK" smtClean="0">
                <a:effectLst/>
              </a:rPr>
              <a:t>hovoril</a:t>
            </a:r>
            <a:r>
              <a:rPr lang="sk-SK" smtClean="0">
                <a:effectLst/>
              </a:rPr>
              <a:t>: </a:t>
            </a:r>
            <a:r>
              <a:rPr lang="sk-SK" smtClean="0">
                <a:effectLst/>
              </a:rPr>
              <a:t>„</a:t>
            </a:r>
            <a:r>
              <a:rPr lang="sk-SK" smtClean="0">
                <a:effectLst/>
              </a:rPr>
              <a:t>Ty si </a:t>
            </a:r>
            <a:r>
              <a:rPr lang="sk-SK" smtClean="0">
                <a:effectLst/>
              </a:rPr>
              <a:t>Boh</a:t>
            </a:r>
            <a:r>
              <a:rPr lang="sk-SK" smtClean="0">
                <a:effectLst/>
              </a:rPr>
              <a:t>, ktorý si ma </a:t>
            </a:r>
            <a:r>
              <a:rPr lang="sk-SK" smtClean="0">
                <a:effectLst/>
              </a:rPr>
              <a:t>videl</a:t>
            </a:r>
            <a:r>
              <a:rPr lang="sk-SK" smtClean="0">
                <a:effectLst/>
              </a:rPr>
              <a:t>, </a:t>
            </a:r>
            <a:r>
              <a:rPr lang="sk-SK" smtClean="0">
                <a:effectLst/>
              </a:rPr>
              <a:t>lebo</a:t>
            </a:r>
            <a:r>
              <a:rPr lang="sk-SK" smtClean="0">
                <a:effectLst/>
              </a:rPr>
              <a:t>“ - </a:t>
            </a:r>
            <a:r>
              <a:rPr lang="sk-SK" smtClean="0">
                <a:effectLst/>
              </a:rPr>
              <a:t>povedala</a:t>
            </a:r>
            <a:r>
              <a:rPr lang="sk-SK" smtClean="0">
                <a:effectLst/>
              </a:rPr>
              <a:t> - </a:t>
            </a:r>
            <a:r>
              <a:rPr lang="sk-SK" smtClean="0">
                <a:effectLst/>
              </a:rPr>
              <a:t>„</a:t>
            </a:r>
            <a:r>
              <a:rPr lang="sk-SK" smtClean="0">
                <a:effectLst/>
              </a:rPr>
              <a:t>či som azda </a:t>
            </a:r>
            <a:r>
              <a:rPr lang="sk-SK" smtClean="0">
                <a:effectLst/>
              </a:rPr>
              <a:t>nevidela</a:t>
            </a:r>
            <a:r>
              <a:rPr lang="sk-SK" smtClean="0">
                <a:effectLst/>
              </a:rPr>
              <a:t> </a:t>
            </a:r>
            <a:r>
              <a:rPr lang="sk-SK" smtClean="0">
                <a:effectLst/>
              </a:rPr>
              <a:t>toho</a:t>
            </a:r>
            <a:r>
              <a:rPr lang="sk-SK" smtClean="0">
                <a:effectLst/>
              </a:rPr>
              <a:t>, ktorý sa na mňa </a:t>
            </a:r>
            <a:r>
              <a:rPr lang="sk-SK" smtClean="0">
                <a:effectLst/>
              </a:rPr>
              <a:t>díval</a:t>
            </a:r>
            <a:r>
              <a:rPr lang="sk-SK" smtClean="0">
                <a:effectLst/>
              </a:rPr>
              <a:t>?“  Preto studňu nazvala </a:t>
            </a:r>
            <a:r>
              <a:rPr lang="sk-SK" smtClean="0">
                <a:effectLst/>
              </a:rPr>
              <a:t>studňou</a:t>
            </a:r>
            <a:r>
              <a:rPr lang="sk-SK" smtClean="0">
                <a:effectLst/>
              </a:rPr>
              <a:t> Lachaj roi </a:t>
            </a:r>
            <a:r>
              <a:rPr lang="sk-SK" smtClean="0">
                <a:effectLst/>
              </a:rPr>
              <a:t>(</a:t>
            </a:r>
            <a:r>
              <a:rPr lang="sk-SK" smtClean="0">
                <a:effectLst/>
              </a:rPr>
              <a:t>studňa </a:t>
            </a:r>
            <a:r>
              <a:rPr lang="sk-SK" smtClean="0">
                <a:effectLst/>
              </a:rPr>
              <a:t>Živého</a:t>
            </a:r>
            <a:r>
              <a:rPr lang="sk-SK" smtClean="0">
                <a:effectLst/>
              </a:rPr>
              <a:t>, ktorý ma </a:t>
            </a:r>
            <a:r>
              <a:rPr lang="sk-SK" smtClean="0">
                <a:effectLst/>
              </a:rPr>
              <a:t>vidí</a:t>
            </a:r>
            <a:r>
              <a:rPr lang="sk-SK" smtClean="0">
                <a:effectLst/>
              </a:rPr>
              <a:t>). To je tá medzi Kádešom a </a:t>
            </a:r>
            <a:r>
              <a:rPr lang="sk-SK" smtClean="0">
                <a:effectLst/>
              </a:rPr>
              <a:t>Baradom.</a:t>
            </a:r>
            <a:endParaRPr lang="sk-SK"/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>
            <a:off x="1066800" y="10668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609600"/>
            <a:ext cx="4343400" cy="838200"/>
          </a:xfrm>
          <a:gradFill rotWithShape="1">
            <a:gsLst>
              <a:gs pos="0">
                <a:srgbClr val="A50021"/>
              </a:gs>
              <a:gs pos="100000">
                <a:srgbClr val="A50021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solidFill>
              <a:schemeClr val="tx1"/>
            </a:solidFill>
          </a:ln>
        </p:spPr>
        <p:txBody>
          <a:bodyPr/>
          <a:lstStyle/>
          <a:p>
            <a:r>
              <a:rPr lang="sk-SK" sz="4400"/>
              <a:t>Syn Agar</a:t>
            </a:r>
            <a:endParaRPr lang="en-US" sz="440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447800"/>
            <a:ext cx="4343400" cy="1143000"/>
          </a:xfr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solidFill>
              <a:schemeClr val="tx1"/>
            </a:solidFill>
          </a:ln>
        </p:spPr>
        <p:txBody>
          <a:bodyPr/>
          <a:lstStyle/>
          <a:p>
            <a:r>
              <a:rPr lang="sk-SK"/>
              <a:t>Jeho potomci budú nespočítateľní</a:t>
            </a:r>
            <a:r>
              <a:rPr lang="en-US"/>
              <a:t>.</a:t>
            </a: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4572000" y="609600"/>
            <a:ext cx="4343400" cy="838200"/>
          </a:xfrm>
          <a:prstGeom prst="rect">
            <a:avLst/>
          </a:prstGeom>
          <a:gradFill rotWithShape="1">
            <a:gsLst>
              <a:gs pos="0">
                <a:srgbClr val="A50021"/>
              </a:gs>
              <a:gs pos="100000">
                <a:srgbClr val="A50021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sk-SK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Dedič Abraháma</a:t>
            </a:r>
            <a:endParaRPr lang="en-US" sz="40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4572000" y="1447800"/>
            <a:ext cx="4343400" cy="11430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Jeho potomci budú nespočítateľní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228600" y="2590800"/>
            <a:ext cx="4343400" cy="11430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Bude v nepriateľstve so svetom.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4572000" y="2590800"/>
            <a:ext cx="4343400" cy="11430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Bude požehnaním pre svet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228600" y="3733800"/>
            <a:ext cx="4343400" cy="21336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Každá mužská ruka bude proti nemu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60425" name="Rectangle 9"/>
          <p:cNvSpPr>
            <a:spLocks noChangeArrowheads="1"/>
          </p:cNvSpPr>
          <p:nvPr/>
        </p:nvSpPr>
        <p:spPr bwMode="auto">
          <a:xfrm>
            <a:off x="4572000" y="3733800"/>
            <a:ext cx="4343400" cy="21336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Ktokoľvek ho požehná bude požehnaný </a:t>
            </a: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a </a:t>
            </a:r>
            <a:r>
              <a:rPr lang="sk-SK" sz="32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kto</a:t>
            </a:r>
            <a:r>
              <a:rPr lang="sk-SK" sz="32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ho </a:t>
            </a: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prekľaje, </a:t>
            </a: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bude </a:t>
            </a:r>
            <a:r>
              <a:rPr lang="sk-SK" sz="32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prekliaty.</a:t>
            </a:r>
            <a:endParaRPr lang="sk-SK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1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1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04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04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0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42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042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04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0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0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0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0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0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0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042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042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042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04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04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 animBg="1"/>
      <p:bldP spid="60421" grpId="0" animBg="1"/>
      <p:bldP spid="60422" grpId="0" build="p" animBg="1"/>
      <p:bldP spid="60423" grpId="0" animBg="1"/>
      <p:bldP spid="60424" grpId="0" build="p" animBg="1"/>
      <p:bldP spid="6042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" y="0"/>
            <a:ext cx="7848600" cy="762000"/>
          </a:xfr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solidFill>
              <a:schemeClr val="tx1"/>
            </a:solidFill>
          </a:ln>
        </p:spPr>
        <p:txBody>
          <a:bodyPr/>
          <a:lstStyle/>
          <a:p>
            <a:r>
              <a:rPr lang="sk-SK" sz="2000">
                <a:solidFill>
                  <a:schemeClr val="tx1"/>
                </a:solidFill>
              </a:rPr>
              <a:t>Dané prisľúbenia</a:t>
            </a:r>
            <a:r>
              <a:rPr lang="en-US" sz="2000">
                <a:solidFill>
                  <a:schemeClr val="tx1"/>
                </a:solidFill>
              </a:rPr>
              <a:t>: Abram </a:t>
            </a:r>
            <a:r>
              <a:rPr lang="sk-SK" sz="2000">
                <a:solidFill>
                  <a:schemeClr val="tx1"/>
                </a:solidFill>
              </a:rPr>
              <a:t>je povolaný opustiť svoju rodinu</a:t>
            </a:r>
            <a:r>
              <a:rPr lang="en-US" sz="2000">
                <a:solidFill>
                  <a:schemeClr val="tx1"/>
                </a:solidFill>
              </a:rPr>
              <a:t>.  </a:t>
            </a:r>
            <a:r>
              <a:rPr lang="sk-SK" sz="2000">
                <a:solidFill>
                  <a:schemeClr val="tx1"/>
                </a:solidFill>
              </a:rPr>
              <a:t>Prísľub plodnosti</a:t>
            </a:r>
            <a:r>
              <a:rPr lang="en-US" sz="2000">
                <a:solidFill>
                  <a:schemeClr val="tx1"/>
                </a:solidFill>
              </a:rPr>
              <a:t> (12</a:t>
            </a:r>
            <a:r>
              <a:rPr lang="sk-SK" sz="2000">
                <a:solidFill>
                  <a:schemeClr val="tx1"/>
                </a:solidFill>
              </a:rPr>
              <a:t>,</a:t>
            </a:r>
            <a:r>
              <a:rPr lang="en-US" sz="2000">
                <a:solidFill>
                  <a:schemeClr val="tx1"/>
                </a:solidFill>
              </a:rPr>
              <a:t>1-3) </a:t>
            </a:r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76200" y="6019800"/>
            <a:ext cx="7848600" cy="7620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Naplnenie prisľúbení: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I</a:t>
            </a:r>
            <a:r>
              <a:rPr lang="sk-SK" sz="20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zákovo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narodenie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; 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gar </a:t>
            </a:r>
            <a:r>
              <a:rPr lang="sk-SK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</a:t>
            </a:r>
            <a:r>
              <a:rPr lang="en-US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I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z</a:t>
            </a:r>
            <a:r>
              <a:rPr lang="en-US" sz="20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mael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sú vyhnaní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; I</a:t>
            </a:r>
            <a:r>
              <a:rPr lang="sk-SK" sz="20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zák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je obetovaný na oltári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(21-22) 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457200" y="762000"/>
            <a:ext cx="7772400" cy="4572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Pobyt v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Egypt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e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, “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Ona je moja sestra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” (12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,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10-20) </a:t>
            </a:r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457200" y="5638800"/>
            <a:ext cx="7772400" cy="3810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Pobyt v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Gerar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e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, “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Ona je moja sestra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” (20) </a:t>
            </a: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762000" y="1219200"/>
            <a:ext cx="7772400" cy="7874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Lot </a:t>
            </a:r>
            <a:r>
              <a:rPr lang="en-US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 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Abram: 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Vyjednávanie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(13).</a:t>
            </a:r>
            <a:b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</a:b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Abram 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zachraňuje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Lot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a 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ľud 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Sodom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y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(14)</a:t>
            </a:r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762000" y="4876800"/>
            <a:ext cx="7772400" cy="7620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Boh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a Abram: 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Vyjednávanie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(18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,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16-33).</a:t>
            </a:r>
            <a:b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</a:b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An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jeli zachraňujú 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Lot a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ničia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Sodom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u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(19)</a:t>
            </a:r>
          </a:p>
        </p:txBody>
      </p:sp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1066800" y="1981200"/>
            <a:ext cx="7620000" cy="7874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Abram pr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i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p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r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vuje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obetné dary na obrad zmluvy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: 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Boh prisľubuje potomstvo a vlastníctvo krajiny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(15)</a:t>
            </a:r>
          </a:p>
        </p:txBody>
      </p:sp>
      <p:sp>
        <p:nvSpPr>
          <p:cNvPr id="61449" name="Rectangle 9"/>
          <p:cNvSpPr>
            <a:spLocks noChangeArrowheads="1"/>
          </p:cNvSpPr>
          <p:nvPr/>
        </p:nvSpPr>
        <p:spPr bwMode="auto">
          <a:xfrm>
            <a:off x="1066800" y="4089400"/>
            <a:ext cx="7620000" cy="7874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Abram pr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ipravuje pohostenie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: 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Boh prisľubuje, že Sára porodí Izáka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(18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,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1-15).</a:t>
            </a:r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1447800" y="2743200"/>
            <a:ext cx="7467600" cy="4572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gar a I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z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mael (16)</a:t>
            </a:r>
          </a:p>
        </p:txBody>
      </p:sp>
      <p:sp>
        <p:nvSpPr>
          <p:cNvPr id="61451" name="Rectangle 11"/>
          <p:cNvSpPr>
            <a:spLocks noChangeArrowheads="1"/>
          </p:cNvSpPr>
          <p:nvPr/>
        </p:nvSpPr>
        <p:spPr bwMode="auto">
          <a:xfrm>
            <a:off x="1447800" y="3657600"/>
            <a:ext cx="7467600" cy="4572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Abram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ova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a I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z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mael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ova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obriezka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(17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,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23-27).</a:t>
            </a:r>
          </a:p>
        </p:txBody>
      </p:sp>
      <p:sp>
        <p:nvSpPr>
          <p:cNvPr id="61452" name="Rectangle 12"/>
          <p:cNvSpPr>
            <a:spLocks noChangeArrowheads="1"/>
          </p:cNvSpPr>
          <p:nvPr/>
        </p:nvSpPr>
        <p:spPr bwMode="auto">
          <a:xfrm>
            <a:off x="1752600" y="3200400"/>
            <a:ext cx="7315200" cy="457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400" b="1" dirty="0" err="1">
                <a:ln>
                  <a:solidFill>
                    <a:schemeClr val="tx2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Abra</a:t>
            </a:r>
            <a:r>
              <a:rPr lang="sk-SK" sz="2400" b="1" dirty="0" err="1">
                <a:ln>
                  <a:solidFill>
                    <a:schemeClr val="tx2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mova</a:t>
            </a:r>
            <a:r>
              <a:rPr lang="sk-SK" sz="2400" b="1" dirty="0">
                <a:ln>
                  <a:solidFill>
                    <a:schemeClr val="tx2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zmluva</a:t>
            </a:r>
            <a:r>
              <a:rPr lang="en-US" sz="2400" b="1" dirty="0">
                <a:ln>
                  <a:solidFill>
                    <a:schemeClr val="tx2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(17</a:t>
            </a:r>
            <a:r>
              <a:rPr lang="sk-SK" sz="2400" b="1" dirty="0">
                <a:ln>
                  <a:solidFill>
                    <a:schemeClr val="tx2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,</a:t>
            </a:r>
            <a:r>
              <a:rPr lang="en-US" sz="2400" b="1" dirty="0">
                <a:ln>
                  <a:solidFill>
                    <a:schemeClr val="tx2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1-22)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5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1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2" grpId="0" build="allAtOnce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250825" y="0"/>
            <a:ext cx="7162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Abram 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je 99-ročný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(17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,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1)</a:t>
            </a:r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228600" y="6324600"/>
            <a:ext cx="7295728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Abrah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á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 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 99- ročný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, I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z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mael 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má 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13 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rokov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(17:24-25).</a:t>
            </a: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533400" y="508000"/>
            <a:ext cx="7162800" cy="457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Pán sa zjavuje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Abram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ovi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(17:1-2).</a:t>
            </a:r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539552" y="5805264"/>
            <a:ext cx="7162800" cy="457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Boh vystúpil od 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Abrah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á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m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 hore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(17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,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22).</a:t>
            </a:r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838200" y="939800"/>
            <a:ext cx="7239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Boh chce uzavrieť zmluvu s Abramom, aby ho rozmnožil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(17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,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2).</a:t>
            </a:r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683568" y="5085184"/>
            <a:ext cx="7239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Boh prisľubuje rozmnoženie skrze 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I</a:t>
            </a:r>
            <a:r>
              <a:rPr lang="sk-SK" sz="20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záka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a I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z</a:t>
            </a:r>
            <a:r>
              <a:rPr lang="en-US" sz="20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mael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(17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,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18-21)</a:t>
            </a:r>
          </a:p>
        </p:txBody>
      </p:sp>
      <p:sp>
        <p:nvSpPr>
          <p:cNvPr id="62472" name="Rectangle 8"/>
          <p:cNvSpPr>
            <a:spLocks noChangeArrowheads="1"/>
          </p:cNvSpPr>
          <p:nvPr/>
        </p:nvSpPr>
        <p:spPr bwMode="auto">
          <a:xfrm>
            <a:off x="1219200" y="1676400"/>
            <a:ext cx="7239000" cy="457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Abram 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padá na tvár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(17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,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3).</a:t>
            </a:r>
          </a:p>
        </p:txBody>
      </p:sp>
      <p:sp>
        <p:nvSpPr>
          <p:cNvPr id="62473" name="Rectangle 9"/>
          <p:cNvSpPr>
            <a:spLocks noChangeArrowheads="1"/>
          </p:cNvSpPr>
          <p:nvPr/>
        </p:nvSpPr>
        <p:spPr bwMode="auto">
          <a:xfrm>
            <a:off x="1259632" y="4653136"/>
            <a:ext cx="7239000" cy="457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Abrah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ám padá na tvár 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a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smeje sa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(17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,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17).</a:t>
            </a:r>
          </a:p>
        </p:txBody>
      </p:sp>
      <p:sp>
        <p:nvSpPr>
          <p:cNvPr id="62474" name="Rectangle 10"/>
          <p:cNvSpPr>
            <a:spLocks noChangeArrowheads="1"/>
          </p:cNvSpPr>
          <p:nvPr/>
        </p:nvSpPr>
        <p:spPr bwMode="auto">
          <a:xfrm>
            <a:off x="1524000" y="2108200"/>
            <a:ext cx="736848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Abram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ovo menozmenené na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Abraham (17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,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4-8).</a:t>
            </a:r>
            <a:b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</a:b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     •	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Urobím z teba otca mnohých národov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.</a:t>
            </a:r>
            <a:b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</a:b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     •	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i králi z teba vzídu</a:t>
            </a:r>
            <a:r>
              <a:rPr lang="sk-SK" sz="24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endParaRPr lang="en-US" sz="2400" b="1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62475" name="Rectangle 11"/>
          <p:cNvSpPr>
            <a:spLocks noChangeArrowheads="1"/>
          </p:cNvSpPr>
          <p:nvPr/>
        </p:nvSpPr>
        <p:spPr bwMode="auto">
          <a:xfrm>
            <a:off x="1524000" y="3632200"/>
            <a:ext cx="7368480" cy="102093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0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Sarai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 meno je zmenené na 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Sarah</a:t>
            </a:r>
            <a:r>
              <a:rPr lang="sk-SK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/Sára</a:t>
            </a:r>
            <a:r>
              <a:rPr lang="en-US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(17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,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15-16).</a:t>
            </a:r>
            <a:b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•	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Bude matkou  národov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•	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Budú z nej pochádzať králi ľudu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.</a:t>
            </a:r>
          </a:p>
        </p:txBody>
      </p:sp>
      <p:sp>
        <p:nvSpPr>
          <p:cNvPr id="62476" name="Rectangle 12"/>
          <p:cNvSpPr>
            <a:spLocks noChangeArrowheads="1"/>
          </p:cNvSpPr>
          <p:nvPr/>
        </p:nvSpPr>
        <p:spPr bwMode="auto">
          <a:xfrm>
            <a:off x="1905000" y="3140968"/>
            <a:ext cx="7239000" cy="516632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Príkaz obriezky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(17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,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9-14).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2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2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2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2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2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24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24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2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24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24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2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24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24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2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2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2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2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animBg="1"/>
      <p:bldP spid="62468" grpId="0" animBg="1"/>
      <p:bldP spid="62469" grpId="0" animBg="1"/>
      <p:bldP spid="62470" grpId="0" animBg="1"/>
      <p:bldP spid="62471" grpId="0" animBg="1"/>
      <p:bldP spid="62472" grpId="0" animBg="1"/>
      <p:bldP spid="62473" grpId="0" animBg="1"/>
      <p:bldP spid="62474" grpId="0" animBg="1"/>
      <p:bldP spid="62475" grpId="0" animBg="1"/>
      <p:bldP spid="6247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r>
              <a:rPr lang="en-US" sz="6600"/>
              <a:t>Gene</a:t>
            </a:r>
            <a:r>
              <a:rPr lang="sk-SK" sz="6600"/>
              <a:t>z</a:t>
            </a:r>
            <a:r>
              <a:rPr lang="en-US" sz="6600"/>
              <a:t>is 17</a:t>
            </a:r>
            <a:r>
              <a:rPr lang="sk-SK" sz="6600"/>
              <a:t>,</a:t>
            </a:r>
            <a:r>
              <a:rPr lang="en-US" sz="6600"/>
              <a:t>1-2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1295400"/>
            <a:ext cx="6889750" cy="5086350"/>
          </a:xfrm>
        </p:spPr>
        <p:txBody>
          <a:bodyPr/>
          <a:lstStyle/>
          <a:p>
            <a:r>
              <a:rPr lang="sk-SK" smtClean="0">
                <a:effectLst/>
              </a:rPr>
              <a:t>Keď</a:t>
            </a:r>
            <a:r>
              <a:rPr lang="sk-SK" smtClean="0">
                <a:effectLst/>
              </a:rPr>
              <a:t> mal Abram </a:t>
            </a:r>
            <a:r>
              <a:rPr lang="sk-SK" smtClean="0">
                <a:effectLst/>
              </a:rPr>
              <a:t>deväťdesiatdeväť</a:t>
            </a:r>
            <a:r>
              <a:rPr lang="sk-SK" smtClean="0">
                <a:effectLst/>
              </a:rPr>
              <a:t> </a:t>
            </a:r>
            <a:r>
              <a:rPr lang="sk-SK" smtClean="0">
                <a:effectLst/>
              </a:rPr>
              <a:t>rokov</a:t>
            </a:r>
            <a:r>
              <a:rPr lang="sk-SK" smtClean="0">
                <a:effectLst/>
              </a:rPr>
              <a:t>, zjavil sa mu Pán a povedal </a:t>
            </a:r>
            <a:r>
              <a:rPr lang="sk-SK" smtClean="0">
                <a:effectLst/>
              </a:rPr>
              <a:t>mu</a:t>
            </a:r>
            <a:r>
              <a:rPr lang="sk-SK" smtClean="0">
                <a:effectLst/>
              </a:rPr>
              <a:t>: </a:t>
            </a:r>
            <a:r>
              <a:rPr lang="sk-SK" smtClean="0">
                <a:effectLst/>
              </a:rPr>
              <a:t>„</a:t>
            </a:r>
            <a:r>
              <a:rPr lang="sk-SK" smtClean="0">
                <a:effectLst/>
              </a:rPr>
              <a:t>Ja som všemohúci </a:t>
            </a:r>
            <a:r>
              <a:rPr lang="sk-SK" smtClean="0">
                <a:effectLst/>
              </a:rPr>
              <a:t>Boh</a:t>
            </a:r>
            <a:r>
              <a:rPr lang="sk-SK" smtClean="0">
                <a:effectLst/>
              </a:rPr>
              <a:t>, chodievaj </a:t>
            </a:r>
            <a:r>
              <a:rPr lang="sk-SK" smtClean="0">
                <a:effectLst/>
              </a:rPr>
              <a:t>predo</a:t>
            </a:r>
            <a:r>
              <a:rPr lang="sk-SK" smtClean="0">
                <a:effectLst/>
              </a:rPr>
              <a:t> mnou a buď </a:t>
            </a:r>
            <a:r>
              <a:rPr lang="sk-SK" smtClean="0">
                <a:effectLst/>
              </a:rPr>
              <a:t>dokonalý</a:t>
            </a:r>
            <a:r>
              <a:rPr lang="sk-SK" smtClean="0">
                <a:effectLst/>
              </a:rPr>
              <a:t>. </a:t>
            </a:r>
            <a:endParaRPr lang="sk-SK">
              <a:effectLst/>
            </a:endParaRPr>
          </a:p>
          <a:p>
            <a:r>
              <a:rPr lang="sk-SK" smtClean="0">
                <a:effectLst/>
              </a:rPr>
              <a:t>Uzavrel</a:t>
            </a:r>
            <a:r>
              <a:rPr lang="sk-SK" smtClean="0">
                <a:effectLst/>
              </a:rPr>
              <a:t> som svoju zmluvu medzi mnou a tebou a rozmnožím </a:t>
            </a:r>
            <a:r>
              <a:rPr lang="sk-SK" smtClean="0">
                <a:effectLst/>
              </a:rPr>
              <a:t>ťa</a:t>
            </a:r>
            <a:endParaRPr lang="sk-SK" smtClean="0">
              <a:effectLst/>
            </a:endParaRPr>
          </a:p>
          <a:p>
            <a:r>
              <a:rPr lang="sk-SK" smtClean="0">
                <a:effectLst/>
              </a:rPr>
              <a:t>prenáramne.“</a:t>
            </a:r>
            <a:endParaRPr lang="sk-SK">
              <a:effectLst/>
            </a:endParaRP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>
            <a:off x="1066800" y="10668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r>
              <a:rPr lang="en-US" sz="6600"/>
              <a:t>Gene</a:t>
            </a:r>
            <a:r>
              <a:rPr lang="sk-SK" sz="6600"/>
              <a:t>z</a:t>
            </a:r>
            <a:r>
              <a:rPr lang="en-US" sz="6600"/>
              <a:t>is 17</a:t>
            </a:r>
            <a:r>
              <a:rPr lang="sk-SK" sz="6600"/>
              <a:t>,</a:t>
            </a:r>
            <a:r>
              <a:rPr lang="en-US" sz="6600"/>
              <a:t>3-5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1295400"/>
            <a:ext cx="7086600" cy="2133600"/>
          </a:xfrm>
        </p:spPr>
        <p:txBody>
          <a:bodyPr/>
          <a:lstStyle/>
          <a:p>
            <a:pPr algn="just"/>
            <a:r>
              <a:rPr lang="en-US">
                <a:effectLst/>
              </a:rPr>
              <a:t>Tu padol Abram na tvár 4 a Boh s ním hovoril:</a:t>
            </a:r>
          </a:p>
        </p:txBody>
      </p:sp>
      <p:sp>
        <p:nvSpPr>
          <p:cNvPr id="64516" name="Line 4"/>
          <p:cNvSpPr>
            <a:spLocks noChangeShapeType="1"/>
          </p:cNvSpPr>
          <p:nvPr/>
        </p:nvSpPr>
        <p:spPr bwMode="auto">
          <a:xfrm>
            <a:off x="1066800" y="10668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1676400" y="2286000"/>
            <a:ext cx="6477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sk-SK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“</a:t>
            </a:r>
            <a:r>
              <a:rPr lang="sk-SK" sz="3200" dirty="0" smtClean="0"/>
              <a:t>To som ja, čo mám zmluvu s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sk-SK" sz="3200" dirty="0" smtClean="0"/>
              <a:t>tebou, že budeš otcom mnohých národov. A tvoje meno nebude už viac </a:t>
            </a:r>
            <a:r>
              <a:rPr lang="sk-SK" sz="3200" dirty="0" err="1" smtClean="0"/>
              <a:t>Abram</a:t>
            </a:r>
            <a:r>
              <a:rPr lang="sk-SK" sz="3200" dirty="0" smtClean="0"/>
              <a:t>, ale Abrahám,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sk-SK" sz="3200" dirty="0" smtClean="0"/>
              <a:t>lebo ťa urobím otcom mnohých národov. </a:t>
            </a:r>
            <a:endParaRPr lang="sk-SK" sz="3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457200"/>
            <a:ext cx="2590800" cy="936625"/>
          </a:xfrm>
          <a:gradFill rotWithShape="1">
            <a:gsLst>
              <a:gs pos="0">
                <a:srgbClr val="A50021"/>
              </a:gs>
              <a:gs pos="100000">
                <a:srgbClr val="A50021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4800"/>
              <a:t>Abram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0" y="457200"/>
            <a:ext cx="2286000" cy="1143000"/>
          </a:xfrm>
        </p:spPr>
        <p:txBody>
          <a:bodyPr/>
          <a:lstStyle/>
          <a:p>
            <a:r>
              <a:rPr lang="en-US" sz="6000">
                <a:latin typeface="Bwhebb" pitchFamily="2" charset="0"/>
              </a:rPr>
              <a:t>~r'b.a;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323850" y="2205038"/>
            <a:ext cx="2876550" cy="995362"/>
          </a:xfrm>
          <a:prstGeom prst="rect">
            <a:avLst/>
          </a:prstGeom>
          <a:gradFill rotWithShape="1">
            <a:gsLst>
              <a:gs pos="0">
                <a:srgbClr val="A50021"/>
              </a:gs>
              <a:gs pos="100000">
                <a:srgbClr val="A50021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Abrah</a:t>
            </a:r>
            <a:r>
              <a:rPr lang="sk-SK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ám</a:t>
            </a:r>
            <a:endParaRPr lang="en-US" sz="40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3276600" y="2209800"/>
            <a:ext cx="2286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6000">
                <a:effectLst>
                  <a:outerShdw blurRad="38100" dist="38100" dir="2700000" algn="tl">
                    <a:srgbClr val="000000"/>
                  </a:outerShdw>
                </a:effectLst>
                <a:latin typeface="Bwhebb" pitchFamily="2" charset="0"/>
              </a:rPr>
              <a:t>~h'r'b.a;;</a:t>
            </a:r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5105400" y="685800"/>
            <a:ext cx="3200400" cy="1187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buFontTx/>
              <a:buAutoNum type="arabicPeriod"/>
            </a:pPr>
            <a:r>
              <a:rPr lang="sk-SK" sz="2400">
                <a:solidFill>
                  <a:schemeClr val="tx2"/>
                </a:solidFill>
              </a:rPr>
              <a:t>„Otec výšin“</a:t>
            </a:r>
          </a:p>
          <a:p>
            <a:pPr marL="342900" indent="-342900" algn="ctr">
              <a:buFontTx/>
              <a:buAutoNum type="arabicPeriod"/>
            </a:pPr>
            <a:r>
              <a:rPr lang="sk-SK" sz="2400">
                <a:solidFill>
                  <a:schemeClr val="tx2"/>
                </a:solidFill>
              </a:rPr>
              <a:t> „Otec je vznešený/ Môj Otec je Bál</a:t>
            </a:r>
            <a:r>
              <a:rPr lang="en-US" sz="2400">
                <a:solidFill>
                  <a:schemeClr val="tx2"/>
                </a:solidFill>
              </a:rPr>
              <a:t>”</a:t>
            </a:r>
          </a:p>
        </p:txBody>
      </p:sp>
      <p:sp>
        <p:nvSpPr>
          <p:cNvPr id="65543" name="Text Box 7"/>
          <p:cNvSpPr txBox="1">
            <a:spLocks noChangeArrowheads="1"/>
          </p:cNvSpPr>
          <p:nvPr/>
        </p:nvSpPr>
        <p:spPr bwMode="auto">
          <a:xfrm>
            <a:off x="5257800" y="2413000"/>
            <a:ext cx="3200400" cy="1066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sk-SK" sz="3200">
                <a:solidFill>
                  <a:schemeClr val="tx2"/>
                </a:solidFill>
              </a:rPr>
              <a:t>Rýmuje sa</a:t>
            </a:r>
            <a:r>
              <a:rPr lang="en-US" sz="3200">
                <a:solidFill>
                  <a:schemeClr val="tx2"/>
                </a:solidFill>
              </a:rPr>
              <a:t> “</a:t>
            </a:r>
            <a:r>
              <a:rPr lang="sk-SK" sz="3200">
                <a:solidFill>
                  <a:schemeClr val="tx2"/>
                </a:solidFill>
              </a:rPr>
              <a:t>Otec množstva</a:t>
            </a:r>
            <a:r>
              <a:rPr lang="en-US" sz="3200">
                <a:solidFill>
                  <a:schemeClr val="tx2"/>
                </a:solidFill>
              </a:rPr>
              <a:t>”</a:t>
            </a:r>
          </a:p>
        </p:txBody>
      </p:sp>
      <p:sp>
        <p:nvSpPr>
          <p:cNvPr id="65544" name="Text Box 8"/>
          <p:cNvSpPr txBox="1">
            <a:spLocks noChangeArrowheads="1"/>
          </p:cNvSpPr>
          <p:nvPr/>
        </p:nvSpPr>
        <p:spPr bwMode="auto">
          <a:xfrm>
            <a:off x="685800" y="4343400"/>
            <a:ext cx="7620000" cy="588963"/>
          </a:xfrm>
          <a:prstGeom prst="rect">
            <a:avLst/>
          </a:prstGeom>
          <a:gradFill rotWithShape="1">
            <a:gsLst>
              <a:gs pos="0">
                <a:srgbClr val="0052A4"/>
              </a:gs>
              <a:gs pos="100000">
                <a:srgbClr val="0052A4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k-SK" sz="3200"/>
              <a:t>...</a:t>
            </a:r>
            <a:r>
              <a:rPr lang="en-US" sz="3200"/>
              <a:t>budeš otcom mnohých národov</a:t>
            </a:r>
            <a:r>
              <a:rPr lang="sk-SK" sz="3200"/>
              <a:t> 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(G</a:t>
            </a:r>
            <a:r>
              <a:rPr lang="sk-SK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17</a:t>
            </a:r>
            <a:r>
              <a:rPr lang="sk-SK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5) </a:t>
            </a:r>
          </a:p>
        </p:txBody>
      </p:sp>
      <p:sp>
        <p:nvSpPr>
          <p:cNvPr id="65545" name="Text Box 9"/>
          <p:cNvSpPr txBox="1">
            <a:spLocks noChangeArrowheads="1"/>
          </p:cNvSpPr>
          <p:nvPr/>
        </p:nvSpPr>
        <p:spPr bwMode="auto">
          <a:xfrm>
            <a:off x="2987675" y="4937125"/>
            <a:ext cx="28956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>
                <a:effectLst>
                  <a:outerShdw blurRad="38100" dist="38100" dir="2700000" algn="tl">
                    <a:srgbClr val="000000"/>
                  </a:outerShdw>
                </a:effectLst>
                <a:latin typeface="Bwhebb" pitchFamily="2" charset="0"/>
              </a:rPr>
              <a:t>!Amïh]-ba;</a:t>
            </a: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65546" name="Text Box 10"/>
          <p:cNvSpPr txBox="1">
            <a:spLocks noChangeArrowheads="1"/>
          </p:cNvSpPr>
          <p:nvPr/>
        </p:nvSpPr>
        <p:spPr bwMode="auto">
          <a:xfrm>
            <a:off x="6084888" y="260350"/>
            <a:ext cx="2160587" cy="3667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k-SK"/>
              <a:t>Abiram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r>
              <a:rPr lang="en-US" sz="6600"/>
              <a:t>Gene</a:t>
            </a:r>
            <a:r>
              <a:rPr lang="sk-SK" sz="6600"/>
              <a:t>z</a:t>
            </a:r>
            <a:r>
              <a:rPr lang="en-US" sz="6600"/>
              <a:t>is 15:2-3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1295400"/>
            <a:ext cx="6745288" cy="3717925"/>
          </a:xfrm>
        </p:spPr>
        <p:txBody>
          <a:bodyPr/>
          <a:lstStyle/>
          <a:p>
            <a:r>
              <a:rPr lang="sk-SK" sz="2800" dirty="0" err="1" smtClean="0"/>
              <a:t>Abram</a:t>
            </a:r>
            <a:r>
              <a:rPr lang="sk-SK" sz="2800" dirty="0" smtClean="0"/>
              <a:t> odpovedal: </a:t>
            </a:r>
            <a:endParaRPr lang="sk-SK" sz="2800" dirty="0"/>
          </a:p>
          <a:p>
            <a:r>
              <a:rPr lang="sk-SK" sz="2800" dirty="0" smtClean="0"/>
              <a:t>„Pane, Bože, čože mi dáš? Veď ja odídem bezdetný a dedičom môjho domu bude </a:t>
            </a:r>
            <a:r>
              <a:rPr lang="sk-SK" sz="2800" dirty="0" err="1" smtClean="0"/>
              <a:t>damašský</a:t>
            </a:r>
            <a:r>
              <a:rPr lang="sk-SK" sz="2800" dirty="0" smtClean="0"/>
              <a:t> </a:t>
            </a:r>
            <a:r>
              <a:rPr lang="sk-SK" sz="2800" dirty="0" err="1" smtClean="0"/>
              <a:t>Eliezer</a:t>
            </a:r>
            <a:r>
              <a:rPr lang="sk-SK" sz="2800" dirty="0" smtClean="0"/>
              <a:t>.“ </a:t>
            </a:r>
            <a:endParaRPr lang="sk-SK" sz="2800" dirty="0"/>
          </a:p>
          <a:p>
            <a:r>
              <a:rPr lang="sk-SK" sz="2800" dirty="0" smtClean="0"/>
              <a:t>A </a:t>
            </a:r>
            <a:r>
              <a:rPr lang="sk-SK" sz="2800" dirty="0" err="1" smtClean="0"/>
              <a:t>Abram</a:t>
            </a:r>
            <a:r>
              <a:rPr lang="sk-SK" sz="2800" dirty="0" smtClean="0"/>
              <a:t> pokračoval:</a:t>
            </a:r>
            <a:endParaRPr lang="sk-SK" sz="2800" dirty="0"/>
          </a:p>
          <a:p>
            <a:r>
              <a:rPr lang="sk-SK" sz="2800" dirty="0" smtClean="0"/>
              <a:t> „Veď si mi nedal potomstvo a môj domorodý sluha bude mojím dedičom!“ </a:t>
            </a:r>
            <a:endParaRPr lang="sk-SK" sz="2800" dirty="0"/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1066800" y="10668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r>
              <a:rPr lang="en-US" sz="6600"/>
              <a:t>Gene</a:t>
            </a:r>
            <a:r>
              <a:rPr lang="sk-SK" sz="6600"/>
              <a:t>z</a:t>
            </a:r>
            <a:r>
              <a:rPr lang="en-US" sz="6600"/>
              <a:t>is 17</a:t>
            </a:r>
            <a:r>
              <a:rPr lang="sk-SK" sz="6600"/>
              <a:t>,</a:t>
            </a:r>
            <a:r>
              <a:rPr lang="en-US" sz="6600"/>
              <a:t>6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1341438"/>
            <a:ext cx="5741987" cy="3789362"/>
          </a:xfrm>
        </p:spPr>
        <p:txBody>
          <a:bodyPr/>
          <a:lstStyle/>
          <a:p>
            <a:r>
              <a:rPr lang="sk-SK" smtClean="0"/>
              <a:t>	</a:t>
            </a:r>
            <a:r>
              <a:rPr lang="sk-SK" smtClean="0"/>
              <a:t>„</a:t>
            </a:r>
            <a:r>
              <a:rPr lang="sk-SK" smtClean="0">
                <a:effectLst/>
              </a:rPr>
              <a:t>Dám</a:t>
            </a:r>
            <a:r>
              <a:rPr lang="sk-SK" smtClean="0">
                <a:effectLst/>
              </a:rPr>
              <a:t> sa ti rozrásť </a:t>
            </a:r>
            <a:r>
              <a:rPr lang="sk-SK" smtClean="0">
                <a:effectLst/>
              </a:rPr>
              <a:t>renáramne</a:t>
            </a:r>
            <a:r>
              <a:rPr lang="sk-SK" smtClean="0">
                <a:effectLst/>
              </a:rPr>
              <a:t>, rozmnožím ťa v </a:t>
            </a:r>
            <a:r>
              <a:rPr lang="sk-SK" smtClean="0">
                <a:effectLst/>
              </a:rPr>
              <a:t>národy</a:t>
            </a:r>
            <a:r>
              <a:rPr lang="sk-SK" smtClean="0">
                <a:effectLst/>
              </a:rPr>
              <a:t>, i králi z teba </a:t>
            </a:r>
            <a:r>
              <a:rPr lang="sk-SK" smtClean="0">
                <a:effectLst/>
              </a:rPr>
              <a:t>vzídu.</a:t>
            </a:r>
            <a:r>
              <a:rPr lang="sk-SK" smtClean="0"/>
              <a:t>”</a:t>
            </a:r>
            <a:endParaRPr lang="sk-SK"/>
          </a:p>
        </p:txBody>
      </p:sp>
      <p:sp>
        <p:nvSpPr>
          <p:cNvPr id="66564" name="Line 4"/>
          <p:cNvSpPr>
            <a:spLocks noChangeShapeType="1"/>
          </p:cNvSpPr>
          <p:nvPr/>
        </p:nvSpPr>
        <p:spPr bwMode="auto">
          <a:xfrm>
            <a:off x="1066800" y="10668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r>
              <a:rPr lang="en-US" sz="6600"/>
              <a:t>Gene</a:t>
            </a:r>
            <a:r>
              <a:rPr lang="sk-SK" sz="6600"/>
              <a:t>z</a:t>
            </a:r>
            <a:r>
              <a:rPr lang="en-US" sz="6600"/>
              <a:t>is 17</a:t>
            </a:r>
            <a:r>
              <a:rPr lang="sk-SK" sz="6600"/>
              <a:t>,</a:t>
            </a:r>
            <a:r>
              <a:rPr lang="en-US" sz="6600"/>
              <a:t>7-8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1295400"/>
            <a:ext cx="7086600" cy="5562600"/>
          </a:xfrm>
        </p:spPr>
        <p:txBody>
          <a:bodyPr/>
          <a:lstStyle/>
          <a:p>
            <a:r>
              <a:rPr lang="sk-SK" smtClean="0"/>
              <a:t>„</a:t>
            </a:r>
            <a:r>
              <a:rPr lang="sk-SK" smtClean="0">
                <a:effectLst/>
              </a:rPr>
              <a:t>A uzavieram zmluvu medzi mnou a tebou a medzi tvojím </a:t>
            </a:r>
            <a:r>
              <a:rPr lang="sk-SK" smtClean="0">
                <a:effectLst/>
              </a:rPr>
              <a:t>potomstvom</a:t>
            </a:r>
            <a:r>
              <a:rPr lang="sk-SK" smtClean="0">
                <a:effectLst/>
              </a:rPr>
              <a:t> po tebe vo všetkých pokoleniach ako </a:t>
            </a:r>
            <a:r>
              <a:rPr lang="sk-SK" smtClean="0">
                <a:effectLst/>
              </a:rPr>
              <a:t>zmluvu</a:t>
            </a:r>
            <a:r>
              <a:rPr lang="sk-SK" smtClean="0">
                <a:effectLst/>
              </a:rPr>
              <a:t> </a:t>
            </a:r>
            <a:r>
              <a:rPr lang="sk-SK" smtClean="0">
                <a:effectLst/>
              </a:rPr>
              <a:t>večnú</a:t>
            </a:r>
            <a:r>
              <a:rPr lang="sk-SK" smtClean="0">
                <a:effectLst/>
              </a:rPr>
              <a:t>, že budem Bohom tvojím a </a:t>
            </a:r>
            <a:r>
              <a:rPr lang="sk-SK" smtClean="0">
                <a:effectLst/>
              </a:rPr>
              <a:t>tvojho</a:t>
            </a:r>
            <a:r>
              <a:rPr lang="sk-SK" smtClean="0">
                <a:effectLst/>
              </a:rPr>
              <a:t> potomstva po </a:t>
            </a:r>
            <a:r>
              <a:rPr lang="sk-SK" smtClean="0">
                <a:effectLst/>
              </a:rPr>
              <a:t>tebe</a:t>
            </a:r>
            <a:r>
              <a:rPr lang="sk-SK" smtClean="0">
                <a:effectLst/>
              </a:rPr>
              <a:t>. </a:t>
            </a:r>
            <a:endParaRPr lang="sk-SK">
              <a:effectLst/>
            </a:endParaRPr>
          </a:p>
          <a:p>
            <a:r>
              <a:rPr lang="sk-SK" smtClean="0">
                <a:effectLst/>
              </a:rPr>
              <a:t>A tebe i tvojmu potomstvu po tebe dám </a:t>
            </a:r>
            <a:r>
              <a:rPr lang="sk-SK" smtClean="0">
                <a:effectLst/>
              </a:rPr>
              <a:t>krajinu</a:t>
            </a:r>
            <a:r>
              <a:rPr lang="sk-SK" smtClean="0">
                <a:effectLst/>
              </a:rPr>
              <a:t>, v ktorej si ako </a:t>
            </a:r>
            <a:r>
              <a:rPr lang="sk-SK" smtClean="0">
                <a:effectLst/>
              </a:rPr>
              <a:t>prišelec</a:t>
            </a:r>
            <a:r>
              <a:rPr lang="sk-SK" smtClean="0">
                <a:effectLst/>
              </a:rPr>
              <a:t>, celú zem Kanaán do večného </a:t>
            </a:r>
            <a:r>
              <a:rPr lang="sk-SK" smtClean="0">
                <a:effectLst/>
              </a:rPr>
              <a:t>vlastníctva</a:t>
            </a:r>
            <a:r>
              <a:rPr lang="sk-SK" smtClean="0">
                <a:effectLst/>
              </a:rPr>
              <a:t>; a budem vaším </a:t>
            </a:r>
            <a:r>
              <a:rPr lang="sk-SK" smtClean="0">
                <a:effectLst/>
              </a:rPr>
              <a:t>Bohom.“</a:t>
            </a:r>
            <a:endParaRPr lang="sk-SK"/>
          </a:p>
        </p:txBody>
      </p:sp>
      <p:sp>
        <p:nvSpPr>
          <p:cNvPr id="67588" name="Line 4"/>
          <p:cNvSpPr>
            <a:spLocks noChangeShapeType="1"/>
          </p:cNvSpPr>
          <p:nvPr/>
        </p:nvSpPr>
        <p:spPr bwMode="auto">
          <a:xfrm>
            <a:off x="1066800" y="10668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r>
              <a:rPr lang="en-US" sz="6600"/>
              <a:t>Gene</a:t>
            </a:r>
            <a:r>
              <a:rPr lang="sk-SK" sz="6600"/>
              <a:t>z</a:t>
            </a:r>
            <a:r>
              <a:rPr lang="en-US" sz="6600"/>
              <a:t>is 17</a:t>
            </a:r>
            <a:r>
              <a:rPr lang="sk-SK" sz="6600"/>
              <a:t>,</a:t>
            </a:r>
            <a:r>
              <a:rPr lang="en-US" sz="6600"/>
              <a:t>9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1295400"/>
            <a:ext cx="7315200" cy="5562600"/>
          </a:xfrm>
        </p:spPr>
        <p:txBody>
          <a:bodyPr/>
          <a:lstStyle/>
          <a:p>
            <a:r>
              <a:rPr lang="en-US">
                <a:effectLst/>
              </a:rPr>
              <a:t>Potom Pán hovoril Abrahámovi: „Ale aj ty zachovaj moju zmluvu, ty aj Tvoje</a:t>
            </a:r>
          </a:p>
          <a:p>
            <a:r>
              <a:rPr lang="en-US">
                <a:effectLst/>
              </a:rPr>
              <a:t>potomstvo po tebe vo všetkých</a:t>
            </a:r>
            <a:r>
              <a:rPr lang="sk-SK">
                <a:effectLst/>
              </a:rPr>
              <a:t> </a:t>
            </a:r>
            <a:r>
              <a:rPr lang="en-US">
                <a:effectLst/>
              </a:rPr>
              <a:t>pokoleniach! </a:t>
            </a:r>
          </a:p>
        </p:txBody>
      </p:sp>
      <p:sp>
        <p:nvSpPr>
          <p:cNvPr id="69636" name="Line 4"/>
          <p:cNvSpPr>
            <a:spLocks noChangeShapeType="1"/>
          </p:cNvSpPr>
          <p:nvPr/>
        </p:nvSpPr>
        <p:spPr bwMode="auto">
          <a:xfrm>
            <a:off x="1066800" y="10668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r>
              <a:rPr lang="en-US" sz="6000"/>
              <a:t>Gene</a:t>
            </a:r>
            <a:r>
              <a:rPr lang="sk-SK" sz="6000"/>
              <a:t>z</a:t>
            </a:r>
            <a:r>
              <a:rPr lang="en-US" sz="6000"/>
              <a:t>is 17</a:t>
            </a:r>
            <a:r>
              <a:rPr lang="sk-SK" sz="6000"/>
              <a:t>,</a:t>
            </a:r>
            <a:r>
              <a:rPr lang="en-US" sz="6000"/>
              <a:t>10-11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1295400"/>
            <a:ext cx="7086600" cy="5562600"/>
          </a:xfrm>
        </p:spPr>
        <p:txBody>
          <a:bodyPr/>
          <a:lstStyle/>
          <a:p>
            <a:r>
              <a:rPr lang="sk-SK" smtClean="0"/>
              <a:t>“</a:t>
            </a:r>
            <a:r>
              <a:rPr lang="sk-SK" smtClean="0">
                <a:effectLst/>
              </a:rPr>
              <a:t>Toto je moja zmluva medzi mnou a vami a </a:t>
            </a:r>
            <a:r>
              <a:rPr lang="sk-SK" smtClean="0">
                <a:effectLst/>
              </a:rPr>
              <a:t>medzi</a:t>
            </a:r>
            <a:r>
              <a:rPr lang="sk-SK" smtClean="0">
                <a:effectLst/>
              </a:rPr>
              <a:t> tvojím potomstvom po </a:t>
            </a:r>
            <a:r>
              <a:rPr lang="sk-SK" smtClean="0">
                <a:effectLst/>
              </a:rPr>
              <a:t>tebe</a:t>
            </a:r>
            <a:r>
              <a:rPr lang="sk-SK" smtClean="0">
                <a:effectLst/>
              </a:rPr>
              <a:t>, ktorú </a:t>
            </a:r>
            <a:r>
              <a:rPr lang="sk-SK" smtClean="0">
                <a:effectLst/>
              </a:rPr>
              <a:t>zachováte</a:t>
            </a:r>
            <a:r>
              <a:rPr lang="sk-SK" smtClean="0">
                <a:effectLst/>
              </a:rPr>
              <a:t>: Nech je </a:t>
            </a:r>
            <a:r>
              <a:rPr lang="sk-SK" smtClean="0">
                <a:effectLst/>
              </a:rPr>
              <a:t>obrezaný</a:t>
            </a:r>
            <a:r>
              <a:rPr lang="sk-SK" smtClean="0">
                <a:effectLst/>
              </a:rPr>
              <a:t> každý z </a:t>
            </a:r>
            <a:r>
              <a:rPr lang="sk-SK" smtClean="0">
                <a:effectLst/>
              </a:rPr>
              <a:t>vás</a:t>
            </a:r>
            <a:r>
              <a:rPr lang="sk-SK" smtClean="0">
                <a:effectLst/>
              </a:rPr>
              <a:t>, kto je </a:t>
            </a:r>
            <a:r>
              <a:rPr lang="sk-SK" smtClean="0">
                <a:effectLst/>
              </a:rPr>
              <a:t>mužského</a:t>
            </a:r>
            <a:r>
              <a:rPr lang="sk-SK" smtClean="0">
                <a:effectLst/>
              </a:rPr>
              <a:t> </a:t>
            </a:r>
            <a:r>
              <a:rPr lang="sk-SK" smtClean="0">
                <a:effectLst/>
              </a:rPr>
              <a:t>pohlavia</a:t>
            </a:r>
            <a:r>
              <a:rPr lang="sk-SK" smtClean="0">
                <a:effectLst/>
              </a:rPr>
              <a:t>! </a:t>
            </a:r>
            <a:endParaRPr lang="sk-SK">
              <a:effectLst/>
            </a:endParaRPr>
          </a:p>
          <a:p>
            <a:r>
              <a:rPr lang="sk-SK" smtClean="0">
                <a:effectLst/>
              </a:rPr>
              <a:t>Obrežete</a:t>
            </a:r>
            <a:r>
              <a:rPr lang="sk-SK" smtClean="0">
                <a:effectLst/>
              </a:rPr>
              <a:t> mäso svojej predkožky a bude to znakom zmluvy medzi </a:t>
            </a:r>
            <a:r>
              <a:rPr lang="sk-SK" smtClean="0">
                <a:effectLst/>
              </a:rPr>
              <a:t>mnou</a:t>
            </a:r>
            <a:endParaRPr lang="sk-SK" smtClean="0">
              <a:effectLst/>
            </a:endParaRPr>
          </a:p>
          <a:p>
            <a:r>
              <a:rPr lang="sk-SK" smtClean="0">
                <a:effectLst/>
              </a:rPr>
              <a:t>a </a:t>
            </a:r>
            <a:r>
              <a:rPr lang="sk-SK" smtClean="0">
                <a:effectLst/>
              </a:rPr>
              <a:t>vami.</a:t>
            </a:r>
            <a:r>
              <a:rPr lang="sk-SK" smtClean="0"/>
              <a:t>.”</a:t>
            </a:r>
            <a:endParaRPr lang="sk-SK"/>
          </a:p>
        </p:txBody>
      </p:sp>
      <p:sp>
        <p:nvSpPr>
          <p:cNvPr id="70660" name="Line 4"/>
          <p:cNvSpPr>
            <a:spLocks noChangeShapeType="1"/>
          </p:cNvSpPr>
          <p:nvPr/>
        </p:nvSpPr>
        <p:spPr bwMode="auto">
          <a:xfrm>
            <a:off x="1066800" y="10668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r>
              <a:rPr lang="en-US" sz="6000"/>
              <a:t>Gene</a:t>
            </a:r>
            <a:r>
              <a:rPr lang="sk-SK" sz="6000"/>
              <a:t>z</a:t>
            </a:r>
            <a:r>
              <a:rPr lang="en-US" sz="6000"/>
              <a:t>is 17</a:t>
            </a:r>
            <a:r>
              <a:rPr lang="sk-SK" sz="6000"/>
              <a:t>,</a:t>
            </a:r>
            <a:r>
              <a:rPr lang="en-US" sz="6000"/>
              <a:t>12-13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1295400"/>
            <a:ext cx="7086600" cy="5562600"/>
          </a:xfrm>
        </p:spPr>
        <p:txBody>
          <a:bodyPr/>
          <a:lstStyle/>
          <a:p>
            <a:r>
              <a:rPr lang="sk-SK" smtClean="0"/>
              <a:t>“</a:t>
            </a:r>
            <a:r>
              <a:rPr lang="sk-SK" smtClean="0">
                <a:effectLst/>
              </a:rPr>
              <a:t>Na ôsmy deň nech je obrezaný každý z vás mužského pohlavia z pokolenia na </a:t>
            </a:r>
            <a:r>
              <a:rPr lang="sk-SK" smtClean="0">
                <a:effectLst/>
              </a:rPr>
              <a:t>pokolenie</a:t>
            </a:r>
            <a:r>
              <a:rPr lang="sk-SK" smtClean="0">
                <a:effectLst/>
              </a:rPr>
              <a:t>, aj </a:t>
            </a:r>
            <a:r>
              <a:rPr lang="sk-SK" smtClean="0">
                <a:effectLst/>
              </a:rPr>
              <a:t>(otrok</a:t>
            </a:r>
            <a:r>
              <a:rPr lang="sk-SK" smtClean="0">
                <a:effectLst/>
              </a:rPr>
              <a:t>), čo sa ti </a:t>
            </a:r>
            <a:r>
              <a:rPr lang="sk-SK" smtClean="0">
                <a:effectLst/>
              </a:rPr>
              <a:t>narodil</a:t>
            </a:r>
            <a:r>
              <a:rPr lang="sk-SK" smtClean="0">
                <a:effectLst/>
              </a:rPr>
              <a:t> v </a:t>
            </a:r>
            <a:r>
              <a:rPr lang="sk-SK" smtClean="0">
                <a:effectLst/>
              </a:rPr>
              <a:t>dome</a:t>
            </a:r>
            <a:r>
              <a:rPr lang="sk-SK" smtClean="0">
                <a:effectLst/>
              </a:rPr>
              <a:t>, i </a:t>
            </a:r>
            <a:r>
              <a:rPr lang="sk-SK" smtClean="0">
                <a:effectLst/>
              </a:rPr>
              <a:t>taký</a:t>
            </a:r>
            <a:r>
              <a:rPr lang="sk-SK" smtClean="0">
                <a:effectLst/>
              </a:rPr>
              <a:t>, ktorý bol od cudzinca kúpený za peniaze a ktorý nie je tvojím </a:t>
            </a:r>
            <a:r>
              <a:rPr lang="sk-SK" smtClean="0">
                <a:effectLst/>
              </a:rPr>
              <a:t>potomstvom.</a:t>
            </a:r>
            <a:endParaRPr lang="sk-SK" smtClean="0">
              <a:effectLst/>
            </a:endParaRPr>
          </a:p>
          <a:p>
            <a:r>
              <a:rPr lang="sk-SK" smtClean="0">
                <a:effectLst/>
              </a:rPr>
              <a:t>Obrezaný musí byť aj </a:t>
            </a:r>
            <a:r>
              <a:rPr lang="sk-SK" smtClean="0">
                <a:effectLst/>
              </a:rPr>
              <a:t>ten</a:t>
            </a:r>
            <a:r>
              <a:rPr lang="sk-SK" smtClean="0">
                <a:effectLst/>
              </a:rPr>
              <a:t>, čo sa narodil v tvojom </a:t>
            </a:r>
            <a:r>
              <a:rPr lang="sk-SK" smtClean="0">
                <a:effectLst/>
              </a:rPr>
              <a:t>dome</a:t>
            </a:r>
            <a:r>
              <a:rPr lang="sk-SK" smtClean="0">
                <a:effectLst/>
              </a:rPr>
              <a:t>, i </a:t>
            </a:r>
            <a:r>
              <a:rPr lang="sk-SK" smtClean="0">
                <a:effectLst/>
              </a:rPr>
              <a:t>taký</a:t>
            </a:r>
            <a:r>
              <a:rPr lang="sk-SK" smtClean="0">
                <a:effectLst/>
              </a:rPr>
              <a:t>, ktorý bol kúpený </a:t>
            </a:r>
            <a:r>
              <a:rPr lang="sk-SK" smtClean="0">
                <a:effectLst/>
              </a:rPr>
              <a:t>zapeniaze</a:t>
            </a:r>
            <a:r>
              <a:rPr lang="sk-SK" smtClean="0">
                <a:effectLst/>
              </a:rPr>
              <a:t>. Moja zmluva na vašom tele bude zmluvou </a:t>
            </a:r>
            <a:r>
              <a:rPr lang="sk-SK" smtClean="0">
                <a:effectLst/>
              </a:rPr>
              <a:t>večnou.</a:t>
            </a:r>
            <a:r>
              <a:rPr lang="sk-SK" smtClean="0"/>
              <a:t>.”</a:t>
            </a:r>
            <a:endParaRPr lang="sk-SK"/>
          </a:p>
        </p:txBody>
      </p:sp>
      <p:sp>
        <p:nvSpPr>
          <p:cNvPr id="71684" name="Line 4"/>
          <p:cNvSpPr>
            <a:spLocks noChangeShapeType="1"/>
          </p:cNvSpPr>
          <p:nvPr/>
        </p:nvSpPr>
        <p:spPr bwMode="auto">
          <a:xfrm>
            <a:off x="1066800" y="10668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r>
              <a:rPr lang="en-US" sz="6600"/>
              <a:t>Gene</a:t>
            </a:r>
            <a:r>
              <a:rPr lang="sk-SK" sz="6600"/>
              <a:t>z</a:t>
            </a:r>
            <a:r>
              <a:rPr lang="en-US" sz="6600"/>
              <a:t>is 17</a:t>
            </a:r>
            <a:r>
              <a:rPr lang="sk-SK" sz="6600"/>
              <a:t>,</a:t>
            </a:r>
            <a:r>
              <a:rPr lang="en-US" sz="6600"/>
              <a:t>14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1295400"/>
            <a:ext cx="7086600" cy="5562600"/>
          </a:xfrm>
        </p:spPr>
        <p:txBody>
          <a:bodyPr/>
          <a:lstStyle/>
          <a:p>
            <a:r>
              <a:rPr lang="en-US"/>
              <a:t>“</a:t>
            </a:r>
            <a:r>
              <a:rPr lang="en-US">
                <a:effectLst/>
              </a:rPr>
              <a:t>Muž, ktorému nebude obrezané</a:t>
            </a:r>
            <a:r>
              <a:rPr lang="sk-SK">
                <a:effectLst/>
              </a:rPr>
              <a:t> </a:t>
            </a:r>
            <a:r>
              <a:rPr lang="en-US">
                <a:effectLst/>
              </a:rPr>
              <a:t>mäso predkožky, nech je vylúčený zo svojho ľudu. Porušil moju zmluvu</a:t>
            </a:r>
            <a:r>
              <a:rPr lang="en-US"/>
              <a:t>.” </a:t>
            </a:r>
          </a:p>
        </p:txBody>
      </p:sp>
      <p:sp>
        <p:nvSpPr>
          <p:cNvPr id="72708" name="Line 4"/>
          <p:cNvSpPr>
            <a:spLocks noChangeShapeType="1"/>
          </p:cNvSpPr>
          <p:nvPr/>
        </p:nvSpPr>
        <p:spPr bwMode="auto">
          <a:xfrm>
            <a:off x="1066800" y="10668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762000"/>
            <a:ext cx="4343400" cy="1371600"/>
          </a:xfrm>
          <a:gradFill rotWithShape="1">
            <a:gsLst>
              <a:gs pos="0">
                <a:srgbClr val="A50021"/>
              </a:gs>
              <a:gs pos="100000">
                <a:srgbClr val="A50021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solidFill>
              <a:schemeClr val="tx1"/>
            </a:solidFill>
          </a:ln>
        </p:spPr>
        <p:txBody>
          <a:bodyPr/>
          <a:lstStyle/>
          <a:p>
            <a:r>
              <a:rPr lang="sk-SK" sz="4800" dirty="0"/>
              <a:t>Zmluva s</a:t>
            </a:r>
            <a:r>
              <a:rPr lang="en-US" sz="4800" dirty="0"/>
              <a:t> No</a:t>
            </a:r>
            <a:r>
              <a:rPr lang="sk-SK" sz="4800" dirty="0" err="1" smtClean="0"/>
              <a:t>emom</a:t>
            </a:r>
            <a:endParaRPr lang="en-US" sz="4800" dirty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2133600"/>
            <a:ext cx="4343400" cy="1143000"/>
          </a:xfr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solidFill>
              <a:schemeClr val="tx1"/>
            </a:solidFill>
          </a:ln>
        </p:spPr>
        <p:txBody>
          <a:bodyPr/>
          <a:lstStyle/>
          <a:p>
            <a:r>
              <a:rPr lang="sk-SK" dirty="0"/>
              <a:t>Zaväzuje ľudí</a:t>
            </a:r>
            <a:r>
              <a:rPr lang="en-US" dirty="0"/>
              <a:t>, </a:t>
            </a:r>
            <a:r>
              <a:rPr lang="sk-SK" dirty="0"/>
              <a:t>zvieratá</a:t>
            </a:r>
            <a:r>
              <a:rPr lang="en-US" dirty="0"/>
              <a:t> </a:t>
            </a:r>
            <a:r>
              <a:rPr lang="sk-SK" dirty="0"/>
              <a:t>a celý svet</a:t>
            </a:r>
            <a:r>
              <a:rPr lang="en-US" dirty="0"/>
              <a:t>.</a:t>
            </a:r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4572000" y="762000"/>
            <a:ext cx="4343400" cy="1371600"/>
          </a:xfrm>
          <a:prstGeom prst="rect">
            <a:avLst/>
          </a:prstGeom>
          <a:gradFill rotWithShape="1">
            <a:gsLst>
              <a:gs pos="0">
                <a:srgbClr val="A50021"/>
              </a:gs>
              <a:gs pos="100000">
                <a:srgbClr val="A50021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sk-SK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Zmluva </a:t>
            </a:r>
            <a:r>
              <a:rPr lang="en-US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Abrah</a:t>
            </a:r>
            <a:r>
              <a:rPr lang="sk-SK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ámom</a:t>
            </a:r>
            <a:endParaRPr lang="en-US" sz="48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4572000" y="2133600"/>
            <a:ext cx="4343400" cy="11430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Zaväzuje Abraháma a jeho potomstvo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228600" y="3276600"/>
            <a:ext cx="4343400" cy="21336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Symbolom je dúha a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vzťahuje sa na celý svet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73735" name="Rectangle 7"/>
          <p:cNvSpPr>
            <a:spLocks noChangeArrowheads="1"/>
          </p:cNvSpPr>
          <p:nvPr/>
        </p:nvSpPr>
        <p:spPr bwMode="auto">
          <a:xfrm>
            <a:off x="4572000" y="3276600"/>
            <a:ext cx="4343400" cy="21336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Symbolom je obriezka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a vzťahuje sa na Abraháma a jeho potomstvo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73736" name="Rectangle 8"/>
          <p:cNvSpPr>
            <a:spLocks noChangeArrowheads="1"/>
          </p:cNvSpPr>
          <p:nvPr/>
        </p:nvSpPr>
        <p:spPr bwMode="auto">
          <a:xfrm>
            <a:off x="228600" y="5410200"/>
            <a:ext cx="4343400" cy="6858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Univerzálny znak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73737" name="Rectangle 9"/>
          <p:cNvSpPr>
            <a:spLocks noChangeArrowheads="1"/>
          </p:cNvSpPr>
          <p:nvPr/>
        </p:nvSpPr>
        <p:spPr bwMode="auto">
          <a:xfrm>
            <a:off x="4572000" y="5410200"/>
            <a:ext cx="4343400" cy="6858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Osobný znak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373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73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373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37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37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373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373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373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37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37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373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373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373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37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37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 animBg="1"/>
      <p:bldP spid="73733" grpId="0" animBg="1"/>
      <p:bldP spid="73734" grpId="0" build="p" animBg="1"/>
      <p:bldP spid="73735" grpId="0" animBg="1"/>
      <p:bldP spid="73736" grpId="0" build="p" animBg="1"/>
      <p:bldP spid="73737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sk-SK" sz="5400"/>
              <a:t>Obriezka</a:t>
            </a:r>
            <a:endParaRPr lang="en-US" sz="5400"/>
          </a:p>
        </p:txBody>
      </p:sp>
      <p:sp>
        <p:nvSpPr>
          <p:cNvPr id="7475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609600" y="1219200"/>
            <a:ext cx="8077200" cy="4754563"/>
          </a:xfrm>
        </p:spPr>
        <p:txBody>
          <a:bodyPr/>
          <a:lstStyle/>
          <a:p>
            <a:r>
              <a:rPr lang="sk-SK" sz="2800"/>
              <a:t>Zvláštny chirurgický</a:t>
            </a:r>
            <a:r>
              <a:rPr lang="en-US" sz="2800"/>
              <a:t> “</a:t>
            </a:r>
            <a:r>
              <a:rPr lang="sk-SK" sz="2800"/>
              <a:t>rez</a:t>
            </a:r>
            <a:r>
              <a:rPr lang="en-US" sz="2800"/>
              <a:t>.”</a:t>
            </a:r>
          </a:p>
          <a:p>
            <a:r>
              <a:rPr lang="en-US" sz="2800"/>
              <a:t>Repre</a:t>
            </a:r>
            <a:r>
              <a:rPr lang="sk-SK" sz="2800"/>
              <a:t>zentuje</a:t>
            </a:r>
            <a:r>
              <a:rPr lang="en-US" sz="2800"/>
              <a:t> </a:t>
            </a:r>
            <a:r>
              <a:rPr lang="sk-SK" sz="2800"/>
              <a:t>duchovnú realitu</a:t>
            </a:r>
            <a:r>
              <a:rPr lang="en-US" sz="2800"/>
              <a:t>:  </a:t>
            </a:r>
            <a:r>
              <a:rPr lang="sk-SK" sz="2800"/>
              <a:t>„</a:t>
            </a:r>
            <a:r>
              <a:rPr lang="en-US" sz="2800">
                <a:effectLst/>
              </a:rPr>
              <a:t>Obrežte si teda predkožku svojho srdca a nezatvrdzujte si už šiju!</a:t>
            </a:r>
            <a:r>
              <a:rPr lang="en-US" sz="2800"/>
              <a:t> </a:t>
            </a:r>
            <a:r>
              <a:rPr lang="en-US" sz="2800" i="1"/>
              <a:t>(D</a:t>
            </a:r>
            <a:r>
              <a:rPr lang="sk-SK" sz="2800" i="1"/>
              <a:t>t</a:t>
            </a:r>
            <a:r>
              <a:rPr lang="en-US" sz="2800" i="1"/>
              <a:t> 10</a:t>
            </a:r>
            <a:r>
              <a:rPr lang="sk-SK" sz="2800" i="1"/>
              <a:t>,1</a:t>
            </a:r>
            <a:r>
              <a:rPr lang="en-US" sz="2800" i="1"/>
              <a:t>6)</a:t>
            </a:r>
            <a:r>
              <a:rPr lang="en-US" sz="2800"/>
              <a:t>.</a:t>
            </a:r>
          </a:p>
          <a:p>
            <a:r>
              <a:rPr lang="sk-SK" sz="2800"/>
              <a:t>Znak viery</a:t>
            </a:r>
            <a:r>
              <a:rPr lang="en-US" sz="2800"/>
              <a:t>:   </a:t>
            </a:r>
            <a:r>
              <a:rPr lang="en-US" sz="2800">
                <a:effectLst/>
              </a:rPr>
              <a:t>Znak</a:t>
            </a:r>
            <a:r>
              <a:rPr lang="sk-SK" sz="2800">
                <a:effectLst/>
              </a:rPr>
              <a:t> </a:t>
            </a:r>
            <a:r>
              <a:rPr lang="en-US" sz="2800">
                <a:effectLst/>
              </a:rPr>
              <a:t>obriezky dostal ako pečať spravodlivosti z viery, ktorú mal už ako</a:t>
            </a:r>
            <a:r>
              <a:rPr lang="sk-SK" sz="2800">
                <a:effectLst/>
              </a:rPr>
              <a:t> </a:t>
            </a:r>
            <a:r>
              <a:rPr lang="en-US" sz="2800">
                <a:effectLst/>
              </a:rPr>
              <a:t>neobrezaný, aby bol otcom</a:t>
            </a:r>
            <a:r>
              <a:rPr lang="sk-SK" sz="2800">
                <a:effectLst/>
              </a:rPr>
              <a:t> </a:t>
            </a:r>
            <a:r>
              <a:rPr lang="en-US" sz="2800">
                <a:effectLst/>
              </a:rPr>
              <a:t>všetkých, čo veria ako neobrezaní, aby sa im počítala spravodlivosť</a:t>
            </a:r>
            <a:r>
              <a:rPr lang="en-US" sz="2800"/>
              <a:t> </a:t>
            </a:r>
            <a:r>
              <a:rPr lang="en-US" sz="2800" i="1"/>
              <a:t>(R</a:t>
            </a:r>
            <a:r>
              <a:rPr lang="sk-SK" sz="2800" i="1"/>
              <a:t>im</a:t>
            </a:r>
            <a:r>
              <a:rPr lang="en-US" sz="2800" i="1"/>
              <a:t> 4</a:t>
            </a:r>
            <a:r>
              <a:rPr lang="sk-SK" sz="2800" i="1"/>
              <a:t>,</a:t>
            </a:r>
            <a:r>
              <a:rPr lang="en-US" sz="2800" i="1"/>
              <a:t>11).</a:t>
            </a:r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762000" y="5181600"/>
            <a:ext cx="7772400" cy="1076325"/>
          </a:xfrm>
          <a:prstGeom prst="rect">
            <a:avLst/>
          </a:prstGeom>
          <a:gradFill rotWithShape="1">
            <a:gsLst>
              <a:gs pos="0">
                <a:srgbClr val="0052A4"/>
              </a:gs>
              <a:gs pos="100000">
                <a:srgbClr val="0052A4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k-SK" sz="3200">
                <a:solidFill>
                  <a:schemeClr val="tx2"/>
                </a:solidFill>
              </a:rPr>
              <a:t>Obriezka v abrahámovskej zmluve bola ako krst v Novom zákone ( zmluve)</a:t>
            </a:r>
            <a:endParaRPr lang="en-US" sz="3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4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4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/>
      <p:bldP spid="74756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52400" y="1447800"/>
            <a:ext cx="4343400" cy="1143000"/>
          </a:xfr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solidFill>
              <a:schemeClr val="tx1"/>
            </a:solidFill>
          </a:ln>
        </p:spPr>
        <p:txBody>
          <a:bodyPr/>
          <a:lstStyle/>
          <a:p>
            <a:r>
              <a:rPr lang="sk-SK" sz="3600" dirty="0"/>
              <a:t>Znakom zmluvy je obriezka</a:t>
            </a:r>
            <a:endParaRPr lang="en-US" sz="3600" dirty="0"/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152400" y="76200"/>
            <a:ext cx="4343400" cy="1371600"/>
          </a:xfrm>
          <a:prstGeom prst="rect">
            <a:avLst/>
          </a:prstGeom>
          <a:gradFill rotWithShape="1">
            <a:gsLst>
              <a:gs pos="0">
                <a:srgbClr val="A50021"/>
              </a:gs>
              <a:gs pos="100000">
                <a:srgbClr val="A50021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sk-SK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Abrahámova zmluva</a:t>
            </a:r>
            <a:endParaRPr lang="en-US" sz="40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4495800" y="1447800"/>
            <a:ext cx="4572000" cy="11430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sk-SK" sz="3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Znakom zmluvy je krst</a:t>
            </a:r>
            <a:endParaRPr lang="en-US" sz="3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152400" y="2590800"/>
            <a:ext cx="4343400" cy="10668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Obriezka bola znakom viery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4495800" y="2590800"/>
            <a:ext cx="4572000" cy="10668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Krst je znakom viery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5783" name="Rectangle 7"/>
          <p:cNvSpPr>
            <a:spLocks noChangeArrowheads="1"/>
          </p:cNvSpPr>
          <p:nvPr/>
        </p:nvSpPr>
        <p:spPr bwMode="auto">
          <a:xfrm>
            <a:off x="152400" y="3657600"/>
            <a:ext cx="4343400" cy="30480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sk-SK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Fyzická obriezka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k-SK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reprezentuje duchovný </a:t>
            </a:r>
            <a:r>
              <a:rPr lang="sk-SK" sz="32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proce</a:t>
            </a:r>
            <a:r>
              <a:rPr lang="sk-SK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odňatia hriechu/ viny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75784" name="Rectangle 8"/>
          <p:cNvSpPr>
            <a:spLocks noChangeArrowheads="1"/>
          </p:cNvSpPr>
          <p:nvPr/>
        </p:nvSpPr>
        <p:spPr bwMode="auto">
          <a:xfrm>
            <a:off x="4495800" y="3657600"/>
            <a:ext cx="4572000" cy="30480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sk-SK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Krstná voda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repre</a:t>
            </a:r>
            <a:r>
              <a:rPr lang="sk-SK" sz="32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zentuje</a:t>
            </a:r>
            <a:r>
              <a:rPr lang="sk-SK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identifikáciu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k-SK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 Kristom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k-SK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 duchovné očistenie prichádza cez znovuzrodenie v krste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75785" name="Rectangle 9"/>
          <p:cNvSpPr>
            <a:spLocks noChangeArrowheads="1"/>
          </p:cNvSpPr>
          <p:nvPr/>
        </p:nvSpPr>
        <p:spPr bwMode="auto">
          <a:xfrm>
            <a:off x="4495800" y="76200"/>
            <a:ext cx="4572000" cy="1371600"/>
          </a:xfrm>
          <a:prstGeom prst="rect">
            <a:avLst/>
          </a:prstGeom>
          <a:gradFill rotWithShape="1">
            <a:gsLst>
              <a:gs pos="0">
                <a:srgbClr val="A50021"/>
              </a:gs>
              <a:gs pos="100000">
                <a:srgbClr val="A50021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N</a:t>
            </a:r>
            <a:r>
              <a:rPr lang="sk-SK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ová zmluva(zákon)</a:t>
            </a:r>
            <a:endParaRPr lang="en-US" sz="40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577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577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577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5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5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5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5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578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578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578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5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578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578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578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5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build="p" animBg="1"/>
      <p:bldP spid="75780" grpId="0" animBg="1"/>
      <p:bldP spid="75781" grpId="0" build="p" animBg="1"/>
      <p:bldP spid="75782" grpId="0" animBg="1"/>
      <p:bldP spid="75783" grpId="0" build="p" animBg="1"/>
      <p:bldP spid="75784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152400" y="76200"/>
            <a:ext cx="4343400" cy="1371600"/>
          </a:xfrm>
          <a:prstGeom prst="rect">
            <a:avLst/>
          </a:prstGeom>
          <a:gradFill rotWithShape="1">
            <a:gsLst>
              <a:gs pos="0">
                <a:srgbClr val="A50021"/>
              </a:gs>
              <a:gs pos="100000">
                <a:srgbClr val="A50021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sk-SK" sz="4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Abrahámova zmluva</a:t>
            </a:r>
            <a:endParaRPr lang="en-US" sz="48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76803" name="Rectangle 3"/>
          <p:cNvSpPr>
            <a:spLocks noChangeArrowheads="1"/>
          </p:cNvSpPr>
          <p:nvPr/>
        </p:nvSpPr>
        <p:spPr bwMode="auto">
          <a:xfrm>
            <a:off x="152400" y="1447800"/>
            <a:ext cx="4343400" cy="15240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Obriezka sa vzťahovala len na mužov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4495800" y="1447800"/>
            <a:ext cx="4572000" cy="15240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sk-SK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Tu nie je žiadne obmedzenie na mužov a na ženy.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4495800" y="76200"/>
            <a:ext cx="4572000" cy="1371600"/>
          </a:xfrm>
          <a:prstGeom prst="rect">
            <a:avLst/>
          </a:prstGeom>
          <a:gradFill rotWithShape="1">
            <a:gsLst>
              <a:gs pos="0">
                <a:srgbClr val="A50021"/>
              </a:gs>
              <a:gs pos="100000">
                <a:srgbClr val="A50021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sk-SK" sz="4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Nová zmluva</a:t>
            </a:r>
            <a:endParaRPr lang="en-US" sz="48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838200" y="4038600"/>
            <a:ext cx="7315200" cy="1752600"/>
          </a:xfrm>
          <a:solidFill>
            <a:srgbClr val="0000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sk-SK" dirty="0">
                <a:effectLst>
                  <a:outerShdw blurRad="38100" dist="38100" dir="2700000" algn="tl">
                    <a:srgbClr val="006600"/>
                  </a:outerShdw>
                </a:effectLst>
              </a:rPr>
              <a:t>Prísľub bol</a:t>
            </a:r>
            <a:r>
              <a:rPr lang="en-US" dirty="0">
                <a:effectLst>
                  <a:outerShdw blurRad="38100" dist="38100" dir="2700000" algn="tl">
                    <a:srgbClr val="006600"/>
                  </a:outerShdw>
                </a:effectLst>
              </a:rPr>
              <a:t> </a:t>
            </a:r>
            <a:r>
              <a:rPr lang="sk-SK" dirty="0">
                <a:effectLst>
                  <a:outerShdw blurRad="38100" dist="38100" dir="2700000" algn="tl">
                    <a:srgbClr val="006600"/>
                  </a:outerShdw>
                </a:effectLst>
              </a:rPr>
              <a:t>daný Božiemu ľudu a ich </a:t>
            </a:r>
            <a:r>
              <a:rPr lang="sk-SK" dirty="0" smtClean="0">
                <a:effectLst>
                  <a:outerShdw blurRad="38100" dist="38100" dir="2700000" algn="tl">
                    <a:srgbClr val="006600"/>
                  </a:outerShdw>
                </a:effectLst>
              </a:rPr>
              <a:t>deťom </a:t>
            </a:r>
            <a:r>
              <a:rPr lang="en-US" dirty="0" smtClean="0">
                <a:effectLst>
                  <a:outerShdw blurRad="38100" dist="38100" dir="2700000" algn="tl">
                    <a:srgbClr val="006600"/>
                  </a:outerShdw>
                </a:effectLst>
              </a:rPr>
              <a:t>(</a:t>
            </a:r>
            <a:r>
              <a:rPr lang="en-US" dirty="0">
                <a:effectLst>
                  <a:outerShdw blurRad="38100" dist="38100" dir="2700000" algn="tl">
                    <a:srgbClr val="006600"/>
                  </a:outerShdw>
                </a:effectLst>
              </a:rPr>
              <a:t>D</a:t>
            </a:r>
            <a:r>
              <a:rPr lang="sk-SK" dirty="0">
                <a:effectLst>
                  <a:outerShdw blurRad="38100" dist="38100" dir="2700000" algn="tl">
                    <a:srgbClr val="006600"/>
                  </a:outerShdw>
                </a:effectLst>
              </a:rPr>
              <a:t>t</a:t>
            </a:r>
            <a:r>
              <a:rPr lang="en-US" dirty="0">
                <a:effectLst>
                  <a:outerShdw blurRad="38100" dist="38100" dir="2700000" algn="tl">
                    <a:srgbClr val="006600"/>
                  </a:outerShdw>
                </a:effectLst>
              </a:rPr>
              <a:t> 6</a:t>
            </a:r>
            <a:r>
              <a:rPr lang="sk-SK" dirty="0">
                <a:effectLst>
                  <a:outerShdw blurRad="38100" dist="38100" dir="2700000" algn="tl">
                    <a:srgbClr val="006600"/>
                  </a:outerShdw>
                </a:effectLst>
              </a:rPr>
              <a:t>,</a:t>
            </a:r>
            <a:r>
              <a:rPr lang="en-US" dirty="0">
                <a:effectLst>
                  <a:outerShdw blurRad="38100" dist="38100" dir="2700000" algn="tl">
                    <a:srgbClr val="006600"/>
                  </a:outerShdw>
                </a:effectLst>
              </a:rPr>
              <a:t>6‑7; </a:t>
            </a:r>
            <a:r>
              <a:rPr lang="sk-SK" dirty="0">
                <a:effectLst>
                  <a:outerShdw blurRad="38100" dist="38100" dir="2700000" algn="tl">
                    <a:srgbClr val="006600"/>
                  </a:outerShdw>
                </a:effectLst>
              </a:rPr>
              <a:t>Sk</a:t>
            </a:r>
            <a:r>
              <a:rPr lang="en-US" dirty="0">
                <a:effectLst>
                  <a:outerShdw blurRad="38100" dist="38100" dir="2700000" algn="tl">
                    <a:srgbClr val="006600"/>
                  </a:outerShdw>
                </a:effectLst>
              </a:rPr>
              <a:t> 2</a:t>
            </a:r>
            <a:r>
              <a:rPr lang="sk-SK" dirty="0">
                <a:effectLst>
                  <a:outerShdw blurRad="38100" dist="38100" dir="2700000" algn="tl">
                    <a:srgbClr val="006600"/>
                  </a:outerShdw>
                </a:effectLst>
              </a:rPr>
              <a:t>,</a:t>
            </a:r>
            <a:r>
              <a:rPr lang="en-US" dirty="0">
                <a:effectLst>
                  <a:outerShdw blurRad="38100" dist="38100" dir="2700000" algn="tl">
                    <a:srgbClr val="006600"/>
                  </a:outerShdw>
                </a:effectLst>
              </a:rPr>
              <a:t>38‑39).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680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680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680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680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680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680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68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68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68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 animBg="1"/>
      <p:bldP spid="76804" grpId="0" animBg="1"/>
      <p:bldP spid="76806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143000"/>
            <a:ext cx="8229600" cy="1143000"/>
          </a:xfrm>
        </p:spPr>
        <p:txBody>
          <a:bodyPr/>
          <a:lstStyle/>
          <a:p>
            <a:r>
              <a:rPr lang="en-US"/>
              <a:t>Sarai </a:t>
            </a:r>
            <a:r>
              <a:rPr lang="sk-SK"/>
              <a:t>je neplodná</a:t>
            </a:r>
            <a:endParaRPr lang="en-US"/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098675" y="2894013"/>
            <a:ext cx="5262563" cy="3201987"/>
          </a:xfrm>
        </p:spPr>
        <p:txBody>
          <a:bodyPr/>
          <a:lstStyle/>
          <a:p>
            <a:r>
              <a:rPr lang="en-US"/>
              <a:t>Lot </a:t>
            </a:r>
            <a:r>
              <a:rPr lang="sk-SK"/>
              <a:t>ako potenciálny dedič</a:t>
            </a:r>
            <a:endParaRPr lang="en-US"/>
          </a:p>
          <a:p>
            <a:r>
              <a:rPr lang="en-US"/>
              <a:t>Eliez</a:t>
            </a:r>
            <a:r>
              <a:rPr lang="sk-SK"/>
              <a:t>e</a:t>
            </a:r>
            <a:r>
              <a:rPr lang="en-US"/>
              <a:t>r </a:t>
            </a:r>
            <a:r>
              <a:rPr lang="sk-SK"/>
              <a:t>z Damazu</a:t>
            </a:r>
            <a:r>
              <a:rPr lang="en-US"/>
              <a:t> a</a:t>
            </a:r>
            <a:r>
              <a:rPr lang="sk-SK"/>
              <a:t>ko potenciálny dedič</a:t>
            </a:r>
            <a:endParaRPr lang="en-US"/>
          </a:p>
        </p:txBody>
      </p:sp>
      <p:sp>
        <p:nvSpPr>
          <p:cNvPr id="14340" name="WordArt 4"/>
          <p:cNvSpPr>
            <a:spLocks noChangeArrowheads="1" noChangeShapeType="1" noTextEdit="1"/>
          </p:cNvSpPr>
          <p:nvPr/>
        </p:nvSpPr>
        <p:spPr bwMode="auto">
          <a:xfrm>
            <a:off x="1143000" y="457200"/>
            <a:ext cx="69342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k-SK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0066CC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Abramovo hľadanie dediča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r>
              <a:rPr lang="en-US" sz="6000"/>
              <a:t>Gene</a:t>
            </a:r>
            <a:r>
              <a:rPr lang="sk-SK" sz="6000"/>
              <a:t>z</a:t>
            </a:r>
            <a:r>
              <a:rPr lang="en-US" sz="6000"/>
              <a:t>is 17</a:t>
            </a:r>
            <a:r>
              <a:rPr lang="sk-SK" sz="6000"/>
              <a:t>,</a:t>
            </a:r>
            <a:r>
              <a:rPr lang="en-US" sz="6000"/>
              <a:t>15-16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1295400"/>
            <a:ext cx="6818313" cy="5086350"/>
          </a:xfrm>
        </p:spPr>
        <p:txBody>
          <a:bodyPr/>
          <a:lstStyle/>
          <a:p>
            <a:r>
              <a:rPr lang="sk-SK" smtClean="0">
                <a:effectLst/>
              </a:rPr>
              <a:t>A Boh povedal Abrahámovi aj </a:t>
            </a:r>
            <a:r>
              <a:rPr lang="sk-SK" smtClean="0">
                <a:effectLst/>
              </a:rPr>
              <a:t>toto</a:t>
            </a:r>
            <a:r>
              <a:rPr lang="sk-SK" smtClean="0">
                <a:effectLst/>
              </a:rPr>
              <a:t>: </a:t>
            </a:r>
            <a:r>
              <a:rPr lang="sk-SK" smtClean="0">
                <a:effectLst/>
              </a:rPr>
              <a:t>„</a:t>
            </a:r>
            <a:r>
              <a:rPr lang="sk-SK" smtClean="0">
                <a:effectLst/>
              </a:rPr>
              <a:t>Svoju </a:t>
            </a:r>
            <a:r>
              <a:rPr lang="sk-SK" smtClean="0">
                <a:effectLst/>
              </a:rPr>
              <a:t>manželku</a:t>
            </a:r>
            <a:r>
              <a:rPr lang="sk-SK" smtClean="0">
                <a:effectLst/>
              </a:rPr>
              <a:t> Sarai už nebudeš volať </a:t>
            </a:r>
            <a:r>
              <a:rPr lang="sk-SK" smtClean="0">
                <a:effectLst/>
              </a:rPr>
              <a:t>Sarai</a:t>
            </a:r>
            <a:r>
              <a:rPr lang="sk-SK" smtClean="0">
                <a:effectLst/>
              </a:rPr>
              <a:t>, ale Sára bude jej </a:t>
            </a:r>
            <a:r>
              <a:rPr lang="sk-SK" smtClean="0">
                <a:effectLst/>
              </a:rPr>
              <a:t>meno</a:t>
            </a:r>
            <a:r>
              <a:rPr lang="sk-SK" smtClean="0">
                <a:effectLst/>
              </a:rPr>
              <a:t>.  Veď ťa požehnám a dám ti z </a:t>
            </a:r>
            <a:r>
              <a:rPr lang="sk-SK" smtClean="0">
                <a:effectLst/>
              </a:rPr>
              <a:t>nej</a:t>
            </a:r>
            <a:r>
              <a:rPr lang="sk-SK" smtClean="0">
                <a:effectLst/>
              </a:rPr>
              <a:t> </a:t>
            </a:r>
            <a:r>
              <a:rPr lang="sk-SK" smtClean="0">
                <a:effectLst/>
              </a:rPr>
              <a:t>syna</a:t>
            </a:r>
            <a:r>
              <a:rPr lang="sk-SK" smtClean="0">
                <a:effectLst/>
              </a:rPr>
              <a:t>. Aj ju </a:t>
            </a:r>
            <a:r>
              <a:rPr lang="sk-SK" smtClean="0">
                <a:effectLst/>
              </a:rPr>
              <a:t>požehnám</a:t>
            </a:r>
            <a:r>
              <a:rPr lang="sk-SK" smtClean="0">
                <a:effectLst/>
              </a:rPr>
              <a:t>: Z nej budú pochádzať národy a králi </a:t>
            </a:r>
            <a:r>
              <a:rPr lang="sk-SK" smtClean="0">
                <a:effectLst/>
              </a:rPr>
              <a:t>národov.“</a:t>
            </a:r>
            <a:endParaRPr lang="sk-SK"/>
          </a:p>
        </p:txBody>
      </p:sp>
      <p:sp>
        <p:nvSpPr>
          <p:cNvPr id="77828" name="Line 4"/>
          <p:cNvSpPr>
            <a:spLocks noChangeShapeType="1"/>
          </p:cNvSpPr>
          <p:nvPr/>
        </p:nvSpPr>
        <p:spPr bwMode="auto">
          <a:xfrm>
            <a:off x="1066800" y="10668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r>
              <a:rPr lang="en-US" sz="6600"/>
              <a:t>Gene</a:t>
            </a:r>
            <a:r>
              <a:rPr lang="sk-SK" sz="6600"/>
              <a:t>z</a:t>
            </a:r>
            <a:r>
              <a:rPr lang="en-US" sz="6600"/>
              <a:t>is 17</a:t>
            </a:r>
            <a:r>
              <a:rPr lang="sk-SK" sz="6600"/>
              <a:t>,</a:t>
            </a:r>
            <a:r>
              <a:rPr lang="en-US" sz="6600"/>
              <a:t>17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1295400"/>
            <a:ext cx="7086600" cy="5562600"/>
          </a:xfrm>
        </p:spPr>
        <p:txBody>
          <a:bodyPr/>
          <a:lstStyle/>
          <a:p>
            <a:r>
              <a:rPr lang="en-US">
                <a:effectLst/>
              </a:rPr>
              <a:t>Tu padol Abrahám</a:t>
            </a:r>
            <a:r>
              <a:rPr lang="sk-SK">
                <a:effectLst/>
              </a:rPr>
              <a:t> </a:t>
            </a:r>
            <a:r>
              <a:rPr lang="en-US">
                <a:effectLst/>
              </a:rPr>
              <a:t>na tvár a smial sa; myslel si totižto: </a:t>
            </a:r>
            <a:endParaRPr lang="sk-SK">
              <a:effectLst/>
            </a:endParaRPr>
          </a:p>
          <a:p>
            <a:r>
              <a:rPr lang="en-US">
                <a:effectLst/>
              </a:rPr>
              <a:t>„Vari sa môže</a:t>
            </a:r>
            <a:r>
              <a:rPr lang="sk-SK">
                <a:effectLst/>
              </a:rPr>
              <a:t> </a:t>
            </a:r>
            <a:r>
              <a:rPr lang="en-US">
                <a:effectLst/>
              </a:rPr>
              <a:t>storočnému niečo narodiť a</a:t>
            </a:r>
            <a:r>
              <a:rPr lang="sk-SK">
                <a:effectLst/>
              </a:rPr>
              <a:t> </a:t>
            </a:r>
            <a:r>
              <a:rPr lang="en-US">
                <a:effectLst/>
              </a:rPr>
              <a:t>deväťdesiatročná Sára môže ešte porodiť?!“</a:t>
            </a:r>
          </a:p>
        </p:txBody>
      </p:sp>
      <p:sp>
        <p:nvSpPr>
          <p:cNvPr id="78852" name="Line 4"/>
          <p:cNvSpPr>
            <a:spLocks noChangeShapeType="1"/>
          </p:cNvSpPr>
          <p:nvPr/>
        </p:nvSpPr>
        <p:spPr bwMode="auto">
          <a:xfrm>
            <a:off x="1066800" y="10668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r>
              <a:rPr lang="en-US"/>
              <a:t>Gene</a:t>
            </a:r>
            <a:r>
              <a:rPr lang="sk-SK"/>
              <a:t>z</a:t>
            </a:r>
            <a:r>
              <a:rPr lang="en-US"/>
              <a:t>is 17</a:t>
            </a:r>
            <a:r>
              <a:rPr lang="sk-SK"/>
              <a:t>,</a:t>
            </a:r>
            <a:r>
              <a:rPr lang="en-US"/>
              <a:t>18-19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1295400"/>
            <a:ext cx="7086600" cy="5562600"/>
          </a:xfrm>
        </p:spPr>
        <p:txBody>
          <a:bodyPr/>
          <a:lstStyle/>
          <a:p>
            <a:r>
              <a:rPr lang="sk-SK" smtClean="0">
                <a:effectLst/>
              </a:rPr>
              <a:t>A Abrahám povedal </a:t>
            </a:r>
            <a:r>
              <a:rPr lang="sk-SK" smtClean="0">
                <a:effectLst/>
              </a:rPr>
              <a:t>Bohu</a:t>
            </a:r>
            <a:r>
              <a:rPr lang="sk-SK" smtClean="0">
                <a:effectLst/>
              </a:rPr>
              <a:t>: </a:t>
            </a:r>
            <a:r>
              <a:rPr lang="sk-SK" smtClean="0">
                <a:effectLst/>
              </a:rPr>
              <a:t>„</a:t>
            </a:r>
            <a:r>
              <a:rPr lang="sk-SK" smtClean="0">
                <a:effectLst/>
              </a:rPr>
              <a:t>Keby aspoň Izmael </a:t>
            </a:r>
            <a:r>
              <a:rPr lang="sk-SK" smtClean="0">
                <a:effectLst/>
              </a:rPr>
              <a:t>žil</a:t>
            </a:r>
            <a:r>
              <a:rPr lang="sk-SK" smtClean="0">
                <a:effectLst/>
              </a:rPr>
              <a:t> z tvojej </a:t>
            </a:r>
            <a:r>
              <a:rPr lang="sk-SK" smtClean="0">
                <a:effectLst/>
              </a:rPr>
              <a:t>priazne</a:t>
            </a:r>
            <a:r>
              <a:rPr lang="sk-SK" smtClean="0">
                <a:effectLst/>
              </a:rPr>
              <a:t>!“</a:t>
            </a:r>
            <a:endParaRPr lang="sk-SK">
              <a:effectLst/>
            </a:endParaRPr>
          </a:p>
          <a:p>
            <a:r>
              <a:rPr lang="sk-SK" smtClean="0">
                <a:effectLst/>
              </a:rPr>
              <a:t> Ale Pán </a:t>
            </a:r>
            <a:r>
              <a:rPr lang="sk-SK" smtClean="0">
                <a:effectLst/>
              </a:rPr>
              <a:t>opakoval</a:t>
            </a:r>
            <a:r>
              <a:rPr lang="sk-SK" smtClean="0">
                <a:effectLst/>
              </a:rPr>
              <a:t>: </a:t>
            </a:r>
            <a:r>
              <a:rPr lang="sk-SK" smtClean="0">
                <a:effectLst/>
              </a:rPr>
              <a:t>„</a:t>
            </a:r>
            <a:r>
              <a:rPr lang="sk-SK" smtClean="0">
                <a:effectLst/>
              </a:rPr>
              <a:t>Tvoja žena Sára ti porodí syna a dáš mu meno Izák a svoju zmluvu s ním urobím zmluvou večnou preň i pre jeho potomstvo po </a:t>
            </a:r>
            <a:r>
              <a:rPr lang="sk-SK" smtClean="0">
                <a:effectLst/>
              </a:rPr>
              <a:t>ňom.</a:t>
            </a:r>
            <a:endParaRPr lang="sk-SK">
              <a:effectLst/>
            </a:endParaRPr>
          </a:p>
        </p:txBody>
      </p:sp>
      <p:sp>
        <p:nvSpPr>
          <p:cNvPr id="79876" name="Line 4"/>
          <p:cNvSpPr>
            <a:spLocks noChangeShapeType="1"/>
          </p:cNvSpPr>
          <p:nvPr/>
        </p:nvSpPr>
        <p:spPr bwMode="auto">
          <a:xfrm>
            <a:off x="1066800" y="10668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AutoShape 2"/>
          <p:cNvSpPr>
            <a:spLocks noChangeArrowheads="1"/>
          </p:cNvSpPr>
          <p:nvPr/>
        </p:nvSpPr>
        <p:spPr bwMode="auto">
          <a:xfrm>
            <a:off x="1835150" y="3500438"/>
            <a:ext cx="2900363" cy="457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r>
              <a:rPr lang="en-US"/>
              <a:t>Gene</a:t>
            </a:r>
            <a:r>
              <a:rPr lang="sk-SK"/>
              <a:t>z</a:t>
            </a:r>
            <a:r>
              <a:rPr lang="en-US"/>
              <a:t>is 17</a:t>
            </a:r>
            <a:r>
              <a:rPr lang="sk-SK"/>
              <a:t>,</a:t>
            </a:r>
            <a:r>
              <a:rPr lang="en-US"/>
              <a:t>20-21</a:t>
            </a:r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1196975"/>
            <a:ext cx="7272338" cy="4968875"/>
          </a:xfrm>
        </p:spPr>
        <p:txBody>
          <a:bodyPr/>
          <a:lstStyle/>
          <a:p>
            <a:endParaRPr lang="sk-SK"/>
          </a:p>
          <a:p>
            <a:r>
              <a:rPr lang="en-US"/>
              <a:t>“</a:t>
            </a:r>
            <a:r>
              <a:rPr lang="en-US">
                <a:effectLst/>
              </a:rPr>
              <a:t>Aj čo sa</a:t>
            </a:r>
            <a:r>
              <a:rPr lang="sk-SK">
                <a:effectLst/>
              </a:rPr>
              <a:t> </a:t>
            </a:r>
            <a:r>
              <a:rPr lang="en-US">
                <a:effectLst/>
              </a:rPr>
              <a:t>týka Izmaela, som ťa</a:t>
            </a:r>
            <a:r>
              <a:rPr lang="sk-SK">
                <a:effectLst/>
              </a:rPr>
              <a:t> </a:t>
            </a:r>
            <a:r>
              <a:rPr lang="en-US">
                <a:effectLst/>
              </a:rPr>
              <a:t>vypočul: Požehnám ho a rozmnožím a rozšírim ho prenáramne. </a:t>
            </a:r>
            <a:endParaRPr lang="sk-SK">
              <a:effectLst/>
            </a:endParaRPr>
          </a:p>
          <a:p>
            <a:r>
              <a:rPr lang="en-US">
                <a:effectLst/>
              </a:rPr>
              <a:t>Dvanásť</a:t>
            </a:r>
            <a:r>
              <a:rPr lang="sk-SK">
                <a:effectLst/>
              </a:rPr>
              <a:t> </a:t>
            </a:r>
            <a:r>
              <a:rPr lang="en-US">
                <a:effectLst/>
              </a:rPr>
              <a:t>kniežat sa z neho narodí a urobím z neho veľký národ.</a:t>
            </a:r>
            <a:endParaRPr lang="sk-SK">
              <a:effectLst/>
            </a:endParaRPr>
          </a:p>
          <a:p>
            <a:r>
              <a:rPr lang="sk-SK">
                <a:effectLst/>
              </a:rPr>
              <a:t>2</a:t>
            </a:r>
            <a:r>
              <a:rPr lang="en-US">
                <a:effectLst/>
              </a:rPr>
              <a:t>1 Ale svoju</a:t>
            </a:r>
            <a:r>
              <a:rPr lang="sk-SK">
                <a:effectLst/>
              </a:rPr>
              <a:t> </a:t>
            </a:r>
            <a:r>
              <a:rPr lang="en-US">
                <a:effectLst/>
              </a:rPr>
              <a:t>zmluvu potvrdím s Izákom,</a:t>
            </a:r>
            <a:r>
              <a:rPr lang="sk-SK">
                <a:effectLst/>
              </a:rPr>
              <a:t> </a:t>
            </a:r>
            <a:r>
              <a:rPr lang="en-US">
                <a:effectLst/>
              </a:rPr>
              <a:t>ktorého ti porodí Sára do roka v tomto čase.</a:t>
            </a:r>
            <a:r>
              <a:rPr lang="en-US"/>
              <a:t>.”</a:t>
            </a:r>
          </a:p>
        </p:txBody>
      </p:sp>
      <p:sp>
        <p:nvSpPr>
          <p:cNvPr id="80901" name="Line 5"/>
          <p:cNvSpPr>
            <a:spLocks noChangeShapeType="1"/>
          </p:cNvSpPr>
          <p:nvPr/>
        </p:nvSpPr>
        <p:spPr bwMode="auto">
          <a:xfrm>
            <a:off x="1066800" y="10668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r>
              <a:rPr lang="en-US" sz="6600"/>
              <a:t>Gene</a:t>
            </a:r>
            <a:r>
              <a:rPr lang="sk-SK" sz="6600"/>
              <a:t>z</a:t>
            </a:r>
            <a:r>
              <a:rPr lang="en-US" sz="6600"/>
              <a:t>is 17</a:t>
            </a:r>
            <a:r>
              <a:rPr lang="sk-SK" sz="6600"/>
              <a:t>,</a:t>
            </a:r>
            <a:r>
              <a:rPr lang="en-US" sz="6600"/>
              <a:t>22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1295400"/>
            <a:ext cx="7086600" cy="5562600"/>
          </a:xfrm>
        </p:spPr>
        <p:txBody>
          <a:bodyPr/>
          <a:lstStyle/>
          <a:p>
            <a:r>
              <a:rPr lang="en-US">
                <a:effectLst/>
              </a:rPr>
              <a:t>A keď Boh prestal s ním hovoriť, vystúpil od</a:t>
            </a:r>
            <a:r>
              <a:rPr lang="sk-SK">
                <a:effectLst/>
              </a:rPr>
              <a:t> </a:t>
            </a:r>
            <a:r>
              <a:rPr lang="en-US">
                <a:effectLst/>
              </a:rPr>
              <a:t>Abraháma hore.</a:t>
            </a:r>
          </a:p>
        </p:txBody>
      </p:sp>
      <p:sp>
        <p:nvSpPr>
          <p:cNvPr id="81924" name="Line 4"/>
          <p:cNvSpPr>
            <a:spLocks noChangeShapeType="1"/>
          </p:cNvSpPr>
          <p:nvPr/>
        </p:nvSpPr>
        <p:spPr bwMode="auto">
          <a:xfrm>
            <a:off x="1066800" y="10668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" y="0"/>
            <a:ext cx="7848600" cy="762000"/>
          </a:xfr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solidFill>
              <a:schemeClr val="tx1"/>
            </a:solidFill>
          </a:ln>
        </p:spPr>
        <p:txBody>
          <a:bodyPr/>
          <a:lstStyle/>
          <a:p>
            <a:r>
              <a:rPr lang="sk-SK" sz="2000">
                <a:solidFill>
                  <a:schemeClr val="tx1"/>
                </a:solidFill>
              </a:rPr>
              <a:t>Dané prisľúbenia</a:t>
            </a:r>
            <a:r>
              <a:rPr lang="en-US" sz="2000">
                <a:solidFill>
                  <a:schemeClr val="tx1"/>
                </a:solidFill>
              </a:rPr>
              <a:t>: Abram </a:t>
            </a:r>
            <a:r>
              <a:rPr lang="sk-SK" sz="2000">
                <a:solidFill>
                  <a:schemeClr val="tx1"/>
                </a:solidFill>
              </a:rPr>
              <a:t>je povolaný opustiť svoju rodinu</a:t>
            </a:r>
            <a:r>
              <a:rPr lang="en-US" sz="2000">
                <a:solidFill>
                  <a:schemeClr val="tx1"/>
                </a:solidFill>
              </a:rPr>
              <a:t>.  </a:t>
            </a:r>
            <a:r>
              <a:rPr lang="sk-SK" sz="2000">
                <a:solidFill>
                  <a:schemeClr val="tx1"/>
                </a:solidFill>
              </a:rPr>
              <a:t>Prísľub plodnosti</a:t>
            </a:r>
            <a:r>
              <a:rPr lang="en-US" sz="2000">
                <a:solidFill>
                  <a:schemeClr val="tx1"/>
                </a:solidFill>
              </a:rPr>
              <a:t> (12</a:t>
            </a:r>
            <a:r>
              <a:rPr lang="sk-SK" sz="2000">
                <a:solidFill>
                  <a:schemeClr val="tx1"/>
                </a:solidFill>
              </a:rPr>
              <a:t>,</a:t>
            </a:r>
            <a:r>
              <a:rPr lang="en-US" sz="2000">
                <a:solidFill>
                  <a:schemeClr val="tx1"/>
                </a:solidFill>
              </a:rPr>
              <a:t>1-3) </a:t>
            </a:r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76200" y="6019800"/>
            <a:ext cx="7848600" cy="7620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Naplnenie prisľúbení: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I</a:t>
            </a:r>
            <a:r>
              <a:rPr lang="sk-SK" sz="20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zákovo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narodenie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; 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gar </a:t>
            </a:r>
            <a:r>
              <a:rPr lang="sk-SK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</a:t>
            </a:r>
            <a:r>
              <a:rPr lang="en-US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I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z</a:t>
            </a:r>
            <a:r>
              <a:rPr lang="en-US" sz="20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mael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sú vyhnaní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; I</a:t>
            </a:r>
            <a:r>
              <a:rPr lang="sk-SK" sz="20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zák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je obetovaný na oltári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(21-22) 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457200" y="762000"/>
            <a:ext cx="7772400" cy="4572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Pobyt v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Egypt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e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, “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Ona je moja sestra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” (12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,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10-20) </a:t>
            </a:r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457200" y="5638800"/>
            <a:ext cx="7772400" cy="3810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Pobyt v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Gerar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e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, “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Ona je moja sestra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” (20) </a:t>
            </a: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762000" y="1219200"/>
            <a:ext cx="7772400" cy="7874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Lot </a:t>
            </a:r>
            <a:r>
              <a:rPr lang="en-US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 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Abram: 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Vyjednávanie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(13).</a:t>
            </a:r>
            <a:b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</a:b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Abram 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zachraňuje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Lot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a 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ľud 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Sodom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y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(14)</a:t>
            </a:r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762000" y="4876800"/>
            <a:ext cx="7772400" cy="7620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Boh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a Abram: 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Vyjednávanie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(18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,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16-33).</a:t>
            </a:r>
            <a:b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</a:b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An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jeli zachraňujú 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Lot a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ničia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Sodom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u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(19)</a:t>
            </a:r>
          </a:p>
        </p:txBody>
      </p:sp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1066800" y="1981200"/>
            <a:ext cx="7620000" cy="7874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Abram pr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i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p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r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</a:t>
            </a:r>
            <a:r>
              <a:rPr lang="sk-SK" sz="20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vuje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obetné dary na obrad zmluvy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: 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Boh prisľubuje potomstvo a vlastníctvo krajiny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(15)</a:t>
            </a:r>
          </a:p>
        </p:txBody>
      </p:sp>
      <p:sp>
        <p:nvSpPr>
          <p:cNvPr id="61449" name="Rectangle 9"/>
          <p:cNvSpPr>
            <a:spLocks noChangeArrowheads="1"/>
          </p:cNvSpPr>
          <p:nvPr/>
        </p:nvSpPr>
        <p:spPr bwMode="auto">
          <a:xfrm>
            <a:off x="1066800" y="4089400"/>
            <a:ext cx="7620000" cy="7874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Abram pr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ipravuje pohostenie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: 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Boh prisľubuje, že Sára porodí Izáka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(18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,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1-15).</a:t>
            </a:r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1447800" y="2743200"/>
            <a:ext cx="7467600" cy="4572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gar a I</a:t>
            </a:r>
            <a:r>
              <a:rPr lang="sk-SK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z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mael (16)</a:t>
            </a:r>
          </a:p>
        </p:txBody>
      </p:sp>
      <p:sp>
        <p:nvSpPr>
          <p:cNvPr id="61451" name="Rectangle 11"/>
          <p:cNvSpPr>
            <a:spLocks noChangeArrowheads="1"/>
          </p:cNvSpPr>
          <p:nvPr/>
        </p:nvSpPr>
        <p:spPr bwMode="auto">
          <a:xfrm>
            <a:off x="1447800" y="3657600"/>
            <a:ext cx="7467600" cy="457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400" b="1" dirty="0" err="1">
                <a:ln>
                  <a:solidFill>
                    <a:schemeClr val="tx2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Abram</a:t>
            </a:r>
            <a:r>
              <a:rPr lang="sk-SK" sz="2400" b="1" dirty="0" err="1">
                <a:ln>
                  <a:solidFill>
                    <a:schemeClr val="tx2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ova</a:t>
            </a:r>
            <a:r>
              <a:rPr lang="en-US" sz="2400" b="1" dirty="0" err="1">
                <a:ln>
                  <a:solidFill>
                    <a:schemeClr val="tx2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a I</a:t>
            </a:r>
            <a:r>
              <a:rPr lang="sk-SK" sz="2400" b="1" dirty="0" err="1">
                <a:ln>
                  <a:solidFill>
                    <a:schemeClr val="tx2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z</a:t>
            </a:r>
            <a:r>
              <a:rPr lang="en-US" sz="2400" b="1" dirty="0" err="1">
                <a:ln>
                  <a:solidFill>
                    <a:schemeClr val="tx2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mael</a:t>
            </a:r>
            <a:r>
              <a:rPr lang="sk-SK" sz="2400" b="1" dirty="0" err="1">
                <a:ln>
                  <a:solidFill>
                    <a:schemeClr val="tx2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ova</a:t>
            </a:r>
            <a:r>
              <a:rPr lang="en-US" sz="2400" b="1" dirty="0" err="1">
                <a:ln>
                  <a:solidFill>
                    <a:schemeClr val="tx2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r>
              <a:rPr lang="sk-SK" sz="2400" b="1" dirty="0" err="1">
                <a:ln>
                  <a:solidFill>
                    <a:schemeClr val="tx2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obriezka</a:t>
            </a:r>
            <a:r>
              <a:rPr lang="en-US" sz="2400" b="1" dirty="0" err="1">
                <a:ln>
                  <a:solidFill>
                    <a:schemeClr val="tx2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(17</a:t>
            </a:r>
            <a:r>
              <a:rPr lang="sk-SK" sz="2400" b="1" dirty="0" err="1">
                <a:ln>
                  <a:solidFill>
                    <a:schemeClr val="tx2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,</a:t>
            </a:r>
            <a:r>
              <a:rPr lang="en-US" sz="2400" b="1" dirty="0" err="1">
                <a:ln>
                  <a:solidFill>
                    <a:schemeClr val="tx2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23-27).</a:t>
            </a:r>
          </a:p>
        </p:txBody>
      </p:sp>
      <p:sp>
        <p:nvSpPr>
          <p:cNvPr id="61452" name="Rectangle 12"/>
          <p:cNvSpPr>
            <a:spLocks noChangeArrowheads="1"/>
          </p:cNvSpPr>
          <p:nvPr/>
        </p:nvSpPr>
        <p:spPr bwMode="auto">
          <a:xfrm>
            <a:off x="1752600" y="3200400"/>
            <a:ext cx="7315200" cy="457200"/>
          </a:xfrm>
          <a:prstGeom prst="rect">
            <a:avLst/>
          </a:prstGeom>
          <a:gradFill rotWithShape="1">
            <a:gsLst>
              <a:gs pos="0">
                <a:srgbClr val="004992"/>
              </a:gs>
              <a:gs pos="100000">
                <a:srgbClr val="00499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0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Abra</a:t>
            </a:r>
            <a:r>
              <a:rPr lang="sk-SK" sz="20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mova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zmluva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(17</a:t>
            </a:r>
            <a:r>
              <a:rPr lang="sk-SK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,</a:t>
            </a:r>
            <a:r>
              <a:rPr lang="en-US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1-22)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5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1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1" grpId="0" build="allAtOnce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r>
              <a:rPr lang="en-US" sz="6600"/>
              <a:t>Gene</a:t>
            </a:r>
            <a:r>
              <a:rPr lang="sk-SK" sz="6600"/>
              <a:t>z</a:t>
            </a:r>
            <a:r>
              <a:rPr lang="en-US" sz="6600"/>
              <a:t>is 17</a:t>
            </a:r>
            <a:r>
              <a:rPr lang="sk-SK" sz="6600"/>
              <a:t>,</a:t>
            </a:r>
            <a:r>
              <a:rPr lang="en-US" sz="6600"/>
              <a:t>23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1295400"/>
            <a:ext cx="7086600" cy="5562600"/>
          </a:xfrm>
        </p:spPr>
        <p:txBody>
          <a:bodyPr/>
          <a:lstStyle/>
          <a:p>
            <a:r>
              <a:rPr lang="en-US">
                <a:effectLst/>
              </a:rPr>
              <a:t>Potom vzal Abrahám svojho syna Izmaela, aj všetkých, čo sa</a:t>
            </a:r>
            <a:r>
              <a:rPr lang="sk-SK">
                <a:effectLst/>
              </a:rPr>
              <a:t> </a:t>
            </a:r>
            <a:r>
              <a:rPr lang="en-US">
                <a:effectLst/>
              </a:rPr>
              <a:t>narodili v jeho dome, i všetkých, čo boli kúpení za peniaze, všetkých mužov</a:t>
            </a:r>
            <a:r>
              <a:rPr lang="sk-SK">
                <a:effectLst/>
              </a:rPr>
              <a:t> </a:t>
            </a:r>
            <a:r>
              <a:rPr lang="en-US">
                <a:effectLst/>
              </a:rPr>
              <a:t>Abrahámovho</a:t>
            </a:r>
            <a:r>
              <a:rPr lang="sk-SK">
                <a:effectLst/>
              </a:rPr>
              <a:t> </a:t>
            </a:r>
            <a:r>
              <a:rPr lang="en-US">
                <a:effectLst/>
              </a:rPr>
              <a:t>domu a v ten istý deň obrezal mäso z predkožky, ako mu prikázal Boh.</a:t>
            </a:r>
          </a:p>
        </p:txBody>
      </p:sp>
      <p:sp>
        <p:nvSpPr>
          <p:cNvPr id="82948" name="Line 4"/>
          <p:cNvSpPr>
            <a:spLocks noChangeShapeType="1"/>
          </p:cNvSpPr>
          <p:nvPr/>
        </p:nvSpPr>
        <p:spPr bwMode="auto">
          <a:xfrm>
            <a:off x="1066800" y="10668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r>
              <a:rPr lang="en-US"/>
              <a:t>Gene</a:t>
            </a:r>
            <a:r>
              <a:rPr lang="sk-SK"/>
              <a:t>z</a:t>
            </a:r>
            <a:r>
              <a:rPr lang="en-US"/>
              <a:t>is 17</a:t>
            </a:r>
            <a:r>
              <a:rPr lang="sk-SK"/>
              <a:t>,</a:t>
            </a:r>
            <a:r>
              <a:rPr lang="en-US"/>
              <a:t>24-26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1295400"/>
            <a:ext cx="7086600" cy="5562600"/>
          </a:xfrm>
        </p:spPr>
        <p:txBody>
          <a:bodyPr/>
          <a:lstStyle/>
          <a:p>
            <a:r>
              <a:rPr lang="en-US" dirty="0" err="1">
                <a:effectLst/>
              </a:rPr>
              <a:t>Abrahám</a:t>
            </a:r>
            <a:r>
              <a:rPr lang="en-US" dirty="0">
                <a:effectLst/>
              </a:rPr>
              <a:t> mal</a:t>
            </a:r>
            <a:r>
              <a:rPr lang="sk-SK" dirty="0">
                <a:effectLst/>
              </a:rPr>
              <a:t> </a:t>
            </a:r>
            <a:r>
              <a:rPr lang="en-US" dirty="0" err="1">
                <a:effectLst/>
              </a:rPr>
              <a:t>deväťdesiatdeväť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rokov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keď</a:t>
            </a:r>
            <a:r>
              <a:rPr lang="en-US" dirty="0">
                <a:effectLst/>
              </a:rPr>
              <a:t> mu bolo </a:t>
            </a:r>
            <a:r>
              <a:rPr lang="en-US" dirty="0" err="1">
                <a:effectLst/>
              </a:rPr>
              <a:t>obrezané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mäso</a:t>
            </a:r>
            <a:r>
              <a:rPr lang="sk-SK" dirty="0">
                <a:effectLst/>
              </a:rPr>
              <a:t> </a:t>
            </a:r>
            <a:r>
              <a:rPr lang="en-US" dirty="0" err="1">
                <a:effectLst/>
              </a:rPr>
              <a:t>predkožky</a:t>
            </a:r>
            <a:r>
              <a:rPr lang="en-US" dirty="0">
                <a:effectLst/>
              </a:rPr>
              <a:t>. </a:t>
            </a:r>
            <a:r>
              <a:rPr lang="en-US" dirty="0" err="1" smtClean="0">
                <a:effectLst/>
              </a:rPr>
              <a:t>Jeho</a:t>
            </a:r>
            <a:r>
              <a:rPr lang="en-US" dirty="0" smtClean="0">
                <a:effectLst/>
              </a:rPr>
              <a:t> </a:t>
            </a:r>
            <a:r>
              <a:rPr lang="en-US" dirty="0" err="1">
                <a:effectLst/>
              </a:rPr>
              <a:t>syn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Izmael</a:t>
            </a:r>
            <a:r>
              <a:rPr lang="en-US" dirty="0">
                <a:effectLst/>
              </a:rPr>
              <a:t> mal</a:t>
            </a:r>
          </a:p>
          <a:p>
            <a:r>
              <a:rPr lang="en-US" dirty="0" err="1">
                <a:effectLst/>
              </a:rPr>
              <a:t>trinásť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rokov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keď</a:t>
            </a:r>
            <a:r>
              <a:rPr lang="en-US" dirty="0">
                <a:effectLst/>
              </a:rPr>
              <a:t> mu bolo </a:t>
            </a:r>
            <a:r>
              <a:rPr lang="en-US" dirty="0" err="1">
                <a:effectLst/>
              </a:rPr>
              <a:t>obrezané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mäso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predkožky</a:t>
            </a:r>
            <a:r>
              <a:rPr lang="en-US" dirty="0">
                <a:effectLst/>
              </a:rPr>
              <a:t>. 26 V ten </a:t>
            </a:r>
            <a:r>
              <a:rPr lang="en-US" dirty="0" err="1">
                <a:effectLst/>
              </a:rPr>
              <a:t>istý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deň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bol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obrezaný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Abrahám</a:t>
            </a:r>
            <a:r>
              <a:rPr lang="sk-SK" dirty="0">
                <a:effectLst/>
              </a:rPr>
              <a:t> </a:t>
            </a:r>
            <a:r>
              <a:rPr lang="en-US" dirty="0" err="1">
                <a:effectLst/>
              </a:rPr>
              <a:t>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jeho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syn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Izmael</a:t>
            </a:r>
            <a:endParaRPr lang="en-US" dirty="0">
              <a:effectLst/>
            </a:endParaRPr>
          </a:p>
        </p:txBody>
      </p:sp>
      <p:sp>
        <p:nvSpPr>
          <p:cNvPr id="83972" name="Line 4"/>
          <p:cNvSpPr>
            <a:spLocks noChangeShapeType="1"/>
          </p:cNvSpPr>
          <p:nvPr/>
        </p:nvSpPr>
        <p:spPr bwMode="auto">
          <a:xfrm>
            <a:off x="1066800" y="10668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r>
              <a:rPr lang="en-US" sz="6600"/>
              <a:t>Gene</a:t>
            </a:r>
            <a:r>
              <a:rPr lang="sk-SK" sz="6600"/>
              <a:t>z</a:t>
            </a:r>
            <a:r>
              <a:rPr lang="en-US" sz="6600"/>
              <a:t>is 17</a:t>
            </a:r>
            <a:r>
              <a:rPr lang="sk-SK" sz="6600"/>
              <a:t>,</a:t>
            </a:r>
            <a:r>
              <a:rPr lang="en-US" sz="6600"/>
              <a:t>2</a:t>
            </a:r>
            <a:r>
              <a:rPr lang="sk-SK" sz="6600"/>
              <a:t>6</a:t>
            </a:r>
            <a:endParaRPr lang="en-US" sz="660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1295400"/>
            <a:ext cx="7086600" cy="5562600"/>
          </a:xfrm>
        </p:spPr>
        <p:txBody>
          <a:bodyPr/>
          <a:lstStyle/>
          <a:p>
            <a:pPr algn="just"/>
            <a:r>
              <a:rPr lang="en-US"/>
              <a:t>	</a:t>
            </a:r>
            <a:r>
              <a:rPr lang="sk-SK"/>
              <a:t>...</a:t>
            </a:r>
            <a:r>
              <a:rPr lang="en-US">
                <a:effectLst/>
              </a:rPr>
              <a:t>a s ním boli obrezaní všetci muži jeho domu, tak tí, čo sa narodili v jeho</a:t>
            </a:r>
            <a:r>
              <a:rPr lang="sk-SK">
                <a:effectLst/>
              </a:rPr>
              <a:t> </a:t>
            </a:r>
            <a:r>
              <a:rPr lang="en-US">
                <a:effectLst/>
              </a:rPr>
              <a:t>dome, ako aj tí, čo boli od cudzinca kúpení za peniaze.</a:t>
            </a:r>
          </a:p>
          <a:p>
            <a:pPr algn="just"/>
            <a:r>
              <a:rPr lang="en-US"/>
              <a:t>. </a:t>
            </a:r>
          </a:p>
        </p:txBody>
      </p:sp>
      <p:sp>
        <p:nvSpPr>
          <p:cNvPr id="84996" name="Line 4"/>
          <p:cNvSpPr>
            <a:spLocks noChangeShapeType="1"/>
          </p:cNvSpPr>
          <p:nvPr/>
        </p:nvSpPr>
        <p:spPr bwMode="auto">
          <a:xfrm>
            <a:off x="1066800" y="10668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r>
              <a:rPr lang="en-US" sz="6600"/>
              <a:t>Gene</a:t>
            </a:r>
            <a:r>
              <a:rPr lang="sk-SK" sz="6600"/>
              <a:t>z</a:t>
            </a:r>
            <a:r>
              <a:rPr lang="en-US" sz="6600"/>
              <a:t>is 15</a:t>
            </a:r>
            <a:r>
              <a:rPr lang="sk-SK" sz="6600"/>
              <a:t>,</a:t>
            </a:r>
            <a:r>
              <a:rPr lang="en-US" sz="6600"/>
              <a:t>4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1295400"/>
            <a:ext cx="6745288" cy="2997200"/>
          </a:xfrm>
        </p:spPr>
        <p:txBody>
          <a:bodyPr/>
          <a:lstStyle/>
          <a:p>
            <a:r>
              <a:rPr lang="sk-SK" smtClean="0"/>
              <a:t>Ale Pán mu </a:t>
            </a:r>
            <a:r>
              <a:rPr lang="sk-SK" smtClean="0"/>
              <a:t>povedal</a:t>
            </a:r>
            <a:r>
              <a:rPr lang="sk-SK" smtClean="0"/>
              <a:t>:</a:t>
            </a:r>
            <a:endParaRPr lang="sk-SK"/>
          </a:p>
          <a:p>
            <a:r>
              <a:rPr lang="sk-SK" smtClean="0"/>
              <a:t> „</a:t>
            </a:r>
            <a:r>
              <a:rPr lang="sk-SK" smtClean="0"/>
              <a:t>On nebude tvojím </a:t>
            </a:r>
            <a:r>
              <a:rPr lang="sk-SK" smtClean="0"/>
              <a:t>dedičom</a:t>
            </a:r>
            <a:r>
              <a:rPr lang="sk-SK" smtClean="0"/>
              <a:t>. Tvojím dedičom </a:t>
            </a:r>
            <a:r>
              <a:rPr lang="sk-SK" smtClean="0"/>
              <a:t>bude</a:t>
            </a:r>
            <a:r>
              <a:rPr lang="sk-SK" smtClean="0"/>
              <a:t> </a:t>
            </a:r>
            <a:r>
              <a:rPr lang="sk-SK" smtClean="0"/>
              <a:t>ten</a:t>
            </a:r>
            <a:r>
              <a:rPr lang="sk-SK" smtClean="0"/>
              <a:t>, čo vyjde z tvojho </a:t>
            </a:r>
            <a:r>
              <a:rPr lang="sk-SK" smtClean="0"/>
              <a:t>lona.“</a:t>
            </a:r>
            <a:endParaRPr lang="sk-SK"/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1066800" y="10668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143000"/>
            <a:ext cx="8229600" cy="1143000"/>
          </a:xfrm>
        </p:spPr>
        <p:txBody>
          <a:bodyPr/>
          <a:lstStyle/>
          <a:p>
            <a:r>
              <a:rPr lang="en-US"/>
              <a:t>Sarai </a:t>
            </a:r>
            <a:r>
              <a:rPr lang="sk-SK"/>
              <a:t>je neplodná</a:t>
            </a:r>
            <a:endParaRPr lang="en-US"/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098675" y="2894013"/>
            <a:ext cx="5262563" cy="3201987"/>
          </a:xfrm>
        </p:spPr>
        <p:txBody>
          <a:bodyPr/>
          <a:lstStyle/>
          <a:p>
            <a:r>
              <a:rPr lang="en-US"/>
              <a:t>Lot </a:t>
            </a:r>
            <a:r>
              <a:rPr lang="sk-SK"/>
              <a:t>ako potenciálny dedič</a:t>
            </a:r>
            <a:endParaRPr lang="en-US"/>
          </a:p>
          <a:p>
            <a:r>
              <a:rPr lang="en-US"/>
              <a:t>Eliez</a:t>
            </a:r>
            <a:r>
              <a:rPr lang="sk-SK"/>
              <a:t>e</a:t>
            </a:r>
            <a:r>
              <a:rPr lang="en-US"/>
              <a:t>r </a:t>
            </a:r>
            <a:r>
              <a:rPr lang="sk-SK"/>
              <a:t>z Damazu</a:t>
            </a:r>
            <a:r>
              <a:rPr lang="en-US"/>
              <a:t> a</a:t>
            </a:r>
            <a:r>
              <a:rPr lang="sk-SK"/>
              <a:t>ko potenciálny dedič</a:t>
            </a:r>
          </a:p>
          <a:p>
            <a:r>
              <a:rPr lang="sk-SK"/>
              <a:t>Dedičom bude jeho vlastný potomok</a:t>
            </a:r>
          </a:p>
          <a:p>
            <a:pPr>
              <a:buClr>
                <a:schemeClr val="tx1"/>
              </a:buClr>
            </a:pPr>
            <a:endParaRPr lang="sk-SK"/>
          </a:p>
          <a:p>
            <a:endParaRPr lang="sk-SK"/>
          </a:p>
          <a:p>
            <a:endParaRPr lang="en-US"/>
          </a:p>
        </p:txBody>
      </p:sp>
      <p:sp>
        <p:nvSpPr>
          <p:cNvPr id="16388" name="WordArt 4"/>
          <p:cNvSpPr>
            <a:spLocks noChangeArrowheads="1" noChangeShapeType="1" noTextEdit="1"/>
          </p:cNvSpPr>
          <p:nvPr/>
        </p:nvSpPr>
        <p:spPr bwMode="auto">
          <a:xfrm>
            <a:off x="1143000" y="457200"/>
            <a:ext cx="69342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k-SK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0066CC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Abramovo hľadanie dediča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r>
              <a:rPr lang="en-US" sz="6600"/>
              <a:t>Gene</a:t>
            </a:r>
            <a:r>
              <a:rPr lang="sk-SK" sz="6600"/>
              <a:t>z</a:t>
            </a:r>
            <a:r>
              <a:rPr lang="en-US" sz="6600"/>
              <a:t>is 15</a:t>
            </a:r>
            <a:r>
              <a:rPr lang="sk-SK" sz="6600"/>
              <a:t>,</a:t>
            </a:r>
            <a:r>
              <a:rPr lang="en-US" sz="6600"/>
              <a:t>5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1295400"/>
            <a:ext cx="6673850" cy="3646488"/>
          </a:xfrm>
        </p:spPr>
        <p:txBody>
          <a:bodyPr/>
          <a:lstStyle/>
          <a:p>
            <a:r>
              <a:rPr lang="sk-SK" smtClean="0"/>
              <a:t>Vyviedol</a:t>
            </a:r>
            <a:r>
              <a:rPr lang="sk-SK" smtClean="0"/>
              <a:t> ho von a povedal </a:t>
            </a:r>
            <a:r>
              <a:rPr lang="sk-SK" smtClean="0"/>
              <a:t>mu</a:t>
            </a:r>
            <a:r>
              <a:rPr lang="sk-SK" smtClean="0"/>
              <a:t>: </a:t>
            </a:r>
            <a:r>
              <a:rPr lang="sk-SK" smtClean="0"/>
              <a:t>„</a:t>
            </a:r>
            <a:r>
              <a:rPr lang="sk-SK" smtClean="0"/>
              <a:t>Pozri na nebo a spočítaj </a:t>
            </a:r>
            <a:r>
              <a:rPr lang="sk-SK" smtClean="0"/>
              <a:t>hviezdy</a:t>
            </a:r>
            <a:r>
              <a:rPr lang="sk-SK" smtClean="0"/>
              <a:t>, ak </a:t>
            </a:r>
            <a:r>
              <a:rPr lang="sk-SK" smtClean="0"/>
              <a:t>môžeš</a:t>
            </a:r>
            <a:r>
              <a:rPr lang="sk-SK" smtClean="0"/>
              <a:t>!“ </a:t>
            </a:r>
            <a:endParaRPr lang="sk-SK"/>
          </a:p>
          <a:p>
            <a:r>
              <a:rPr lang="sk-SK" smtClean="0"/>
              <a:t> </a:t>
            </a:r>
            <a:r>
              <a:rPr lang="sk-SK" smtClean="0"/>
              <a:t>A uistil </a:t>
            </a:r>
            <a:r>
              <a:rPr lang="sk-SK" smtClean="0"/>
              <a:t>ho</a:t>
            </a:r>
            <a:r>
              <a:rPr lang="sk-SK" smtClean="0"/>
              <a:t>: </a:t>
            </a:r>
            <a:r>
              <a:rPr lang="sk-SK" smtClean="0"/>
              <a:t>„</a:t>
            </a:r>
            <a:r>
              <a:rPr lang="sk-SK" smtClean="0"/>
              <a:t>Také bude tvoje </a:t>
            </a:r>
            <a:r>
              <a:rPr lang="sk-SK" smtClean="0"/>
              <a:t>potomstvo!“</a:t>
            </a:r>
            <a:endParaRPr lang="sk-SK"/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1066800" y="10668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r>
              <a:rPr lang="en-US" sz="6600"/>
              <a:t>Gene</a:t>
            </a:r>
            <a:r>
              <a:rPr lang="sk-SK" sz="6600"/>
              <a:t>z</a:t>
            </a:r>
            <a:r>
              <a:rPr lang="en-US" sz="6600"/>
              <a:t>is 15</a:t>
            </a:r>
            <a:r>
              <a:rPr lang="sk-SK" sz="6600"/>
              <a:t>,</a:t>
            </a:r>
            <a:r>
              <a:rPr lang="en-US" sz="6600"/>
              <a:t>6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1295400"/>
            <a:ext cx="6745288" cy="3213100"/>
          </a:xfrm>
        </p:spPr>
        <p:txBody>
          <a:bodyPr/>
          <a:lstStyle/>
          <a:p>
            <a:r>
              <a:rPr lang="sk-SK" smtClean="0"/>
              <a:t> </a:t>
            </a:r>
            <a:r>
              <a:rPr lang="sk-SK" smtClean="0"/>
              <a:t>Abram uveril Bohu a to </a:t>
            </a:r>
            <a:r>
              <a:rPr lang="sk-SK" smtClean="0"/>
              <a:t>sa</a:t>
            </a:r>
            <a:endParaRPr lang="sk-SK" smtClean="0"/>
          </a:p>
          <a:p>
            <a:r>
              <a:rPr lang="sk-SK" smtClean="0"/>
              <a:t>mu počítalo za </a:t>
            </a:r>
            <a:r>
              <a:rPr lang="sk-SK" smtClean="0"/>
              <a:t>spravodlivosť.</a:t>
            </a:r>
            <a:endParaRPr lang="sk-SK"/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1066800" y="1066800"/>
            <a:ext cx="701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rstvy skla">
  <a:themeElements>
    <a:clrScheme name="Vrstvy skla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Vrstvy skla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>
                <a:alpha val="37000"/>
              </a:schemeClr>
            </a:gs>
            <a:gs pos="50000">
              <a:schemeClr val="bg1"/>
            </a:gs>
            <a:gs pos="100000">
              <a:schemeClr val="accent1">
                <a:alpha val="37000"/>
              </a:schemeClr>
            </a:gs>
          </a:gsLst>
          <a:lin ang="5400000" scaled="1"/>
        </a:gra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>
                <a:alpha val="37000"/>
              </a:schemeClr>
            </a:gs>
            <a:gs pos="50000">
              <a:schemeClr val="bg1"/>
            </a:gs>
            <a:gs pos="100000">
              <a:schemeClr val="accent1">
                <a:alpha val="37000"/>
              </a:schemeClr>
            </a:gs>
          </a:gsLst>
          <a:lin ang="5400000" scaled="1"/>
        </a:gra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rstvy skla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skla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471</TotalTime>
  <Words>2951</Words>
  <Application>Microsoft Office PowerPoint</Application>
  <PresentationFormat>Prezentácia na obrazovke (4:3)</PresentationFormat>
  <Paragraphs>271</Paragraphs>
  <Slides>58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58</vt:i4>
      </vt:variant>
    </vt:vector>
  </HeadingPairs>
  <TitlesOfParts>
    <vt:vector size="64" baseType="lpstr">
      <vt:lpstr>Arial</vt:lpstr>
      <vt:lpstr>Arial Black</vt:lpstr>
      <vt:lpstr>Times New Roman</vt:lpstr>
      <vt:lpstr>Wingdings</vt:lpstr>
      <vt:lpstr>Bwhebb</vt:lpstr>
      <vt:lpstr>Vrstvy skla</vt:lpstr>
      <vt:lpstr>    Pánova zmluva s Abrahámom</vt:lpstr>
      <vt:lpstr>Dané prisľúbenie: Abram je povolaný opustiť jeho rodinu.  Prísľub plodnosti (12:1-3) </vt:lpstr>
      <vt:lpstr>Genezis 15,1</vt:lpstr>
      <vt:lpstr>Genezis 15:2-3</vt:lpstr>
      <vt:lpstr>Sarai je neplodná</vt:lpstr>
      <vt:lpstr>Genezis 15,4</vt:lpstr>
      <vt:lpstr>Sarai je neplodná</vt:lpstr>
      <vt:lpstr>Genezis 15,5</vt:lpstr>
      <vt:lpstr>Genezis 15,6</vt:lpstr>
      <vt:lpstr>Genezis 15,7-8</vt:lpstr>
      <vt:lpstr>Genezis 15,9-11</vt:lpstr>
      <vt:lpstr>Genezis 15 a obrad zmluvy</vt:lpstr>
      <vt:lpstr>Genezis 15,12</vt:lpstr>
      <vt:lpstr>Genesis 15,13-14</vt:lpstr>
      <vt:lpstr>Genezis 15,15-16</vt:lpstr>
      <vt:lpstr>Bude pochovaný vo vysokom veku</vt:lpstr>
      <vt:lpstr>Genezis 15,17</vt:lpstr>
      <vt:lpstr>Snímka 18</vt:lpstr>
      <vt:lpstr>Genezis 15,18-21</vt:lpstr>
      <vt:lpstr>Snímka 20</vt:lpstr>
      <vt:lpstr>Dané prisľúbenie: Abram je povolaný opustiť jeho rodinu.  Prísľub plodnosti (12:1-3) </vt:lpstr>
      <vt:lpstr>Genezis 16,1-2</vt:lpstr>
      <vt:lpstr>“Gilimnina bola daná Shennimovi za ženu.  If Gilimnina porodí dieťa, Shennima si nesmie zobrať inú ženu, ale ak Gilimnina neporodí, ona vezme ženu -otrokyňu z krajiny Lullu za ženu pre Shennima. Kvôli konkubíninmu potomstvu, Gilimnina ich nesmie vyhnať.” </vt:lpstr>
      <vt:lpstr>Genezis 15</vt:lpstr>
      <vt:lpstr>Genezis 15</vt:lpstr>
      <vt:lpstr>Genezis 16,3-4</vt:lpstr>
      <vt:lpstr>Genezis 16,5-6</vt:lpstr>
      <vt:lpstr>Genezis 16,7-8</vt:lpstr>
      <vt:lpstr>Agar</vt:lpstr>
      <vt:lpstr>Genezis 16,9-10</vt:lpstr>
      <vt:lpstr>Genezis 16,11</vt:lpstr>
      <vt:lpstr>Genezis 16,12</vt:lpstr>
      <vt:lpstr>Genezis 16,13-14</vt:lpstr>
      <vt:lpstr>Syn Agar</vt:lpstr>
      <vt:lpstr>Dané prisľúbenia: Abram je povolaný opustiť svoju rodinu.  Prísľub plodnosti (12,1-3) </vt:lpstr>
      <vt:lpstr>Snímka 36</vt:lpstr>
      <vt:lpstr>Genezis 17,1-2</vt:lpstr>
      <vt:lpstr>Genezis 17,3-5</vt:lpstr>
      <vt:lpstr>Abram</vt:lpstr>
      <vt:lpstr>Genezis 17,6</vt:lpstr>
      <vt:lpstr>Genezis 17,7-8</vt:lpstr>
      <vt:lpstr>Genezis 17,9</vt:lpstr>
      <vt:lpstr>Genezis 17,10-11</vt:lpstr>
      <vt:lpstr>Genezis 17,12-13</vt:lpstr>
      <vt:lpstr>Genezis 17,14</vt:lpstr>
      <vt:lpstr>Zmluva s Noemom</vt:lpstr>
      <vt:lpstr>Obriezka</vt:lpstr>
      <vt:lpstr>Snímka 48</vt:lpstr>
      <vt:lpstr>Snímka 49</vt:lpstr>
      <vt:lpstr>Genezis 17,15-16</vt:lpstr>
      <vt:lpstr>Genezis 17,17</vt:lpstr>
      <vt:lpstr>Genezis 17,18-19</vt:lpstr>
      <vt:lpstr>Genezis 17,20-21</vt:lpstr>
      <vt:lpstr>Genezis 17,22</vt:lpstr>
      <vt:lpstr>Dané prisľúbenia: Abram je povolaný opustiť svoju rodinu.  Prísľub plodnosti (12,1-3) </vt:lpstr>
      <vt:lpstr>Genezis 17,23</vt:lpstr>
      <vt:lpstr>Genezis 17,24-26</vt:lpstr>
      <vt:lpstr>Genezis 17,26</vt:lpstr>
    </vt:vector>
  </TitlesOfParts>
  <Company>antiworkgroup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Pánova zmluva s Abrahámom</dc:title>
  <dc:creator>Lulu</dc:creator>
  <cp:lastModifiedBy>xxx</cp:lastModifiedBy>
  <cp:revision>11</cp:revision>
  <dcterms:created xsi:type="dcterms:W3CDTF">2011-11-05T14:25:13Z</dcterms:created>
  <dcterms:modified xsi:type="dcterms:W3CDTF">2011-12-06T21:30:32Z</dcterms:modified>
</cp:coreProperties>
</file>