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9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32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25" r:id="rId35"/>
    <p:sldId id="326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20" r:id="rId63"/>
    <p:sldId id="321" r:id="rId64"/>
    <p:sldId id="322" r:id="rId65"/>
    <p:sldId id="323" r:id="rId66"/>
    <p:sldId id="318" r:id="rId67"/>
    <p:sldId id="319" r:id="rId6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 varScale="1">
        <p:scale>
          <a:sx n="52" d="100"/>
          <a:sy n="5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5F6E0E-BE82-4202-8615-3E945886CF0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sk-SK"/>
              <a:t>Kliknite sem a upravte štýl predlohy nadpisov.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444A1-1283-416C-989F-A824A80D897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64707-0640-43F6-B7C0-8142DAC58B1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E2871-7805-4109-A54A-238A248B86E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EE2C4-6973-46C2-8257-786F7197A1D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3DF2-4D4D-453E-85FD-5D692540197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844EB-0798-49B2-A193-C39E78FD5B4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680C-FE6E-4DD9-B957-EF0D2FADA0A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422FB-F02C-4217-A378-139B5558EC9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E32D-9E5E-43E4-B136-EFB759DAE37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8ED2-13CE-4296-8BAD-089C32467AD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EFCDCB2-B3A5-4B28-8E52-2244B92990BF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4" name="Picture 4" descr="2009-12_IMG_733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yal Standard War 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175"/>
            <a:ext cx="15011400" cy="6854825"/>
          </a:xfrm>
          <a:prstGeom prst="rect">
            <a:avLst/>
          </a:prstGeom>
          <a:noFill/>
        </p:spPr>
      </p:pic>
      <p:pic>
        <p:nvPicPr>
          <p:cNvPr id="11267" name="Picture 3" descr="Chari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7373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11</a:t>
            </a:r>
            <a:r>
              <a:rPr lang="sk-SK" sz="6600"/>
              <a:t>,</a:t>
            </a:r>
            <a:r>
              <a:rPr lang="en-US" sz="6600"/>
              <a:t>29-30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268760"/>
            <a:ext cx="7033592" cy="4903440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Abram a Nachor sa oženili. </a:t>
            </a:r>
            <a:endParaRPr lang="sk-SK">
              <a:effectLst/>
            </a:endParaRPr>
          </a:p>
          <a:p>
            <a:pPr algn="l"/>
            <a:r>
              <a:rPr lang="sk-SK" smtClean="0">
                <a:effectLst/>
              </a:rPr>
              <a:t>Abramova žena sa volala Sarai a Nachorova žena mala meno Melcha. Bola Aranovou dcérou, ktorý bol otcom Melchy a otcom Jeschy. </a:t>
            </a:r>
            <a:endParaRPr lang="sk-SK">
              <a:effectLst/>
            </a:endParaRPr>
          </a:p>
          <a:p>
            <a:pPr algn="l"/>
            <a:r>
              <a:rPr lang="sk-SK" smtClean="0">
                <a:effectLst/>
              </a:rPr>
              <a:t>Sarai však bola neplodná; nemala detí.</a:t>
            </a:r>
            <a:endParaRPr lang="sk-SK">
              <a:effectLst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11</a:t>
            </a:r>
            <a:r>
              <a:rPr lang="sk-SK" sz="6600"/>
              <a:t>,</a:t>
            </a:r>
            <a:r>
              <a:rPr lang="en-US" sz="6600"/>
              <a:t>31-32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4293840"/>
          </a:xfrm>
        </p:spPr>
        <p:txBody>
          <a:bodyPr/>
          <a:lstStyle/>
          <a:p>
            <a:pPr algn="l"/>
            <a:r>
              <a:rPr lang="en-US" dirty="0">
                <a:effectLst/>
              </a:rPr>
              <a:t>A </a:t>
            </a:r>
            <a:r>
              <a:rPr lang="en-US" smtClean="0">
                <a:effectLst/>
              </a:rPr>
              <a:t>Táre vzal svojho syna</a:t>
            </a:r>
            <a:r>
              <a:rPr lang="sk-SK" smtClean="0">
                <a:effectLst/>
              </a:rPr>
              <a:t> </a:t>
            </a:r>
            <a:r>
              <a:rPr lang="en-US" dirty="0" err="1">
                <a:effectLst/>
              </a:rPr>
              <a:t>Abrama</a:t>
            </a:r>
            <a:r>
              <a:rPr lang="en-US" smtClean="0">
                <a:effectLst/>
              </a:rPr>
              <a:t>, svojho vnuka, Aranovho syna Lota, aj svoju nevestu, ženu svojho syna Abrama,Sarai, vyviedol ich z Chaldejského Uru a išli do krajiny Kanaán. Prišli až do Haranu a tam sa</a:t>
            </a:r>
            <a:endParaRPr lang="en-US" dirty="0">
              <a:effectLst/>
            </a:endParaRPr>
          </a:p>
          <a:p>
            <a:pPr algn="l"/>
            <a:r>
              <a:rPr lang="en-US" smtClean="0">
                <a:effectLst/>
              </a:rPr>
              <a:t>osadili. Táreho dní bolo dvestopäť rokov, keď Táre zomrel v Harane.</a:t>
            </a:r>
            <a:endParaRPr lang="en-US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0"/>
            <a:ext cx="10134600" cy="68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629400" y="51816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Ur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010400" y="5029200"/>
            <a:ext cx="41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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3657600" y="2667000"/>
            <a:ext cx="3505200" cy="2438400"/>
          </a:xfrm>
          <a:custGeom>
            <a:avLst/>
            <a:gdLst/>
            <a:ahLst/>
            <a:cxnLst>
              <a:cxn ang="0">
                <a:pos x="2208" y="1536"/>
              </a:cxn>
              <a:cxn ang="0">
                <a:pos x="1680" y="912"/>
              </a:cxn>
              <a:cxn ang="0">
                <a:pos x="1008" y="384"/>
              </a:cxn>
              <a:cxn ang="0">
                <a:pos x="480" y="96"/>
              </a:cxn>
              <a:cxn ang="0">
                <a:pos x="0" y="0"/>
              </a:cxn>
            </a:cxnLst>
            <a:rect l="0" t="0" r="r" b="b"/>
            <a:pathLst>
              <a:path w="2208" h="1536">
                <a:moveTo>
                  <a:pt x="2208" y="1536"/>
                </a:moveTo>
                <a:cubicBezTo>
                  <a:pt x="2044" y="1320"/>
                  <a:pt x="1880" y="1104"/>
                  <a:pt x="1680" y="912"/>
                </a:cubicBezTo>
                <a:cubicBezTo>
                  <a:pt x="1480" y="720"/>
                  <a:pt x="1208" y="520"/>
                  <a:pt x="1008" y="384"/>
                </a:cubicBezTo>
                <a:cubicBezTo>
                  <a:pt x="808" y="248"/>
                  <a:pt x="648" y="160"/>
                  <a:pt x="480" y="96"/>
                </a:cubicBezTo>
                <a:cubicBezTo>
                  <a:pt x="312" y="32"/>
                  <a:pt x="88" y="16"/>
                  <a:pt x="0" y="0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3048000" y="2209800"/>
            <a:ext cx="1182688" cy="685800"/>
            <a:chOff x="1920" y="1392"/>
            <a:chExt cx="745" cy="432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064" y="1536"/>
              <a:ext cx="2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sym typeface="Wingdings" pitchFamily="2" charset="2"/>
                </a:rPr>
                <a:t>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920" y="1392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  <a:latin typeface="Arial Black" pitchFamily="34" charset="0"/>
                </a:rPr>
                <a:t>Haran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0"/>
            <a:ext cx="8001000" cy="763588"/>
          </a:xfr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Dané prisľúbenie</a:t>
            </a:r>
            <a:r>
              <a:rPr lang="en-US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: Abram </a:t>
            </a:r>
            <a:r>
              <a:rPr lang="sk-SK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je povolaný opustiť jeho rodinu</a:t>
            </a:r>
            <a:r>
              <a:rPr lang="en-US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.  </a:t>
            </a:r>
            <a:r>
              <a:rPr lang="sk-SK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Prísľub plodnosti</a:t>
            </a:r>
            <a:r>
              <a:rPr lang="en-US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 (12</a:t>
            </a:r>
            <a:r>
              <a:rPr lang="sk-SK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,</a:t>
            </a:r>
            <a:r>
              <a:rPr lang="en-US" sz="2000" kern="1200" dirty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1-3)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6200" y="6019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Naplnenie prisľúbení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zákovo narodenie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gar &amp;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sú odvrhnutí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zák je obetovaný na oltári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(21-22)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762000"/>
            <a:ext cx="800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tiahne do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Egypt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“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Ona je moja sestra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(12.10-20) 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57200" y="5445224"/>
            <a:ext cx="8291264" cy="5745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a </a:t>
            </a:r>
            <a:r>
              <a:rPr lang="sk-SK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Abimelech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krátky pobyt v </a:t>
            </a:r>
            <a:r>
              <a:rPr lang="sk-SK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Gerare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Ona je moja sestra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(20)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62000" y="12192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Lot a Abram: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Vyjednávanie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(13).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zachraňuje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Lot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ľud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Sodom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(14)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755576" y="4725144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Abra</a:t>
            </a:r>
            <a:r>
              <a:rPr lang="sk-SK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hám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Vyjednávanie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(18:16-33).</a:t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</a:t>
            </a:r>
            <a:r>
              <a:rPr lang="sk-SK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jeli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zachránia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Lot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zničenie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Sodom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(19)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066800" y="1981200"/>
            <a:ext cx="8001000" cy="78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pripravuje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obetné dary pre zmluvnú ceremóniu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Boh prisľubuje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potomstvo a krajinu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(15)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066800" y="4089400"/>
            <a:ext cx="8001000" cy="70775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ámovo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pohostinstvo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Boh prisľubuje, že Sáre sa narodí Izák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(18</a:t>
            </a:r>
            <a:r>
              <a:rPr lang="sk-SK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1-15).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447800" y="27432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gar a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 (16)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447800" y="36576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ova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ova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obriezka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(17:23-27).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752600" y="3200400"/>
            <a:ext cx="7315200" cy="457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Zmluva s Abramom, zmena mena, podmienky zmluvy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(17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1-22)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987675" y="3429000"/>
            <a:ext cx="838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219700" y="1968500"/>
            <a:ext cx="1447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1-3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10668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sk-SK" smtClean="0">
                <a:effectLst/>
              </a:rPr>
              <a:t>Tu Pán povedal Abramovi:</a:t>
            </a:r>
            <a:endParaRPr lang="sk-SK">
              <a:effectLst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331913" y="1844675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 smtClean="0"/>
              <a:t>„Odíď zo svojej krajiny,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 smtClean="0"/>
              <a:t>od svojho príbuzenstva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 smtClean="0"/>
              <a:t>a zo svojho otcovského domu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 smtClean="0"/>
              <a:t>do  </a:t>
            </a:r>
            <a:r>
              <a:rPr lang="sk-SK" sz="2800" i="1" smtClean="0">
                <a:solidFill>
                  <a:srgbClr val="FFCC00"/>
                </a:solidFill>
              </a:rPr>
              <a:t>zeme</a:t>
            </a:r>
            <a:r>
              <a:rPr lang="sk-SK" sz="2800" smtClean="0"/>
              <a:t>, ktorú ti ukážem.“</a:t>
            </a:r>
            <a:endParaRPr lang="sk-SK" sz="2800"/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1524000" y="4267200"/>
            <a:ext cx="1524000" cy="1143000"/>
            <a:chOff x="960" y="2688"/>
            <a:chExt cx="960" cy="720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008" y="2784"/>
              <a:ext cx="864" cy="62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960" y="2688"/>
              <a:ext cx="960" cy="6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whebb" pitchFamily="2" charset="0"/>
                </a:rPr>
                <a:t>#</a:t>
              </a:r>
              <a:r>
                <a:rPr lang="en-US" sz="66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whebb" pitchFamily="2" charset="0"/>
                </a:rPr>
                <a:t>r,a</a:t>
              </a:r>
              <a:r>
                <a:rPr lang="en-US" sz="6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whebb" pitchFamily="2" charset="0"/>
                </a:rPr>
                <a:t>,</a:t>
              </a:r>
              <a:endParaRPr lang="en-U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whebb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2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76400" y="13716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smtClean="0"/>
              <a:t>„Urobím z teba veľký národ,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smtClean="0"/>
              <a:t>požehnám ťa a preslávim tvoje meno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smtClean="0"/>
              <a:t>a ty budeš požehnaním.</a:t>
            </a:r>
            <a:endParaRPr lang="sk-SK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716463" y="3357563"/>
            <a:ext cx="106680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Genesis 12</a:t>
            </a:r>
            <a:r>
              <a:rPr lang="sk-SK" sz="6600"/>
              <a:t>,</a:t>
            </a:r>
            <a:r>
              <a:rPr lang="en-US" sz="6600"/>
              <a:t>3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76375" y="1341438"/>
            <a:ext cx="48958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sk-SK" sz="3200" smtClean="0"/>
              <a:t>Požehnám tých, čo ťa budú žehnať, a prekľajem tých, čo ťa budú reklínať!</a:t>
            </a:r>
            <a:endParaRPr lang="sk-SK" sz="3200"/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smtClean="0"/>
              <a:t>V tebe budú požehnané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smtClean="0"/>
              <a:t>všetky pokolenia  </a:t>
            </a:r>
            <a:r>
              <a:rPr lang="sk-SK" sz="3200" smtClean="0">
                <a:solidFill>
                  <a:srgbClr val="FFCC00"/>
                </a:solidFill>
              </a:rPr>
              <a:t>zeme</a:t>
            </a:r>
            <a:r>
              <a:rPr lang="sk-SK" sz="3200" smtClean="0"/>
              <a:t>!“</a:t>
            </a:r>
            <a:r>
              <a:rPr lang="sk-SK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 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sk-SK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447800" y="4343400"/>
            <a:ext cx="2209800" cy="1066800"/>
            <a:chOff x="1104" y="3360"/>
            <a:chExt cx="1392" cy="672"/>
          </a:xfrm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248" y="3504"/>
              <a:ext cx="1104" cy="5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104" y="3360"/>
              <a:ext cx="1392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whebb" pitchFamily="2" charset="0"/>
                </a:rPr>
                <a:t>hm'd'a</a:t>
              </a:r>
              <a:r>
                <a:rPr lang="en-US" sz="6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whebb" pitchFamily="2" charset="0"/>
                </a:rPr>
                <a:t>]</a:t>
              </a:r>
            </a:p>
          </p:txBody>
        </p:sp>
      </p:grp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6673850" cy="2565400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A Abram odišiel, ako mu rozkázal Pán. Išiel s ním aj Lot. </a:t>
            </a:r>
            <a:endParaRPr lang="sk-SK">
              <a:effectLst/>
            </a:endParaRPr>
          </a:p>
          <a:p>
            <a:pPr algn="l"/>
            <a:r>
              <a:rPr lang="sk-SK" smtClean="0">
                <a:effectLst/>
              </a:rPr>
              <a:t>Abram mal sedemdesiatpäť rokov, keď odišiel z Haranu.</a:t>
            </a:r>
            <a:r>
              <a:rPr lang="sk-SK" smtClean="0"/>
              <a:t> </a:t>
            </a:r>
            <a:endParaRPr lang="sk-SK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124075" y="23495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3285728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Abram vzal so sebou svoju ženu Sarai a svojho synovca Lota i celý majetok, čo nadobudli, aj služobníctvo, ktoré v Harane získali. A takto odišli, aby šli do krajiny Kanaán, a tak došli do krajiny Kanaán.</a:t>
            </a:r>
            <a:r>
              <a:rPr lang="sk-SK" smtClean="0"/>
              <a:t> </a:t>
            </a:r>
            <a:endParaRPr lang="sk-SK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76800"/>
            <a:ext cx="6400800" cy="762000"/>
          </a:xfrm>
        </p:spPr>
        <p:txBody>
          <a:bodyPr/>
          <a:lstStyle/>
          <a:p>
            <a:r>
              <a:rPr lang="en-US" b="1" i="1"/>
              <a:t>Gene</a:t>
            </a:r>
            <a:r>
              <a:rPr lang="sk-SK" b="1" i="1"/>
              <a:t>z</a:t>
            </a:r>
            <a:r>
              <a:rPr lang="en-US" b="1" i="1"/>
              <a:t>is 12-14</a:t>
            </a:r>
            <a:endParaRPr 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6248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shade val="63529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Kniha Genezis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3330575"/>
            <a:ext cx="7772400" cy="1470025"/>
          </a:xfrm>
        </p:spPr>
        <p:txBody>
          <a:bodyPr/>
          <a:lstStyle/>
          <a:p>
            <a:r>
              <a:rPr lang="sk-SK"/>
              <a:t>Život</a:t>
            </a:r>
            <a:r>
              <a:rPr lang="en-US"/>
              <a:t> Abrah</a:t>
            </a:r>
            <a:r>
              <a:rPr lang="sk-SK"/>
              <a:t>á</a:t>
            </a:r>
            <a:r>
              <a:rPr lang="en-US"/>
              <a:t>m</a:t>
            </a:r>
            <a:r>
              <a:rPr lang="sk-SK"/>
              <a:t>a</a:t>
            </a:r>
            <a:endParaRPr lang="en-US"/>
          </a:p>
        </p:txBody>
      </p:sp>
      <p:pic>
        <p:nvPicPr>
          <p:cNvPr id="3078" name="Picture 6" descr="2009-12_IMG_733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0483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shade val="63529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Kniha Genezis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331913" y="3573463"/>
            <a:ext cx="5832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 </a:t>
            </a: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sk-SK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148263" y="5734050"/>
            <a:ext cx="262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Gene</a:t>
            </a:r>
            <a:r>
              <a:rPr lang="sk-SK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is 12-14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0"/>
            <a:ext cx="10134600" cy="68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629400" y="51816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Ur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10400" y="5029200"/>
            <a:ext cx="41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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048000" y="2209800"/>
            <a:ext cx="1182688" cy="685800"/>
            <a:chOff x="1920" y="1392"/>
            <a:chExt cx="745" cy="432"/>
          </a:xfrm>
        </p:grpSpPr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064" y="1536"/>
              <a:ext cx="2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sym typeface="Wingdings" pitchFamily="2" charset="2"/>
                </a:rPr>
                <a:t>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920" y="1392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  <a:latin typeface="Arial Black" pitchFamily="34" charset="0"/>
                </a:rPr>
                <a:t>Haran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512" name="Freeform 8"/>
          <p:cNvSpPr>
            <a:spLocks/>
          </p:cNvSpPr>
          <p:nvPr/>
        </p:nvSpPr>
        <p:spPr bwMode="auto">
          <a:xfrm>
            <a:off x="2070100" y="2781300"/>
            <a:ext cx="1371600" cy="19812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816" y="144"/>
              </a:cxn>
              <a:cxn ang="0">
                <a:pos x="624" y="432"/>
              </a:cxn>
              <a:cxn ang="0">
                <a:pos x="480" y="624"/>
              </a:cxn>
              <a:cxn ang="0">
                <a:pos x="336" y="816"/>
              </a:cxn>
              <a:cxn ang="0">
                <a:pos x="192" y="912"/>
              </a:cxn>
              <a:cxn ang="0">
                <a:pos x="96" y="960"/>
              </a:cxn>
              <a:cxn ang="0">
                <a:pos x="48" y="1152"/>
              </a:cxn>
              <a:cxn ang="0">
                <a:pos x="0" y="1248"/>
              </a:cxn>
            </a:cxnLst>
            <a:rect l="0" t="0" r="r" b="b"/>
            <a:pathLst>
              <a:path w="864" h="1248">
                <a:moveTo>
                  <a:pt x="864" y="0"/>
                </a:moveTo>
                <a:cubicBezTo>
                  <a:pt x="860" y="36"/>
                  <a:pt x="856" y="72"/>
                  <a:pt x="816" y="144"/>
                </a:cubicBezTo>
                <a:cubicBezTo>
                  <a:pt x="776" y="216"/>
                  <a:pt x="680" y="352"/>
                  <a:pt x="624" y="432"/>
                </a:cubicBezTo>
                <a:cubicBezTo>
                  <a:pt x="568" y="512"/>
                  <a:pt x="528" y="560"/>
                  <a:pt x="480" y="624"/>
                </a:cubicBezTo>
                <a:cubicBezTo>
                  <a:pt x="432" y="688"/>
                  <a:pt x="384" y="768"/>
                  <a:pt x="336" y="816"/>
                </a:cubicBezTo>
                <a:cubicBezTo>
                  <a:pt x="288" y="864"/>
                  <a:pt x="232" y="888"/>
                  <a:pt x="192" y="912"/>
                </a:cubicBezTo>
                <a:cubicBezTo>
                  <a:pt x="152" y="936"/>
                  <a:pt x="120" y="920"/>
                  <a:pt x="96" y="960"/>
                </a:cubicBezTo>
                <a:cubicBezTo>
                  <a:pt x="72" y="1000"/>
                  <a:pt x="64" y="1104"/>
                  <a:pt x="48" y="1152"/>
                </a:cubicBezTo>
                <a:cubicBezTo>
                  <a:pt x="32" y="1200"/>
                  <a:pt x="16" y="1224"/>
                  <a:pt x="0" y="1248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py of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2950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724275" y="3886200"/>
            <a:ext cx="1676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Jeru</a:t>
            </a:r>
            <a:r>
              <a:rPr lang="sk-SK" sz="2400" b="1">
                <a:solidFill>
                  <a:srgbClr val="000066"/>
                </a:solidFill>
                <a:latin typeface="Arial" charset="0"/>
                <a:cs typeface="Arial" charset="0"/>
              </a:rPr>
              <a:t>z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alem</a:t>
            </a:r>
            <a:endParaRPr lang="en-US" sz="24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</a:pPr>
            <a:r>
              <a:rPr lang="en-US" sz="2400">
                <a:solidFill>
                  <a:srgbClr val="00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172200" y="914400"/>
            <a:ext cx="2667000" cy="3146425"/>
          </a:xfrm>
          <a:prstGeom prst="rect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Abram prešiel</a:t>
            </a:r>
          </a:p>
          <a:p>
            <a:r>
              <a:rPr lang="en-US" sz="2400"/>
              <a:t>krajinou až po miesto Sichem, až k terebintu Moreho. Vtedy boli v krajine Kanaánčania.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05263" y="2362200"/>
            <a:ext cx="12684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S</a:t>
            </a:r>
            <a:r>
              <a:rPr lang="sk-SK" sz="2400" b="1">
                <a:solidFill>
                  <a:srgbClr val="000066"/>
                </a:solidFill>
                <a:latin typeface="Arial" charset="0"/>
                <a:cs typeface="Arial" charset="0"/>
              </a:rPr>
              <a:t>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chem</a:t>
            </a:r>
            <a:endParaRPr lang="en-US" sz="24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</a:pPr>
            <a:r>
              <a:rPr lang="en-US" sz="2400">
                <a:solidFill>
                  <a:srgbClr val="000066"/>
                </a:solidFill>
                <a:latin typeface="Arial" charset="0"/>
                <a:cs typeface="Arial" charset="0"/>
              </a:rPr>
              <a:t>●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7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pPr algn="l"/>
            <a:r>
              <a:rPr lang="en-US">
                <a:effectLst/>
              </a:rPr>
              <a:t>Tu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sa Abramovi zjavil Pán a povedal mu: „Túto krajinu dám tvojmu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potomstvu.“ On tam potom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postavil Pánovi, ktorý sa mu zjavil, oltár.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4581" name="Picture 5" descr="Beersheba Al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2741613" cy="2347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py of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295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24275" y="3886200"/>
            <a:ext cx="1676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Jeru</a:t>
            </a:r>
            <a:r>
              <a:rPr lang="sk-SK" sz="2400" b="1">
                <a:solidFill>
                  <a:srgbClr val="000066"/>
                </a:solidFill>
                <a:latin typeface="Arial" charset="0"/>
                <a:cs typeface="Arial" charset="0"/>
              </a:rPr>
              <a:t>z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alem</a:t>
            </a:r>
            <a:endParaRPr lang="en-US" sz="24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</a:pPr>
            <a:r>
              <a:rPr lang="en-US" sz="2400">
                <a:solidFill>
                  <a:srgbClr val="00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72200" y="533400"/>
            <a:ext cx="2667000" cy="4117975"/>
          </a:xfrm>
          <a:prstGeom prst="rect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 smtClean="0"/>
              <a:t>Odtiaľ odišiel k vrchu východne od Betelu a tam</a:t>
            </a:r>
          </a:p>
          <a:p>
            <a:r>
              <a:rPr lang="sk-SK" sz="2400" smtClean="0"/>
              <a:t>rozložil svoj stan. Na západ mal Betel, na východ Haj. Aj tam postavil Pánovi oltár a vzýval</a:t>
            </a:r>
          </a:p>
          <a:p>
            <a:r>
              <a:rPr lang="sk-SK" sz="2400" smtClean="0"/>
              <a:t>meno Pánovo</a:t>
            </a:r>
            <a:endParaRPr lang="sk-SK" sz="2400"/>
          </a:p>
          <a:p>
            <a:r>
              <a:rPr lang="sk-SK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(Gn 12,8)</a:t>
            </a:r>
            <a:endParaRPr lang="sk-SK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005263" y="2362200"/>
            <a:ext cx="12684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S</a:t>
            </a:r>
            <a:r>
              <a:rPr lang="sk-SK" sz="2400" b="1">
                <a:solidFill>
                  <a:srgbClr val="000066"/>
                </a:solidFill>
                <a:latin typeface="Arial" charset="0"/>
                <a:cs typeface="Arial" charset="0"/>
              </a:rPr>
              <a:t>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chem</a:t>
            </a:r>
            <a:endParaRPr lang="en-US" sz="24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</a:pPr>
            <a:r>
              <a:rPr lang="en-US" sz="2400">
                <a:solidFill>
                  <a:srgbClr val="00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32238" y="3276600"/>
            <a:ext cx="1116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Bethel</a:t>
            </a:r>
            <a:endParaRPr lang="en-US" sz="24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</a:pPr>
            <a:r>
              <a:rPr lang="en-US" sz="2400">
                <a:solidFill>
                  <a:srgbClr val="000066"/>
                </a:solidFill>
                <a:latin typeface="Arial" charset="0"/>
                <a:cs typeface="Arial" charset="0"/>
              </a:rPr>
              <a:t>●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py of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295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724400" y="304800"/>
            <a:ext cx="4114800" cy="831850"/>
          </a:xfrm>
          <a:prstGeom prst="rect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2400" smtClean="0"/>
              <a:t>Potom sa Abram vybral ďalej a tiahol k Negebu. </a:t>
            </a:r>
            <a:r>
              <a:rPr lang="sk-SK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(Gn12,9)</a:t>
            </a:r>
            <a:endParaRPr lang="sk-SK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005263" y="2362200"/>
            <a:ext cx="12684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S</a:t>
            </a:r>
            <a:r>
              <a:rPr lang="sk-SK" sz="2400" b="1">
                <a:solidFill>
                  <a:srgbClr val="000066"/>
                </a:solidFill>
                <a:latin typeface="Arial" charset="0"/>
                <a:cs typeface="Arial" charset="0"/>
              </a:rPr>
              <a:t>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chem</a:t>
            </a:r>
            <a:endParaRPr lang="en-US" sz="24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</a:pPr>
            <a:r>
              <a:rPr lang="en-US" sz="2400">
                <a:solidFill>
                  <a:srgbClr val="00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32238" y="3276600"/>
            <a:ext cx="1116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Bethel</a:t>
            </a:r>
            <a:endParaRPr lang="en-US" sz="24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</a:pPr>
            <a:r>
              <a:rPr lang="en-US" sz="2400">
                <a:solidFill>
                  <a:srgbClr val="00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3348038" y="6135688"/>
            <a:ext cx="1162050" cy="7223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731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Negeb</a:t>
            </a: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4038600" y="3810000"/>
            <a:ext cx="482600" cy="2286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432"/>
              </a:cxn>
              <a:cxn ang="0">
                <a:pos x="192" y="816"/>
              </a:cxn>
              <a:cxn ang="0">
                <a:pos x="96" y="1056"/>
              </a:cxn>
              <a:cxn ang="0">
                <a:pos x="0" y="1440"/>
              </a:cxn>
            </a:cxnLst>
            <a:rect l="0" t="0" r="r" b="b"/>
            <a:pathLst>
              <a:path w="304" h="1440">
                <a:moveTo>
                  <a:pt x="288" y="0"/>
                </a:moveTo>
                <a:cubicBezTo>
                  <a:pt x="296" y="148"/>
                  <a:pt x="304" y="296"/>
                  <a:pt x="288" y="432"/>
                </a:cubicBezTo>
                <a:cubicBezTo>
                  <a:pt x="272" y="568"/>
                  <a:pt x="224" y="712"/>
                  <a:pt x="192" y="816"/>
                </a:cubicBezTo>
                <a:cubicBezTo>
                  <a:pt x="160" y="920"/>
                  <a:pt x="128" y="952"/>
                  <a:pt x="96" y="1056"/>
                </a:cubicBezTo>
                <a:cubicBezTo>
                  <a:pt x="64" y="1160"/>
                  <a:pt x="32" y="1300"/>
                  <a:pt x="0" y="1440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0"/>
            <a:ext cx="8001000" cy="763588"/>
          </a:xfrm>
          <a:solidFill>
            <a:schemeClr val="accent1">
              <a:alpha val="86000"/>
            </a:schemeClr>
          </a:solidFill>
          <a:ln cap="flat">
            <a:solidFill>
              <a:schemeClr val="tx1"/>
            </a:solidFill>
          </a:ln>
        </p:spPr>
        <p:txBody>
          <a:bodyPr lIns="90000" tIns="46800" rIns="90000" bIns="46800"/>
          <a:lstStyle/>
          <a:p>
            <a:r>
              <a:rPr lang="sk-SK" sz="2000">
                <a:solidFill>
                  <a:schemeClr val="tx1"/>
                </a:solidFill>
              </a:rPr>
              <a:t>Dané </a:t>
            </a:r>
            <a:r>
              <a:rPr lang="sk-SK" sz="2000" smtClean="0">
                <a:solidFill>
                  <a:schemeClr val="tx1"/>
                </a:solidFill>
              </a:rPr>
              <a:t>prisľúbenie: Abram je </a:t>
            </a:r>
            <a:r>
              <a:rPr lang="sk-SK" sz="2000">
                <a:solidFill>
                  <a:schemeClr val="tx1"/>
                </a:solidFill>
              </a:rPr>
              <a:t>povolaný opustiť jeho </a:t>
            </a:r>
            <a:r>
              <a:rPr lang="sk-SK" sz="2000" smtClean="0">
                <a:solidFill>
                  <a:schemeClr val="tx1"/>
                </a:solidFill>
              </a:rPr>
              <a:t>rodinu.  Prísľub plodnosti (12,1-3)</a:t>
            </a:r>
            <a:r>
              <a:rPr lang="sk-SK" sz="2400" smtClean="0">
                <a:solidFill>
                  <a:schemeClr val="tx1"/>
                </a:solidFill>
              </a:rPr>
              <a:t> </a:t>
            </a:r>
            <a:endParaRPr lang="sk-SK" sz="240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6200" y="6019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Naplnenie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prisľúbení: Izákovo narodenie; Agar &amp; Izmael sú odvrhnutí; Izák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je obetovaný na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oltári (21-22)</a:t>
            </a:r>
            <a:r>
              <a:rPr lang="sk-SK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k-SK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762000"/>
            <a:ext cx="8001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tiahne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 Egypta, “Ona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je moja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sestra” (12.10-20) 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57200" y="5445224"/>
            <a:ext cx="8291264" cy="5745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a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Abimelech,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krátky pobyt v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Gerare “Ona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je moja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sestra” (20)</a:t>
            </a:r>
            <a:r>
              <a:rPr lang="sk-SK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k-SK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62000" y="12192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Lot a Abram: Vyjednávanie (13).</a:t>
            </a:r>
            <a:b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Abram zachraňuje Lota a ľud Sodomy (14)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755576" y="4725144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Boh a Abrahám: Vyjednávanie(18:16-33).</a:t>
            </a:r>
            <a:b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Anjeli zachránia Lota a zničenie Sodomy (19)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066800" y="1981200"/>
            <a:ext cx="8001000" cy="78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Abram pripravuje obetné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dary pre zmluvnú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ceremóniu: Boh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prisľubuje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potomstvo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krajinu (15)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066800" y="4089400"/>
            <a:ext cx="8001000" cy="70775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Abrahámovo pohostinstvo: Boh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prisľubuje, že Sáre sa narodí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Izák (18,1-15).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447800" y="27432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Agar a Izmael (16)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447800" y="36576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Abrahámova a Izmaelova obriezka (17:23-27).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752600" y="3200400"/>
            <a:ext cx="7315200" cy="457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Zmluva s Abramom, zmena mena, podmienky </a:t>
            </a:r>
            <a:r>
              <a:rPr lang="sk-SK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zmluvy (17,1-22)</a:t>
            </a:r>
            <a:endParaRPr 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10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r>
              <a:rPr lang="sk-SK" smtClean="0"/>
              <a:t>	 </a:t>
            </a:r>
            <a:r>
              <a:rPr lang="sk-SK" smtClean="0">
                <a:effectLst/>
              </a:rPr>
              <a:t>Keď nastal v krajine hlad, Abram odišiel do Egypta, aby</a:t>
            </a:r>
          </a:p>
          <a:p>
            <a:r>
              <a:rPr lang="sk-SK" smtClean="0">
                <a:effectLst/>
              </a:rPr>
              <a:t>tam začas pobudol, lebo v krajine sa hlad rozmáhal.</a:t>
            </a:r>
            <a:r>
              <a:rPr lang="sk-SK" smtClean="0"/>
              <a:t> </a:t>
            </a:r>
            <a:endParaRPr lang="sk-SK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8677" name="Picture 5" descr="egyp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5867400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3124200" y="4953000"/>
            <a:ext cx="1019175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295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Egypt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SCF3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F3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686300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11-13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4365848"/>
          </a:xfrm>
        </p:spPr>
        <p:txBody>
          <a:bodyPr/>
          <a:lstStyle/>
          <a:p>
            <a:pPr algn="l"/>
            <a:r>
              <a:rPr lang="sk-SK" dirty="0" smtClean="0">
                <a:effectLst/>
              </a:rPr>
              <a:t>Keď sa blížil k Egyptu, povedal svojej</a:t>
            </a:r>
          </a:p>
          <a:p>
            <a:pPr algn="l"/>
            <a:r>
              <a:rPr lang="sk-SK" dirty="0" smtClean="0">
                <a:effectLst/>
              </a:rPr>
              <a:t>žene </a:t>
            </a:r>
            <a:r>
              <a:rPr lang="sk-SK" dirty="0" err="1" smtClean="0">
                <a:effectLst/>
              </a:rPr>
              <a:t>Sarai</a:t>
            </a:r>
            <a:r>
              <a:rPr lang="sk-SK" dirty="0" smtClean="0">
                <a:effectLst/>
              </a:rPr>
              <a:t>: „Naisto viem, že si pekná žena a keď ťa uvidia Egypťania, povedia si: „To je jeho žena.“ Mňa zabijú a teba nechajú žiť. </a:t>
            </a:r>
            <a:endParaRPr lang="sk-SK" dirty="0">
              <a:effectLst/>
            </a:endParaRPr>
          </a:p>
          <a:p>
            <a:pPr algn="l"/>
            <a:r>
              <a:rPr lang="sk-SK" dirty="0" smtClean="0">
                <a:effectLst/>
              </a:rPr>
              <a:t>Hovor teda, že si moja sestra, aby sa mi popri tebe dobre viedlo a aby som tvojou zásluhou ostal nažive.“</a:t>
            </a:r>
            <a:endParaRPr lang="sk-SK" dirty="0">
              <a:effectLst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3886200" cy="838200"/>
          </a:xfrm>
          <a:gradFill rotWithShape="1">
            <a:gsLst>
              <a:gs pos="0">
                <a:srgbClr val="660033"/>
              </a:gs>
              <a:gs pos="100000">
                <a:srgbClr val="6600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800"/>
              <a:t>Gene</a:t>
            </a:r>
            <a:r>
              <a:rPr lang="sk-SK" sz="4800"/>
              <a:t>z</a:t>
            </a:r>
            <a:r>
              <a:rPr lang="en-US" sz="4800"/>
              <a:t>is 1-11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3886200" cy="27432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sk-SK" sz="2800"/>
              <a:t>Prevládajúce udalosti</a:t>
            </a:r>
            <a:endParaRPr lang="en-US" sz="2800"/>
          </a:p>
          <a:p>
            <a:pPr marL="457200" lvl="1" indent="0"/>
            <a:r>
              <a:rPr lang="en-US" sz="2400"/>
              <a:t> </a:t>
            </a:r>
            <a:r>
              <a:rPr lang="sk-SK" sz="2400"/>
              <a:t>Stvorenie</a:t>
            </a:r>
            <a:endParaRPr lang="en-US" sz="2400"/>
          </a:p>
          <a:p>
            <a:pPr marL="457200" lvl="1" indent="0"/>
            <a:r>
              <a:rPr lang="en-US" sz="2400"/>
              <a:t> </a:t>
            </a:r>
            <a:r>
              <a:rPr lang="sk-SK" sz="2400"/>
              <a:t>Pád</a:t>
            </a:r>
            <a:endParaRPr lang="en-US" sz="2400"/>
          </a:p>
          <a:p>
            <a:pPr marL="457200" lvl="1" indent="0"/>
            <a:r>
              <a:rPr lang="en-US" sz="2400"/>
              <a:t> </a:t>
            </a:r>
            <a:r>
              <a:rPr lang="sk-SK" sz="2400"/>
              <a:t>Potopa</a:t>
            </a:r>
            <a:endParaRPr lang="en-US" sz="2400"/>
          </a:p>
          <a:p>
            <a:pPr marL="457200" lvl="1" indent="0"/>
            <a:r>
              <a:rPr lang="en-US" sz="2400"/>
              <a:t> </a:t>
            </a:r>
            <a:r>
              <a:rPr lang="sk-SK" sz="2400"/>
              <a:t>Babylonská veža</a:t>
            </a:r>
            <a:endParaRPr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0" y="914400"/>
            <a:ext cx="3886200" cy="838200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100000">
                <a:srgbClr val="6600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</a:t>
            </a: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12-50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1752600"/>
            <a:ext cx="3886200" cy="2743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Prevládajú ľudia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</a:t>
            </a:r>
            <a:r>
              <a:rPr 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zák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Ja</a:t>
            </a:r>
            <a:r>
              <a:rPr 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kub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Jo</a:t>
            </a:r>
            <a:r>
              <a:rPr lang="sk-SK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sk-SK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4495800"/>
            <a:ext cx="3886200" cy="762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Ľudská rasa ako celok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0" y="4495800"/>
            <a:ext cx="3886200" cy="762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Rodina Abraháma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5257800"/>
            <a:ext cx="3886200" cy="762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Viac ako 2000 rokov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572000" y="5257800"/>
            <a:ext cx="3886200" cy="762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250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rokov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4101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14-16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4725888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A keď Abram prišiel do Egypta, Egypťania videli, že je to veľmi pekná žena. A keď ju videli faraónovi dvorania, chválili ju pred faraónom a ženu odviedli do faraónovho domu. S Abramom však kvôli nej dobre</a:t>
            </a:r>
          </a:p>
          <a:p>
            <a:pPr algn="l"/>
            <a:r>
              <a:rPr lang="sk-SK" smtClean="0">
                <a:effectLst/>
              </a:rPr>
              <a:t>zaobchádzal; mal ovce, dobytok, osly, otrokov a otrokyne, oslice a ťavy.</a:t>
            </a:r>
            <a:endParaRPr lang="sk-SK">
              <a:effectLst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12</a:t>
            </a:r>
            <a:r>
              <a:rPr lang="sk-SK" sz="6600"/>
              <a:t>,</a:t>
            </a:r>
            <a:r>
              <a:rPr lang="en-US" sz="6600"/>
              <a:t>17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2349624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Pán však bil faraóna ťažkými ranami, aj jeho dom, pre Abramovu ženu Sarai.</a:t>
            </a:r>
            <a:endParaRPr lang="sk-SK">
              <a:effectLst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Genesis 12</a:t>
            </a:r>
            <a:r>
              <a:rPr lang="sk-SK" sz="6600"/>
              <a:t>,</a:t>
            </a:r>
            <a:r>
              <a:rPr lang="en-US" sz="6600"/>
              <a:t>18-20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dirty="0" smtClean="0">
                <a:effectLst/>
              </a:rPr>
              <a:t>Tu si faraón zavolal </a:t>
            </a:r>
            <a:r>
              <a:rPr lang="sk-SK" dirty="0" err="1" smtClean="0">
                <a:effectLst/>
              </a:rPr>
              <a:t>Abrama</a:t>
            </a:r>
            <a:r>
              <a:rPr lang="sk-SK" dirty="0" smtClean="0">
                <a:effectLst/>
              </a:rPr>
              <a:t> a povedal mu: „Čo si mi to urobil?! Prečo si mi nepovedal, že je ona tvoja žena? </a:t>
            </a:r>
            <a:endParaRPr lang="sk-SK" dirty="0">
              <a:effectLst/>
            </a:endParaRPr>
          </a:p>
          <a:p>
            <a:pPr algn="l">
              <a:lnSpc>
                <a:spcPct val="90000"/>
              </a:lnSpc>
            </a:pPr>
            <a:r>
              <a:rPr lang="sk-SK" dirty="0" smtClean="0">
                <a:effectLst/>
              </a:rPr>
              <a:t>Prečo si hovoril: „Ona je moja sestra,“ a tak som si ju vzal za ženu? Teraz teda, tu máš svoju</a:t>
            </a:r>
          </a:p>
          <a:p>
            <a:pPr algn="l">
              <a:lnSpc>
                <a:spcPct val="90000"/>
              </a:lnSpc>
            </a:pPr>
            <a:r>
              <a:rPr lang="sk-SK" dirty="0" smtClean="0">
                <a:effectLst/>
              </a:rPr>
              <a:t>ženu, vezmi si ju a choď!“ </a:t>
            </a:r>
            <a:endParaRPr lang="sk-SK" dirty="0">
              <a:effectLst/>
            </a:endParaRPr>
          </a:p>
          <a:p>
            <a:pPr algn="l">
              <a:lnSpc>
                <a:spcPct val="90000"/>
              </a:lnSpc>
            </a:pPr>
            <a:r>
              <a:rPr lang="sk-SK" dirty="0" smtClean="0">
                <a:effectLst/>
              </a:rPr>
              <a:t>Potom faraón vydal o ňom rozkaz mužstvu, aby ho vyprevadili aj s jeho ženou i so všetkým, čo mal.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4343400" cy="16764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Abram a</a:t>
            </a:r>
            <a:r>
              <a:rPr lang="sk-SK" dirty="0"/>
              <a:t> jeho rodina</a:t>
            </a:r>
            <a:r>
              <a:rPr lang="en-US" dirty="0"/>
              <a:t> </a:t>
            </a:r>
            <a:r>
              <a:rPr lang="sk-SK" dirty="0"/>
              <a:t>vstúpili do</a:t>
            </a:r>
            <a:r>
              <a:rPr lang="en-US" dirty="0"/>
              <a:t> Egypt</a:t>
            </a:r>
            <a:r>
              <a:rPr lang="sk-SK" dirty="0"/>
              <a:t>a</a:t>
            </a:r>
            <a:r>
              <a:rPr lang="en-US" dirty="0"/>
              <a:t> </a:t>
            </a:r>
            <a:r>
              <a:rPr lang="sk-SK" dirty="0"/>
              <a:t>kvôli hladu v krajine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4343400" cy="762000"/>
          </a:xfrm>
          <a:gradFill rotWithShape="1">
            <a:gsLst>
              <a:gs pos="0">
                <a:srgbClr val="660033"/>
              </a:gs>
              <a:gs pos="100000">
                <a:srgbClr val="6600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/>
              <a:t>Abram </a:t>
            </a:r>
            <a:r>
              <a:rPr lang="sk-SK" sz="4000" dirty="0"/>
              <a:t>v</a:t>
            </a:r>
            <a:r>
              <a:rPr lang="en-US" sz="4000" dirty="0"/>
              <a:t> Egypt</a:t>
            </a:r>
            <a:r>
              <a:rPr lang="sk-SK" sz="4000" dirty="0"/>
              <a:t>e</a:t>
            </a:r>
            <a:endParaRPr lang="en-US" sz="40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0" y="76200"/>
            <a:ext cx="4343400" cy="762000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100000">
                <a:srgbClr val="6600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sk-SK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rael </a:t>
            </a:r>
            <a:r>
              <a:rPr lang="sk-SK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Egypt</a:t>
            </a:r>
            <a:r>
              <a:rPr lang="sk-SK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0" y="838200"/>
            <a:ext cx="4343400" cy="1676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rael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vstúpil do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Egypt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kvôli hladu v krajine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28600" y="3657600"/>
            <a:ext cx="4343400" cy="160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Pán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trestal dom faraóna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ťažkými ranami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572000" y="3657600"/>
            <a:ext cx="4343400" cy="160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Pán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trestal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všetok ľud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Egypt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ťažkými ranami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28600" y="2514600"/>
            <a:ext cx="4343400" cy="1143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Faraón zaobchádzal s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Abram 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dobre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572000" y="2514600"/>
            <a:ext cx="4343400" cy="1143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Faraón zaobchádzal s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rael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om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ostro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8600" y="5257800"/>
            <a:ext cx="4343400" cy="160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opustil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Egypt </a:t>
            </a:r>
            <a:r>
              <a:rPr lang="sk-SK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celým svojím majetkom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572000" y="5257800"/>
            <a:ext cx="4343400" cy="160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rael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opustil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Egypt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 celým svojím majetkom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0"/>
            <a:ext cx="8001000" cy="763588"/>
          </a:xfrm>
          <a:solidFill>
            <a:schemeClr val="accent1">
              <a:alpha val="86000"/>
            </a:schemeClr>
          </a:solidFill>
          <a:ln cap="flat">
            <a:solidFill>
              <a:schemeClr val="tx1"/>
            </a:solidFill>
          </a:ln>
        </p:spPr>
        <p:txBody>
          <a:bodyPr lIns="90000" tIns="46800" rIns="90000" bIns="46800"/>
          <a:lstStyle/>
          <a:p>
            <a:r>
              <a:rPr lang="sk-SK" sz="2000">
                <a:solidFill>
                  <a:schemeClr val="tx1"/>
                </a:solidFill>
              </a:rPr>
              <a:t>Dané prisľúbenie</a:t>
            </a:r>
            <a:r>
              <a:rPr lang="en-US" sz="2000">
                <a:solidFill>
                  <a:schemeClr val="tx1"/>
                </a:solidFill>
              </a:rPr>
              <a:t>: Abram </a:t>
            </a:r>
            <a:r>
              <a:rPr lang="sk-SK" sz="2000">
                <a:solidFill>
                  <a:schemeClr val="tx1"/>
                </a:solidFill>
              </a:rPr>
              <a:t>je povolaný opustiť jeho rodinu</a:t>
            </a:r>
            <a:r>
              <a:rPr lang="en-US" sz="2000">
                <a:solidFill>
                  <a:schemeClr val="tx1"/>
                </a:solidFill>
              </a:rPr>
              <a:t>.  </a:t>
            </a:r>
            <a:r>
              <a:rPr lang="sk-SK" sz="2000">
                <a:solidFill>
                  <a:schemeClr val="tx1"/>
                </a:solidFill>
              </a:rPr>
              <a:t>Prísľub plodnosti</a:t>
            </a:r>
            <a:r>
              <a:rPr lang="en-US" sz="2000">
                <a:solidFill>
                  <a:schemeClr val="tx1"/>
                </a:solidFill>
              </a:rPr>
              <a:t> (12</a:t>
            </a:r>
            <a:r>
              <a:rPr lang="sk-SK" sz="2000">
                <a:solidFill>
                  <a:schemeClr val="tx1"/>
                </a:solidFill>
              </a:rPr>
              <a:t>,</a:t>
            </a:r>
            <a:r>
              <a:rPr lang="en-US" sz="2000">
                <a:solidFill>
                  <a:schemeClr val="tx1"/>
                </a:solidFill>
              </a:rPr>
              <a:t>1-3)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6200" y="6019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Naplnenie prisľúbení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zákovo narodenie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gar &amp;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sú odvrhnutí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zák je obetovaný na oltári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(21-22)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762000"/>
            <a:ext cx="8001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tiahne do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Egypt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“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Ona je moja sestra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” (12.10-20)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57200" y="5638800"/>
            <a:ext cx="800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a Abimelech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krátky pobyt v Gerare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Ona je moja sestra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” (20)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762000" y="12192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Lot a Abram: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Vyjednávanie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(13).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zachraňuje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Lot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ľud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Sodom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(14)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62000" y="4876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Boh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 Abra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hám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Vyjednávanie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(18:16-33).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An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jeli zachránia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Lot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zničenie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Sodom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(19)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066800" y="19812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pripravuje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obetné dary pre zmluvnú ceremóniu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Boh prisľubuje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potomstvo a krajinu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(15)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1066800" y="40894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ámovo pohostinstvo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Boh prisľubuje, že Sáre sa narodí Izák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(18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1-15).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1447800" y="27432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gar a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 (16)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447800" y="36576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ova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ova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obriezka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(17:23-27).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752600" y="3200400"/>
            <a:ext cx="7315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Zmluva s Abramom, zmena mena, podmienky zmluvy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(17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1-22)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0"/>
            <a:ext cx="8001000" cy="763588"/>
          </a:xfrm>
          <a:solidFill>
            <a:schemeClr val="accent1">
              <a:alpha val="86000"/>
            </a:schemeClr>
          </a:solidFill>
          <a:ln cap="flat">
            <a:solidFill>
              <a:schemeClr val="tx1"/>
            </a:solidFill>
          </a:ln>
        </p:spPr>
        <p:txBody>
          <a:bodyPr lIns="90000" tIns="46800" rIns="90000" bIns="46800"/>
          <a:lstStyle/>
          <a:p>
            <a:r>
              <a:rPr lang="sk-SK" sz="2000">
                <a:solidFill>
                  <a:schemeClr val="tx1"/>
                </a:solidFill>
              </a:rPr>
              <a:t>Dané prisľúbenie</a:t>
            </a:r>
            <a:r>
              <a:rPr lang="en-US" sz="2000">
                <a:solidFill>
                  <a:schemeClr val="tx1"/>
                </a:solidFill>
              </a:rPr>
              <a:t>: Abram </a:t>
            </a:r>
            <a:r>
              <a:rPr lang="sk-SK" sz="2000">
                <a:solidFill>
                  <a:schemeClr val="tx1"/>
                </a:solidFill>
              </a:rPr>
              <a:t>je povolaný opustiť jeho rodinu</a:t>
            </a:r>
            <a:r>
              <a:rPr lang="en-US" sz="2000">
                <a:solidFill>
                  <a:schemeClr val="tx1"/>
                </a:solidFill>
              </a:rPr>
              <a:t>.  </a:t>
            </a:r>
            <a:r>
              <a:rPr lang="sk-SK" sz="2000">
                <a:solidFill>
                  <a:schemeClr val="tx1"/>
                </a:solidFill>
              </a:rPr>
              <a:t>Prísľub plodnosti</a:t>
            </a:r>
            <a:r>
              <a:rPr lang="en-US" sz="2000">
                <a:solidFill>
                  <a:schemeClr val="tx1"/>
                </a:solidFill>
              </a:rPr>
              <a:t> (12</a:t>
            </a:r>
            <a:r>
              <a:rPr lang="sk-SK" sz="2000">
                <a:solidFill>
                  <a:schemeClr val="tx1"/>
                </a:solidFill>
              </a:rPr>
              <a:t>,</a:t>
            </a:r>
            <a:r>
              <a:rPr lang="en-US" sz="2000">
                <a:solidFill>
                  <a:schemeClr val="tx1"/>
                </a:solidFill>
              </a:rPr>
              <a:t>1-3)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6200" y="6019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Naplnenie prisľúbení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zákovo narodenie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gar &amp;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sú odvrhnutí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zák je obetovaný na oltári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(21-22)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7200" y="762000"/>
            <a:ext cx="800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tiahne do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Egypt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“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Ona je moja sestra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” (12.10-20)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57200" y="5638800"/>
            <a:ext cx="800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Abrahám a Abimelech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krátky pobyt v Gerare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Ona je moja sestra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” (20)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762000" y="1219200"/>
            <a:ext cx="8001000" cy="787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Lot a Abram: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Vyjednávanie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(13).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zachraňuje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Lot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ľud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Sodom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(14)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762000" y="4876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Boh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 Abra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hám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Vyjednávanie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(18:16-33).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An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jeli zachránia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Lot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zničenie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Sodom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(19)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066800" y="19812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pripravuje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obetné dary pre zmluvnú ceremóniu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Boh prisľubuje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potomstvo a krajinu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(15)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1066800" y="40894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ámovo pohostinstvo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Boh prisľubuje, že Sáre sa narodí Izák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(18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1-15).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447800" y="27432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gar a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 (16)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447800" y="36576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Abrah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ova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 I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mael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ova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obriezka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(17:23-27).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752600" y="3200400"/>
            <a:ext cx="7315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Zmluva s Abramom, zmena mena, podmienky zmluvy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(17</a:t>
            </a:r>
            <a:r>
              <a:rPr lang="sk-SK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1-22)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1-2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Abram teda tiahol aj so svojou ženou a so všetkým, čo mal, a Lot s ním, naspäť do Negebu. </a:t>
            </a:r>
            <a:endParaRPr lang="sk-SK">
              <a:effectLst/>
            </a:endParaRPr>
          </a:p>
          <a:p>
            <a:pPr algn="l"/>
            <a:r>
              <a:rPr lang="sk-SK" smtClean="0">
                <a:effectLst/>
              </a:rPr>
              <a:t>Abram mal množstvo stád, striebra a zlata.</a:t>
            </a:r>
            <a:endParaRPr lang="sk-SK">
              <a:effectLst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38917" name="Picture 5" descr="egyp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962400"/>
            <a:ext cx="5029200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8" name="Freeform 6"/>
          <p:cNvSpPr>
            <a:spLocks/>
          </p:cNvSpPr>
          <p:nvPr/>
        </p:nvSpPr>
        <p:spPr bwMode="auto">
          <a:xfrm>
            <a:off x="3962400" y="4984750"/>
            <a:ext cx="1511300" cy="273050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192" y="124"/>
              </a:cxn>
              <a:cxn ang="0">
                <a:pos x="528" y="76"/>
              </a:cxn>
              <a:cxn ang="0">
                <a:pos x="720" y="124"/>
              </a:cxn>
              <a:cxn ang="0">
                <a:pos x="864" y="76"/>
              </a:cxn>
              <a:cxn ang="0">
                <a:pos x="952" y="0"/>
              </a:cxn>
            </a:cxnLst>
            <a:rect l="0" t="0" r="r" b="b"/>
            <a:pathLst>
              <a:path w="952" h="172">
                <a:moveTo>
                  <a:pt x="0" y="172"/>
                </a:moveTo>
                <a:cubicBezTo>
                  <a:pt x="52" y="156"/>
                  <a:pt x="104" y="140"/>
                  <a:pt x="192" y="124"/>
                </a:cubicBezTo>
                <a:cubicBezTo>
                  <a:pt x="280" y="108"/>
                  <a:pt x="440" y="76"/>
                  <a:pt x="528" y="76"/>
                </a:cubicBezTo>
                <a:cubicBezTo>
                  <a:pt x="616" y="76"/>
                  <a:pt x="664" y="124"/>
                  <a:pt x="720" y="124"/>
                </a:cubicBezTo>
                <a:cubicBezTo>
                  <a:pt x="776" y="124"/>
                  <a:pt x="825" y="97"/>
                  <a:pt x="864" y="76"/>
                </a:cubicBezTo>
                <a:cubicBezTo>
                  <a:pt x="903" y="55"/>
                  <a:pt x="934" y="16"/>
                  <a:pt x="952" y="0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5003800" y="23495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3-4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3357736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A došiel na svoje stanovisko z juhu až k Betelu, na miesto, kde predtým rozložil svoj stan medzi Betelom a</a:t>
            </a:r>
          </a:p>
          <a:p>
            <a:pPr algn="l"/>
            <a:r>
              <a:rPr lang="sk-SK" smtClean="0">
                <a:effectLst/>
              </a:rPr>
              <a:t>Hajom, 4 na miesto oltára, ktorý tam predtým postavil, kde Abram vzýval meno Pánovo.</a:t>
            </a:r>
            <a:endParaRPr lang="sk-SK">
              <a:effectLst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5-6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4653880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Lenže aj Lot, ktorý bol s Abramom, mal ovce dobytok a stany 6 a krajina im nestačila na spoločné bývanie, lebo ich majetok bol veľký; a tak nemohli zostať spolu.</a:t>
            </a:r>
            <a:endParaRPr lang="sk-SK">
              <a:effectLst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133600" y="4800600"/>
            <a:ext cx="1676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Abram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5638800" y="4800600"/>
            <a:ext cx="838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Lot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810000" y="5029200"/>
            <a:ext cx="1905000" cy="304800"/>
          </a:xfrm>
          <a:prstGeom prst="leftRightArrow">
            <a:avLst>
              <a:gd name="adj1" fmla="val 50000"/>
              <a:gd name="adj2" fmla="val 1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7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157936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Medzi pastiermi Abramových stád a medzi pastiermi Lotových stád povstala zvada. A v krajine vtedy bývali Kanaánčania a Ferezejci.</a:t>
            </a:r>
            <a:endParaRPr lang="sk-SK">
              <a:effectLst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133600" y="4800600"/>
            <a:ext cx="1676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Abram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5638800" y="4800600"/>
            <a:ext cx="838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Lot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810000" y="5029200"/>
            <a:ext cx="1905000" cy="304800"/>
          </a:xfrm>
          <a:prstGeom prst="leftRightArrow">
            <a:avLst>
              <a:gd name="adj1" fmla="val 50000"/>
              <a:gd name="adj2" fmla="val 1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1905000"/>
            <a:ext cx="19050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latin typeface="Arial Black" pitchFamily="34" charset="0"/>
              </a:rPr>
              <a:t>Abrah</a:t>
            </a:r>
            <a:r>
              <a:rPr lang="sk-SK" sz="2800">
                <a:latin typeface="Arial Black" pitchFamily="34" charset="0"/>
              </a:rPr>
              <a:t>á</a:t>
            </a:r>
            <a:r>
              <a:rPr lang="en-US" sz="2800">
                <a:latin typeface="Arial Black" pitchFamily="34" charset="0"/>
              </a:rPr>
              <a:t>m</a:t>
            </a:r>
            <a:endParaRPr lang="en-US"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733800" y="1905000"/>
            <a:ext cx="17526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 Black" pitchFamily="34" charset="0"/>
              </a:rPr>
              <a:t>Na</a:t>
            </a:r>
            <a:r>
              <a:rPr lang="sk-SK" sz="2400">
                <a:latin typeface="Arial Black" pitchFamily="34" charset="0"/>
              </a:rPr>
              <a:t>c</a:t>
            </a:r>
            <a:r>
              <a:rPr lang="en-US" sz="2400">
                <a:latin typeface="Arial Black" pitchFamily="34" charset="0"/>
              </a:rPr>
              <a:t>hor</a:t>
            </a:r>
            <a:endParaRPr lang="en-US">
              <a:latin typeface="Arial Black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33800" y="457200"/>
            <a:ext cx="17526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 Black" pitchFamily="34" charset="0"/>
              </a:rPr>
              <a:t>Tera</a:t>
            </a:r>
            <a:r>
              <a:rPr lang="sk-SK" sz="2400">
                <a:latin typeface="Arial Black" pitchFamily="34" charset="0"/>
              </a:rPr>
              <a:t>c</a:t>
            </a:r>
            <a:r>
              <a:rPr lang="en-US" sz="2400">
                <a:latin typeface="Arial Black" pitchFamily="34" charset="0"/>
              </a:rPr>
              <a:t>h</a:t>
            </a:r>
            <a:r>
              <a:rPr lang="sk-SK" sz="2400">
                <a:latin typeface="Arial Black" pitchFamily="34" charset="0"/>
              </a:rPr>
              <a:t>/ Táre</a:t>
            </a:r>
            <a:endParaRPr lang="en-US">
              <a:latin typeface="Arial Black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10400" y="1905000"/>
            <a:ext cx="17526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400">
                <a:latin typeface="Arial Black" pitchFamily="34" charset="0"/>
              </a:rPr>
              <a:t>A</a:t>
            </a:r>
            <a:r>
              <a:rPr lang="en-US" sz="2400">
                <a:latin typeface="Arial Black" pitchFamily="34" charset="0"/>
              </a:rPr>
              <a:t>ran</a:t>
            </a:r>
            <a:endParaRPr lang="en-US">
              <a:latin typeface="Arial Black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1219200" y="144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219200" y="1447800"/>
            <a:ext cx="662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7848600" y="144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648200" y="1066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239000" y="3200400"/>
            <a:ext cx="11430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 Black" pitchFamily="34" charset="0"/>
              </a:rPr>
              <a:t>Lot</a:t>
            </a:r>
            <a:endParaRPr lang="en-US">
              <a:latin typeface="Arial Black" pitchFamily="34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7848600" y="2514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33400" y="3276600"/>
            <a:ext cx="594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/>
              <a:t>Toto je Táreho potomstvo: Táremu sa narodil Abram,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/>
              <a:t>Nachor a Aran a Aranovi sa narodil Lot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 (Gn 11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27).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8-10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4797896"/>
          </a:xfrm>
        </p:spPr>
        <p:txBody>
          <a:bodyPr/>
          <a:lstStyle/>
          <a:p>
            <a:pPr algn="l"/>
            <a:r>
              <a:rPr lang="sk-SK" dirty="0" smtClean="0">
                <a:effectLst/>
              </a:rPr>
              <a:t>Preto povedal </a:t>
            </a:r>
            <a:r>
              <a:rPr lang="sk-SK" dirty="0" err="1" smtClean="0">
                <a:effectLst/>
              </a:rPr>
              <a:t>Abram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Lotovi</a:t>
            </a:r>
            <a:r>
              <a:rPr lang="sk-SK" dirty="0" smtClean="0">
                <a:effectLst/>
              </a:rPr>
              <a:t>: „Nech nie sú rozbroje medzi mnou a tebou, medzi mojimi pastiermi a tvojimi pastiermi; sme predsa bratia! Či nie je pred tebou celá krajina?! Preto sa, prosím, odlúč odo mňa! Ak ty pôjdeš naľavo, ja pôjdem napravo, ak ty</a:t>
            </a:r>
          </a:p>
          <a:p>
            <a:pPr algn="l"/>
            <a:r>
              <a:rPr lang="sk-SK" dirty="0" smtClean="0">
                <a:effectLst/>
              </a:rPr>
              <a:t>napravo, ja pôjdem naľavo!</a:t>
            </a:r>
          </a:p>
          <a:p>
            <a:pPr algn="l"/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343400" cy="6126163"/>
          </a:xfrm>
        </p:spPr>
        <p:txBody>
          <a:bodyPr/>
          <a:lstStyle/>
          <a:p>
            <a:r>
              <a:rPr lang="en-US" sz="2800">
                <a:effectLst/>
              </a:rPr>
              <a:t>Tu zdvihol Lot oči a videl, že celé okolie Jordánu až po Segor -</a:t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to bolo predtým, ako Pán zničil Sodomu a Gomoru - je zavlažované ako Pánov raj, ako</a:t>
            </a:r>
            <a:r>
              <a:rPr lang="sk-SK" sz="2800">
                <a:effectLst/>
              </a:rPr>
              <a:t> </a:t>
            </a:r>
            <a:r>
              <a:rPr lang="en-US" sz="2800">
                <a:effectLst/>
              </a:rPr>
              <a:t>egyptská krajina. </a:t>
            </a:r>
            <a:r>
              <a:rPr lang="sk-SK" sz="2800">
                <a:effectLst/>
              </a:rPr>
              <a:t>(</a:t>
            </a:r>
            <a:r>
              <a:rPr lang="en-US" sz="3600">
                <a:solidFill>
                  <a:schemeClr val="tx1"/>
                </a:solidFill>
              </a:rPr>
              <a:t>Gn 13</a:t>
            </a:r>
            <a:r>
              <a:rPr lang="sk-SK" sz="3600">
                <a:solidFill>
                  <a:schemeClr val="tx1"/>
                </a:solidFill>
              </a:rPr>
              <a:t>,</a:t>
            </a:r>
            <a:r>
              <a:rPr lang="en-US" sz="3600">
                <a:solidFill>
                  <a:schemeClr val="tx1"/>
                </a:solidFill>
              </a:rPr>
              <a:t>10)</a:t>
            </a:r>
          </a:p>
        </p:txBody>
      </p:sp>
      <p:pic>
        <p:nvPicPr>
          <p:cNvPr id="44035" name="Picture 3" descr="Aerial View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09600"/>
            <a:ext cx="3856038" cy="5715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343400" cy="6126163"/>
          </a:xfrm>
        </p:spPr>
        <p:txBody>
          <a:bodyPr/>
          <a:lstStyle/>
          <a:p>
            <a:r>
              <a:rPr lang="en-US" sz="2800">
                <a:effectLst/>
              </a:rPr>
              <a:t>Tu zdvihol Lot oči a videl, že celé okolie Jordánu až po Segor -</a:t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to bolo predtým, ako Pán zničil Sodomu a Gomoru - je zavlažované ako Pánov raj, ako</a:t>
            </a:r>
            <a:r>
              <a:rPr lang="sk-SK" sz="2800">
                <a:effectLst/>
              </a:rPr>
              <a:t> </a:t>
            </a:r>
            <a:r>
              <a:rPr lang="en-US" sz="2800">
                <a:effectLst/>
              </a:rPr>
              <a:t>egyptská krajina. </a:t>
            </a:r>
            <a:r>
              <a:rPr lang="sk-SK" sz="2800">
                <a:effectLst/>
              </a:rPr>
              <a:t>(</a:t>
            </a:r>
            <a:r>
              <a:rPr lang="en-US" sz="3600">
                <a:solidFill>
                  <a:schemeClr val="tx1"/>
                </a:solidFill>
              </a:rPr>
              <a:t>Gn 13</a:t>
            </a:r>
            <a:r>
              <a:rPr lang="sk-SK" sz="3600">
                <a:solidFill>
                  <a:schemeClr val="tx1"/>
                </a:solidFill>
              </a:rPr>
              <a:t>,</a:t>
            </a:r>
            <a:r>
              <a:rPr lang="en-US" sz="3600">
                <a:solidFill>
                  <a:schemeClr val="tx1"/>
                </a:solidFill>
              </a:rPr>
              <a:t>10)</a:t>
            </a:r>
          </a:p>
        </p:txBody>
      </p:sp>
      <p:pic>
        <p:nvPicPr>
          <p:cNvPr id="45059" name="Picture 3" descr="Aerial View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85800"/>
            <a:ext cx="3663950" cy="54864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3733800" cy="6126163"/>
          </a:xfrm>
        </p:spPr>
        <p:txBody>
          <a:bodyPr/>
          <a:lstStyle/>
          <a:p>
            <a:pPr algn="l"/>
            <a:r>
              <a:rPr lang="en-US" sz="3200">
                <a:effectLst/>
              </a:rPr>
              <a:t>Preto si Lot vybral celú krajinu okolo Jordánu a odtiahol na východ. </a:t>
            </a:r>
            <a:r>
              <a:rPr lang="sk-SK" sz="3200">
                <a:effectLst/>
              </a:rPr>
              <a:t/>
            </a:r>
            <a:br>
              <a:rPr lang="sk-SK" sz="3200">
                <a:effectLst/>
              </a:rPr>
            </a:br>
            <a:r>
              <a:rPr lang="en-US" sz="3200">
                <a:effectLst/>
              </a:rPr>
              <a:t>Takto</a:t>
            </a:r>
            <a:r>
              <a:rPr lang="sk-SK" sz="3200">
                <a:effectLst/>
              </a:rPr>
              <a:t> </a:t>
            </a:r>
            <a:r>
              <a:rPr lang="en-US" sz="3200">
                <a:effectLst/>
              </a:rPr>
              <a:t>sa bratia oddelili jeden od druhého.</a:t>
            </a:r>
            <a:r>
              <a:rPr lang="en-US" sz="3200">
                <a:solidFill>
                  <a:schemeClr val="tx1"/>
                </a:solidFill>
              </a:rPr>
              <a:t>(Gn13</a:t>
            </a:r>
            <a:r>
              <a:rPr lang="sk-SK" sz="3200">
                <a:solidFill>
                  <a:schemeClr val="tx1"/>
                </a:solidFill>
              </a:rPr>
              <a:t>,</a:t>
            </a:r>
            <a:r>
              <a:rPr lang="en-US" sz="3200">
                <a:solidFill>
                  <a:schemeClr val="tx1"/>
                </a:solidFill>
              </a:rPr>
              <a:t>11).</a:t>
            </a:r>
          </a:p>
        </p:txBody>
      </p:sp>
      <p:pic>
        <p:nvPicPr>
          <p:cNvPr id="46083" name="Picture 3" descr="Aerial View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09600"/>
            <a:ext cx="3856038" cy="5715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12-13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3141712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Abram býval v krajine Kanaán, Lot sa zdržoval v mestách okolo Jordánu a utáboril sa aj v Sodome. </a:t>
            </a:r>
            <a:endParaRPr lang="sk-SK">
              <a:effectLst/>
            </a:endParaRPr>
          </a:p>
          <a:p>
            <a:pPr algn="l"/>
            <a:r>
              <a:rPr lang="sk-SK" smtClean="0">
                <a:effectLst/>
              </a:rPr>
              <a:t>Ale Sodomčania boli zlí a veľmi hrešili proti Pánovi.</a:t>
            </a:r>
            <a:endParaRPr lang="sk-SK">
              <a:effectLst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14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3501752"/>
          </a:xfrm>
        </p:spPr>
        <p:txBody>
          <a:bodyPr/>
          <a:lstStyle/>
          <a:p>
            <a:pPr algn="l"/>
            <a:r>
              <a:rPr lang="sk-SK" dirty="0" smtClean="0">
                <a:effectLst/>
              </a:rPr>
              <a:t>Keď sa </a:t>
            </a:r>
            <a:r>
              <a:rPr lang="sk-SK" dirty="0" err="1" smtClean="0">
                <a:effectLst/>
              </a:rPr>
              <a:t>Lot</a:t>
            </a:r>
            <a:r>
              <a:rPr lang="sk-SK" dirty="0" smtClean="0">
                <a:effectLst/>
              </a:rPr>
              <a:t> od neho odlúčil. </a:t>
            </a:r>
            <a:endParaRPr lang="sk-SK" dirty="0">
              <a:effectLst/>
            </a:endParaRPr>
          </a:p>
          <a:p>
            <a:pPr algn="l"/>
            <a:r>
              <a:rPr lang="sk-SK" dirty="0" smtClean="0">
                <a:effectLst/>
              </a:rPr>
              <a:t>Pán povedal </a:t>
            </a:r>
            <a:r>
              <a:rPr lang="sk-SK" dirty="0" err="1" smtClean="0">
                <a:effectLst/>
              </a:rPr>
              <a:t>Abramovi</a:t>
            </a:r>
            <a:r>
              <a:rPr lang="sk-SK" dirty="0" smtClean="0">
                <a:effectLst/>
              </a:rPr>
              <a:t>: „Zdvihni oči a z miesta, na ktorom si, hľaď na sever a na juh, na východ i na západ, lebo celú zem, ktorú vidíš, dám tebe a tvojmu potomstvu naveky.</a:t>
            </a:r>
            <a:endParaRPr lang="sk-SK" dirty="0">
              <a:effectLst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15-17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pPr algn="l"/>
            <a:r>
              <a:rPr lang="en-US"/>
              <a:t>“</a:t>
            </a:r>
            <a:r>
              <a:rPr lang="sk-SK"/>
              <a:t>...</a:t>
            </a:r>
            <a:r>
              <a:rPr lang="en-US">
                <a:effectLst/>
              </a:rPr>
              <a:t>lebo celú zem,ktorú vidíš, dám tebe a tvojmu potomstvu naveky. 16 Rozmnožím tvoje potomstvo ako prach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na zemi. Ak teda niekto dokáže spočítať prach na zemi, bude môcť spočítať aj tvoje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potomstvo. 17 Vstaň a prejdi krajinu po dĺžke i po šírke, lebo ju dám tebe!“</a:t>
            </a:r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13</a:t>
            </a:r>
            <a:r>
              <a:rPr lang="sk-SK" sz="6600"/>
              <a:t>,</a:t>
            </a:r>
            <a:r>
              <a:rPr lang="en-US" sz="6600"/>
              <a:t>18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r>
              <a:rPr lang="en-US"/>
              <a:t>	</a:t>
            </a:r>
            <a:r>
              <a:rPr lang="en-US">
                <a:effectLst/>
              </a:rPr>
              <a:t>Abram vzal svoj</a:t>
            </a:r>
          </a:p>
          <a:p>
            <a:r>
              <a:rPr lang="en-US">
                <a:effectLst/>
              </a:rPr>
              <a:t>stan a šiel a osadil sa pri terebintoch Mamreho, čo sú v Hebrone, a postavil tam Pánovi oltár</a:t>
            </a:r>
            <a:r>
              <a:rPr lang="en-US"/>
              <a:t>. 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1-2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pPr algn="l"/>
            <a:r>
              <a:rPr lang="en-US">
                <a:effectLst/>
              </a:rPr>
              <a:t>V tom čase senaársky kráľ Amrafel, elasarský kráľ Arioch,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elamský kráľ Chodorlahomer a kráľ národov Tadal 2 boli vo vojne so sodomským kráľom</a:t>
            </a:r>
          </a:p>
          <a:p>
            <a:pPr algn="l"/>
            <a:r>
              <a:rPr lang="en-US">
                <a:effectLst/>
              </a:rPr>
              <a:t>Barom, s gomorským kráľom Bersom, s adamským kráľom Senaábom, so seboimským kráľom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Semeberom a s balamským, čiže segorským kráľom.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esopotami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00050" y="5257800"/>
            <a:ext cx="1289050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Egypt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08500" y="1539875"/>
            <a:ext cx="1741488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k-SK" sz="2400" i="1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Tadal</a:t>
            </a:r>
            <a:endParaRPr lang="en-US" sz="2400" i="1">
              <a:solidFill>
                <a:srgbClr val="000000"/>
              </a:solidFill>
              <a:latin typeface="Arial Black" pitchFamily="34" charset="0"/>
              <a:sym typeface="Symbol" pitchFamily="18" charset="2"/>
            </a:endParaRPr>
          </a:p>
          <a:p>
            <a:pPr algn="ctr"/>
            <a:r>
              <a:rPr lang="en-US" sz="2400" i="1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(</a:t>
            </a:r>
            <a:r>
              <a:rPr lang="sk-SK" sz="2400" i="1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národy</a:t>
            </a:r>
            <a:r>
              <a:rPr lang="en-US" sz="2400" i="1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?)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673850" y="3733800"/>
            <a:ext cx="12017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Ela</a:t>
            </a:r>
            <a:r>
              <a:rPr lang="sk-SK" sz="20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z</a:t>
            </a:r>
            <a:r>
              <a:rPr lang="en-US" sz="20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ar?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001000" y="3824288"/>
            <a:ext cx="115252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Elam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155825" y="3657600"/>
            <a:ext cx="12446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k-SK" sz="20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K</a:t>
            </a:r>
            <a:r>
              <a:rPr lang="en-US" sz="20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ana</a:t>
            </a:r>
            <a:r>
              <a:rPr lang="sk-SK" sz="20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á</a:t>
            </a:r>
            <a:r>
              <a:rPr lang="en-US" sz="200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n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 flipH="1">
            <a:off x="1828800" y="1447800"/>
            <a:ext cx="5410200" cy="2057400"/>
          </a:xfrm>
          <a:prstGeom prst="curvedDownArrow">
            <a:avLst>
              <a:gd name="adj1" fmla="val 57767"/>
              <a:gd name="adj2" fmla="val 110359"/>
              <a:gd name="adj3" fmla="val 587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808663" y="3124200"/>
            <a:ext cx="1544637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 Black" pitchFamily="34" charset="0"/>
                <a:sym typeface="Symbol" pitchFamily="18" charset="2"/>
              </a:rPr>
              <a:t>S</a:t>
            </a:r>
            <a:r>
              <a:rPr lang="sk-SK" sz="2800">
                <a:latin typeface="Arial Black" pitchFamily="34" charset="0"/>
                <a:sym typeface="Symbol" pitchFamily="18" charset="2"/>
              </a:rPr>
              <a:t>e</a:t>
            </a:r>
            <a:r>
              <a:rPr lang="en-US" sz="2800">
                <a:latin typeface="Arial Black" pitchFamily="34" charset="0"/>
                <a:sym typeface="Symbol" pitchFamily="18" charset="2"/>
              </a:rPr>
              <a:t>n</a:t>
            </a:r>
            <a:r>
              <a:rPr lang="sk-SK" sz="2800">
                <a:latin typeface="Arial Black" pitchFamily="34" charset="0"/>
                <a:sym typeface="Symbol" pitchFamily="18" charset="2"/>
              </a:rPr>
              <a:t>aá</a:t>
            </a:r>
            <a:r>
              <a:rPr lang="en-US" sz="2800">
                <a:latin typeface="Arial Black" pitchFamily="34" charset="0"/>
                <a:sym typeface="Symbol" pitchFamily="18" charset="2"/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1905000"/>
            <a:ext cx="19050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latin typeface="Arial Black" pitchFamily="34" charset="0"/>
              </a:rPr>
              <a:t>Abrah</a:t>
            </a:r>
            <a:r>
              <a:rPr lang="sk-SK" sz="2800">
                <a:latin typeface="Arial Black" pitchFamily="34" charset="0"/>
              </a:rPr>
              <a:t>á</a:t>
            </a:r>
            <a:r>
              <a:rPr lang="en-US" sz="2800">
                <a:latin typeface="Arial Black" pitchFamily="34" charset="0"/>
              </a:rPr>
              <a:t>m</a:t>
            </a:r>
            <a:endParaRPr lang="en-US"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33800" y="1905000"/>
            <a:ext cx="17526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 Black" pitchFamily="34" charset="0"/>
              </a:rPr>
              <a:t>Na</a:t>
            </a:r>
            <a:r>
              <a:rPr lang="sk-SK" sz="2400">
                <a:latin typeface="Arial Black" pitchFamily="34" charset="0"/>
              </a:rPr>
              <a:t>c</a:t>
            </a:r>
            <a:r>
              <a:rPr lang="en-US" sz="2400">
                <a:latin typeface="Arial Black" pitchFamily="34" charset="0"/>
              </a:rPr>
              <a:t>hor</a:t>
            </a:r>
            <a:endParaRPr lang="en-US">
              <a:latin typeface="Arial Black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733800" y="457200"/>
            <a:ext cx="17526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 Black" pitchFamily="34" charset="0"/>
              </a:rPr>
              <a:t>Tera</a:t>
            </a:r>
            <a:r>
              <a:rPr lang="sk-SK" sz="2400">
                <a:latin typeface="Arial Black" pitchFamily="34" charset="0"/>
              </a:rPr>
              <a:t>c</a:t>
            </a:r>
            <a:r>
              <a:rPr lang="en-US" sz="2400">
                <a:latin typeface="Arial Black" pitchFamily="34" charset="0"/>
              </a:rPr>
              <a:t>h</a:t>
            </a:r>
            <a:r>
              <a:rPr lang="sk-SK" sz="2400">
                <a:latin typeface="Arial Black" pitchFamily="34" charset="0"/>
              </a:rPr>
              <a:t>/ Táre</a:t>
            </a:r>
            <a:endParaRPr lang="en-US">
              <a:latin typeface="Arial Black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010400" y="1905000"/>
            <a:ext cx="17526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400">
                <a:latin typeface="Arial Black" pitchFamily="34" charset="0"/>
              </a:rPr>
              <a:t>A</a:t>
            </a:r>
            <a:r>
              <a:rPr lang="en-US" sz="2400">
                <a:latin typeface="Arial Black" pitchFamily="34" charset="0"/>
              </a:rPr>
              <a:t>ran</a:t>
            </a:r>
            <a:endParaRPr lang="en-US">
              <a:latin typeface="Arial Black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1219200" y="144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219200" y="1447800"/>
            <a:ext cx="662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848600" y="144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648200" y="1066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239000" y="3200400"/>
            <a:ext cx="1143000" cy="609600"/>
          </a:xfrm>
          <a:prstGeom prst="rect">
            <a:avLst/>
          </a:prstGeom>
          <a:gradFill rotWithShape="1">
            <a:gsLst>
              <a:gs pos="0">
                <a:srgbClr val="034A9F"/>
              </a:gs>
              <a:gs pos="100000">
                <a:srgbClr val="034A9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 Black" pitchFamily="34" charset="0"/>
              </a:rPr>
              <a:t>Lot</a:t>
            </a:r>
            <a:endParaRPr lang="en-US">
              <a:latin typeface="Arial Black" pitchFamily="34" charset="0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7848600" y="2514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33400" y="3276600"/>
            <a:ext cx="624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/>
              <a:t>Aran však zomrel ešte za života</a:t>
            </a:r>
            <a:r>
              <a:rPr lang="sk-SK" sz="3200"/>
              <a:t> </a:t>
            </a:r>
            <a:r>
              <a:rPr lang="en-US" sz="3200"/>
              <a:t>svojho otca Táreho</a:t>
            </a:r>
            <a:r>
              <a:rPr lang="sk-SK" sz="3200"/>
              <a:t> </a:t>
            </a:r>
            <a:r>
              <a:rPr lang="en-US" sz="3200"/>
              <a:t>vo svojej rodnej krajine, v Chaldejskom Ure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 (G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11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28).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3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r>
              <a:rPr lang="en-US"/>
              <a:t>	</a:t>
            </a:r>
            <a:r>
              <a:rPr lang="en-US">
                <a:effectLst/>
              </a:rPr>
              <a:t>Títo všetci sa spojili v údolí Sidim, čo je</a:t>
            </a:r>
          </a:p>
          <a:p>
            <a:r>
              <a:rPr lang="en-US">
                <a:effectLst/>
              </a:rPr>
              <a:t>teraz Soľné more.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53253" name="Picture 5" descr="Dead 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55938"/>
            <a:ext cx="6934200" cy="349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4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562600"/>
          </a:xfrm>
        </p:spPr>
        <p:txBody>
          <a:bodyPr/>
          <a:lstStyle/>
          <a:p>
            <a:r>
              <a:rPr lang="en-US">
                <a:effectLst/>
              </a:rPr>
              <a:t>Dvanásť rokov boli poddaní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Chodorlahomerovi, ale v trinástom roku sa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vzbúrili.</a:t>
            </a:r>
            <a:r>
              <a:rPr lang="en-US"/>
              <a:t> 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54277" name="Picture 5" descr="Dead 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55938"/>
            <a:ext cx="6934200" cy="349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57912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5-6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5199063" cy="5454650"/>
          </a:xfrm>
        </p:spPr>
        <p:txBody>
          <a:bodyPr/>
          <a:lstStyle/>
          <a:p>
            <a:pPr algn="l"/>
            <a:r>
              <a:rPr lang="en-US">
                <a:effectLst/>
              </a:rPr>
              <a:t>V štrnástom roku však prišiel Chodorlahomer a králi, čo boli s ním, a porazili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Refaimcov pri Astorot-Karnaime, Zuzimov pri Hame, Emitov na rovine Kirjataim 6 a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Chorejcov na vrchoch od Seiru až k výbežku Fáranu, ktorý je na púšti.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838200" y="1066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55301" name="Picture 5" descr="Copy of Israel 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550" y="457200"/>
            <a:ext cx="3041650" cy="6019800"/>
          </a:xfrm>
          <a:prstGeom prst="rect">
            <a:avLst/>
          </a:prstGeom>
          <a:noFill/>
        </p:spPr>
      </p:pic>
      <p:sp>
        <p:nvSpPr>
          <p:cNvPr id="55302" name="Freeform 6"/>
          <p:cNvSpPr>
            <a:spLocks/>
          </p:cNvSpPr>
          <p:nvPr/>
        </p:nvSpPr>
        <p:spPr bwMode="auto">
          <a:xfrm>
            <a:off x="7620000" y="1066800"/>
            <a:ext cx="1143000" cy="4876800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432" y="480"/>
              </a:cxn>
              <a:cxn ang="0">
                <a:pos x="288" y="912"/>
              </a:cxn>
              <a:cxn ang="0">
                <a:pos x="192" y="1200"/>
              </a:cxn>
              <a:cxn ang="0">
                <a:pos x="144" y="1680"/>
              </a:cxn>
              <a:cxn ang="0">
                <a:pos x="192" y="2064"/>
              </a:cxn>
              <a:cxn ang="0">
                <a:pos x="240" y="2448"/>
              </a:cxn>
              <a:cxn ang="0">
                <a:pos x="96" y="2832"/>
              </a:cxn>
              <a:cxn ang="0">
                <a:pos x="48" y="2976"/>
              </a:cxn>
              <a:cxn ang="0">
                <a:pos x="0" y="3072"/>
              </a:cxn>
            </a:cxnLst>
            <a:rect l="0" t="0" r="r" b="b"/>
            <a:pathLst>
              <a:path w="720" h="3072">
                <a:moveTo>
                  <a:pt x="720" y="0"/>
                </a:moveTo>
                <a:cubicBezTo>
                  <a:pt x="612" y="164"/>
                  <a:pt x="504" y="328"/>
                  <a:pt x="432" y="480"/>
                </a:cubicBezTo>
                <a:cubicBezTo>
                  <a:pt x="360" y="632"/>
                  <a:pt x="328" y="792"/>
                  <a:pt x="288" y="912"/>
                </a:cubicBezTo>
                <a:cubicBezTo>
                  <a:pt x="248" y="1032"/>
                  <a:pt x="216" y="1072"/>
                  <a:pt x="192" y="1200"/>
                </a:cubicBezTo>
                <a:cubicBezTo>
                  <a:pt x="168" y="1328"/>
                  <a:pt x="144" y="1536"/>
                  <a:pt x="144" y="1680"/>
                </a:cubicBezTo>
                <a:cubicBezTo>
                  <a:pt x="144" y="1824"/>
                  <a:pt x="176" y="1936"/>
                  <a:pt x="192" y="2064"/>
                </a:cubicBezTo>
                <a:cubicBezTo>
                  <a:pt x="208" y="2192"/>
                  <a:pt x="256" y="2320"/>
                  <a:pt x="240" y="2448"/>
                </a:cubicBezTo>
                <a:cubicBezTo>
                  <a:pt x="224" y="2576"/>
                  <a:pt x="128" y="2744"/>
                  <a:pt x="96" y="2832"/>
                </a:cubicBezTo>
                <a:cubicBezTo>
                  <a:pt x="64" y="2920"/>
                  <a:pt x="64" y="2936"/>
                  <a:pt x="48" y="2976"/>
                </a:cubicBezTo>
                <a:cubicBezTo>
                  <a:pt x="32" y="3016"/>
                  <a:pt x="16" y="3044"/>
                  <a:pt x="0" y="3072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4724400" cy="1295400"/>
          </a:xfrm>
        </p:spPr>
        <p:txBody>
          <a:bodyPr/>
          <a:lstStyle/>
          <a:p>
            <a:r>
              <a:rPr lang="en-US" sz="6000"/>
              <a:t>Gene</a:t>
            </a:r>
            <a:r>
              <a:rPr lang="sk-SK" sz="6000"/>
              <a:t>z</a:t>
            </a:r>
            <a:r>
              <a:rPr lang="en-US" sz="6000"/>
              <a:t>is 14</a:t>
            </a:r>
            <a:r>
              <a:rPr lang="sk-SK" sz="6000"/>
              <a:t>,</a:t>
            </a:r>
            <a:r>
              <a:rPr lang="en-US" sz="6000"/>
              <a:t>7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4876800" cy="5562600"/>
          </a:xfrm>
        </p:spPr>
        <p:txBody>
          <a:bodyPr/>
          <a:lstStyle/>
          <a:p>
            <a:r>
              <a:rPr lang="en-US"/>
              <a:t>	</a:t>
            </a:r>
            <a:r>
              <a:rPr lang="en-US">
                <a:effectLst/>
              </a:rPr>
              <a:t>Potom sa obrátili a</a:t>
            </a:r>
          </a:p>
          <a:p>
            <a:r>
              <a:rPr lang="en-US">
                <a:effectLst/>
              </a:rPr>
              <a:t>prišli do En Misfaty, čiže do Kádeša, a zničili celý kraj Amalekitov a Amorejčanov, ktorí sídlili</a:t>
            </a:r>
          </a:p>
          <a:p>
            <a:r>
              <a:rPr lang="en-US">
                <a:effectLst/>
              </a:rPr>
              <a:t>v Asason-Tamare.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762000" y="1066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56325" name="Picture 5" descr="Copy of Israel 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550" y="457200"/>
            <a:ext cx="3041650" cy="6019800"/>
          </a:xfrm>
          <a:prstGeom prst="rect">
            <a:avLst/>
          </a:prstGeom>
          <a:noFill/>
        </p:spPr>
      </p:pic>
      <p:sp>
        <p:nvSpPr>
          <p:cNvPr id="56326" name="Freeform 6"/>
          <p:cNvSpPr>
            <a:spLocks/>
          </p:cNvSpPr>
          <p:nvPr/>
        </p:nvSpPr>
        <p:spPr bwMode="auto">
          <a:xfrm>
            <a:off x="7620000" y="1066800"/>
            <a:ext cx="1143000" cy="4876800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432" y="480"/>
              </a:cxn>
              <a:cxn ang="0">
                <a:pos x="288" y="912"/>
              </a:cxn>
              <a:cxn ang="0">
                <a:pos x="192" y="1200"/>
              </a:cxn>
              <a:cxn ang="0">
                <a:pos x="144" y="1680"/>
              </a:cxn>
              <a:cxn ang="0">
                <a:pos x="192" y="2064"/>
              </a:cxn>
              <a:cxn ang="0">
                <a:pos x="240" y="2448"/>
              </a:cxn>
              <a:cxn ang="0">
                <a:pos x="96" y="2832"/>
              </a:cxn>
              <a:cxn ang="0">
                <a:pos x="48" y="2976"/>
              </a:cxn>
              <a:cxn ang="0">
                <a:pos x="0" y="3072"/>
              </a:cxn>
            </a:cxnLst>
            <a:rect l="0" t="0" r="r" b="b"/>
            <a:pathLst>
              <a:path w="720" h="3072">
                <a:moveTo>
                  <a:pt x="720" y="0"/>
                </a:moveTo>
                <a:cubicBezTo>
                  <a:pt x="612" y="164"/>
                  <a:pt x="504" y="328"/>
                  <a:pt x="432" y="480"/>
                </a:cubicBezTo>
                <a:cubicBezTo>
                  <a:pt x="360" y="632"/>
                  <a:pt x="328" y="792"/>
                  <a:pt x="288" y="912"/>
                </a:cubicBezTo>
                <a:cubicBezTo>
                  <a:pt x="248" y="1032"/>
                  <a:pt x="216" y="1072"/>
                  <a:pt x="192" y="1200"/>
                </a:cubicBezTo>
                <a:cubicBezTo>
                  <a:pt x="168" y="1328"/>
                  <a:pt x="144" y="1536"/>
                  <a:pt x="144" y="1680"/>
                </a:cubicBezTo>
                <a:cubicBezTo>
                  <a:pt x="144" y="1824"/>
                  <a:pt x="176" y="1936"/>
                  <a:pt x="192" y="2064"/>
                </a:cubicBezTo>
                <a:cubicBezTo>
                  <a:pt x="208" y="2192"/>
                  <a:pt x="256" y="2320"/>
                  <a:pt x="240" y="2448"/>
                </a:cubicBezTo>
                <a:cubicBezTo>
                  <a:pt x="224" y="2576"/>
                  <a:pt x="128" y="2744"/>
                  <a:pt x="96" y="2832"/>
                </a:cubicBezTo>
                <a:cubicBezTo>
                  <a:pt x="64" y="2920"/>
                  <a:pt x="64" y="2936"/>
                  <a:pt x="48" y="2976"/>
                </a:cubicBezTo>
                <a:cubicBezTo>
                  <a:pt x="32" y="3016"/>
                  <a:pt x="16" y="3044"/>
                  <a:pt x="0" y="3072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6388100" y="5486400"/>
            <a:ext cx="1155700" cy="914400"/>
          </a:xfrm>
          <a:custGeom>
            <a:avLst/>
            <a:gdLst/>
            <a:ahLst/>
            <a:cxnLst>
              <a:cxn ang="0">
                <a:pos x="728" y="384"/>
              </a:cxn>
              <a:cxn ang="0">
                <a:pos x="584" y="528"/>
              </a:cxn>
              <a:cxn ang="0">
                <a:pos x="344" y="576"/>
              </a:cxn>
              <a:cxn ang="0">
                <a:pos x="104" y="528"/>
              </a:cxn>
              <a:cxn ang="0">
                <a:pos x="8" y="288"/>
              </a:cxn>
              <a:cxn ang="0">
                <a:pos x="56" y="96"/>
              </a:cxn>
              <a:cxn ang="0">
                <a:pos x="248" y="0"/>
              </a:cxn>
            </a:cxnLst>
            <a:rect l="0" t="0" r="r" b="b"/>
            <a:pathLst>
              <a:path w="728" h="576">
                <a:moveTo>
                  <a:pt x="728" y="384"/>
                </a:moveTo>
                <a:cubicBezTo>
                  <a:pt x="688" y="440"/>
                  <a:pt x="648" y="496"/>
                  <a:pt x="584" y="528"/>
                </a:cubicBezTo>
                <a:cubicBezTo>
                  <a:pt x="520" y="560"/>
                  <a:pt x="424" y="576"/>
                  <a:pt x="344" y="576"/>
                </a:cubicBezTo>
                <a:cubicBezTo>
                  <a:pt x="264" y="576"/>
                  <a:pt x="160" y="576"/>
                  <a:pt x="104" y="528"/>
                </a:cubicBezTo>
                <a:cubicBezTo>
                  <a:pt x="48" y="480"/>
                  <a:pt x="16" y="360"/>
                  <a:pt x="8" y="288"/>
                </a:cubicBezTo>
                <a:cubicBezTo>
                  <a:pt x="0" y="216"/>
                  <a:pt x="16" y="144"/>
                  <a:pt x="56" y="96"/>
                </a:cubicBezTo>
                <a:cubicBezTo>
                  <a:pt x="96" y="48"/>
                  <a:pt x="172" y="24"/>
                  <a:pt x="248" y="0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8-9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10400" cy="5301952"/>
          </a:xfrm>
        </p:spPr>
        <p:txBody>
          <a:bodyPr/>
          <a:lstStyle/>
          <a:p>
            <a:pPr algn="l"/>
            <a:r>
              <a:rPr lang="sk-SK" smtClean="0">
                <a:effectLst/>
              </a:rPr>
              <a:t>Tu vytiahol sodomský kráľ, gomorský kráľ, adamský kráľ, seboimský kráľ</a:t>
            </a:r>
          </a:p>
          <a:p>
            <a:pPr algn="l"/>
            <a:r>
              <a:rPr lang="sk-SK" smtClean="0">
                <a:effectLst/>
              </a:rPr>
              <a:t>a balamský, čiže segorský kráľ, a v údolí Sidim sa postavili proti nim do boja, totižto proti elamskému kráľovi Chodorlahomerovi, kráľovi národov Tadalovi, senaárskemu kráľovi Amrafelovi a elasarskému kráľovi Ariochovi. Štyria králi proti piatim.</a:t>
            </a:r>
            <a:endParaRPr lang="sk-SK">
              <a:effectLst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10-12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013920"/>
          </a:xfrm>
        </p:spPr>
        <p:txBody>
          <a:bodyPr/>
          <a:lstStyle/>
          <a:p>
            <a:pPr algn="l"/>
            <a:r>
              <a:rPr lang="sk-SK" dirty="0" smtClean="0">
                <a:effectLst/>
              </a:rPr>
              <a:t>V údolí </a:t>
            </a:r>
            <a:r>
              <a:rPr lang="sk-SK" dirty="0" err="1" smtClean="0">
                <a:effectLst/>
              </a:rPr>
              <a:t>Sidim</a:t>
            </a:r>
            <a:r>
              <a:rPr lang="sk-SK" dirty="0" smtClean="0">
                <a:effectLst/>
              </a:rPr>
              <a:t> bolo plno asfaltových jám; a keď </a:t>
            </a:r>
            <a:r>
              <a:rPr lang="sk-SK" dirty="0" err="1" smtClean="0">
                <a:effectLst/>
              </a:rPr>
              <a:t>sodomský</a:t>
            </a:r>
            <a:r>
              <a:rPr lang="sk-SK" dirty="0" smtClean="0">
                <a:effectLst/>
              </a:rPr>
              <a:t> a </a:t>
            </a:r>
            <a:r>
              <a:rPr lang="sk-SK" dirty="0" err="1" smtClean="0">
                <a:effectLst/>
              </a:rPr>
              <a:t>gomorský</a:t>
            </a:r>
            <a:r>
              <a:rPr lang="sk-SK" dirty="0" smtClean="0">
                <a:effectLst/>
              </a:rPr>
              <a:t> kráľ utekali, padli do nich, ostatní utiekli do hôr. Tamtí vzali zo Sodomy a Gomory všetok majetok i všetky potraviny a odtiahli. </a:t>
            </a:r>
            <a:endParaRPr lang="sk-SK" dirty="0">
              <a:effectLst/>
            </a:endParaRPr>
          </a:p>
          <a:p>
            <a:pPr algn="l"/>
            <a:r>
              <a:rPr lang="sk-SK" dirty="0" smtClean="0">
                <a:effectLst/>
              </a:rPr>
              <a:t>So sebou vzali aj </a:t>
            </a:r>
            <a:r>
              <a:rPr lang="sk-SK" dirty="0" err="1" smtClean="0">
                <a:effectLst/>
              </a:rPr>
              <a:t>Abramovho</a:t>
            </a:r>
            <a:r>
              <a:rPr lang="sk-SK" dirty="0" smtClean="0">
                <a:effectLst/>
              </a:rPr>
              <a:t> synovca </a:t>
            </a:r>
            <a:r>
              <a:rPr lang="sk-SK" dirty="0" err="1" smtClean="0">
                <a:effectLst/>
              </a:rPr>
              <a:t>Lota</a:t>
            </a:r>
            <a:r>
              <a:rPr lang="sk-SK" dirty="0" smtClean="0">
                <a:effectLst/>
              </a:rPr>
              <a:t> i jeho majetok - býval totiž v Sodome - a odtiahli.</a:t>
            </a:r>
            <a:endParaRPr lang="sk-SK" dirty="0">
              <a:effectLst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13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en-US">
                <a:effectLst/>
              </a:rPr>
              <a:t>I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prišiel jeden z tých, čo utiekli, a oznámil to Hebrejovi Abramovi. On býval pri terebintoch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Amorejčana Mamreho, brata Eschola a Anera. Oni boli spojení zmluvou s Abramom</a:t>
            </a:r>
            <a:r>
              <a:rPr lang="en-US"/>
              <a:t>. 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4876800" cy="1295400"/>
          </a:xfrm>
        </p:spPr>
        <p:txBody>
          <a:bodyPr/>
          <a:lstStyle/>
          <a:p>
            <a:r>
              <a:rPr lang="en-US"/>
              <a:t>Gene</a:t>
            </a:r>
            <a:r>
              <a:rPr lang="sk-SK"/>
              <a:t>z</a:t>
            </a:r>
            <a:r>
              <a:rPr lang="en-US"/>
              <a:t>is 14</a:t>
            </a:r>
            <a:r>
              <a:rPr lang="sk-SK"/>
              <a:t>,</a:t>
            </a:r>
            <a:r>
              <a:rPr lang="en-US"/>
              <a:t>14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95400"/>
            <a:ext cx="4724400" cy="5562600"/>
          </a:xfrm>
        </p:spPr>
        <p:txBody>
          <a:bodyPr/>
          <a:lstStyle/>
          <a:p>
            <a:pPr algn="l"/>
            <a:r>
              <a:rPr lang="en-US">
                <a:effectLst/>
              </a:rPr>
              <a:t>Keď sa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Abram dozvedel, že jeho synovec je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zajatý, zvolal svojich tristoosemnástich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osvedčených</a:t>
            </a:r>
            <a:r>
              <a:rPr lang="sk-SK">
                <a:effectLst/>
              </a:rPr>
              <a:t> </a:t>
            </a:r>
            <a:r>
              <a:rPr lang="en-US">
                <a:effectLst/>
              </a:rPr>
              <a:t>mužov,</a:t>
            </a:r>
            <a:endParaRPr lang="sk-SK">
              <a:effectLst/>
            </a:endParaRPr>
          </a:p>
          <a:p>
            <a:pPr algn="l"/>
            <a:r>
              <a:rPr lang="en-US">
                <a:effectLst/>
              </a:rPr>
              <a:t>ktorí sa narodili v jeho dome, a hnal sa za nimi až po Dan.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38200" y="1066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60421" name="Picture 5" descr="Copy of Israel 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550" y="457200"/>
            <a:ext cx="3041650" cy="6019800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543800" y="1436688"/>
            <a:ext cx="11509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● Dan</a:t>
            </a:r>
          </a:p>
        </p:txBody>
      </p:sp>
      <p:sp>
        <p:nvSpPr>
          <p:cNvPr id="60423" name="Freeform 7"/>
          <p:cNvSpPr>
            <a:spLocks/>
          </p:cNvSpPr>
          <p:nvPr/>
        </p:nvSpPr>
        <p:spPr bwMode="auto">
          <a:xfrm rot="-241973">
            <a:off x="6858000" y="1828800"/>
            <a:ext cx="838200" cy="22098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92" y="864"/>
              </a:cxn>
              <a:cxn ang="0">
                <a:pos x="192" y="480"/>
              </a:cxn>
              <a:cxn ang="0">
                <a:pos x="288" y="240"/>
              </a:cxn>
              <a:cxn ang="0">
                <a:pos x="528" y="0"/>
              </a:cxn>
            </a:cxnLst>
            <a:rect l="0" t="0" r="r" b="b"/>
            <a:pathLst>
              <a:path w="528" h="1536">
                <a:moveTo>
                  <a:pt x="0" y="1536"/>
                </a:moveTo>
                <a:cubicBezTo>
                  <a:pt x="80" y="1288"/>
                  <a:pt x="160" y="1040"/>
                  <a:pt x="192" y="864"/>
                </a:cubicBezTo>
                <a:cubicBezTo>
                  <a:pt x="224" y="688"/>
                  <a:pt x="176" y="584"/>
                  <a:pt x="192" y="480"/>
                </a:cubicBezTo>
                <a:cubicBezTo>
                  <a:pt x="208" y="376"/>
                  <a:pt x="232" y="320"/>
                  <a:pt x="288" y="240"/>
                </a:cubicBezTo>
                <a:cubicBezTo>
                  <a:pt x="344" y="160"/>
                  <a:pt x="436" y="80"/>
                  <a:pt x="528" y="0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SCF2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72400" cy="5829300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23850" y="5229225"/>
            <a:ext cx="2736850" cy="1382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Brána v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Lai</a:t>
            </a:r>
            <a:r>
              <a:rPr lang="sk-SK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ši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sk-SK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staroveké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</a:t>
            </a:r>
            <a:r>
              <a:rPr lang="sk-SK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ídlo v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sk-SK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kraji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15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2853680"/>
          </a:xfrm>
        </p:spPr>
        <p:txBody>
          <a:bodyPr/>
          <a:lstStyle/>
          <a:p>
            <a:r>
              <a:rPr lang="sk-SK" smtClean="0"/>
              <a:t>	</a:t>
            </a:r>
            <a:r>
              <a:rPr lang="sk-SK" smtClean="0">
                <a:effectLst/>
              </a:rPr>
              <a:t>V noci rozdelil tých, čo</a:t>
            </a:r>
          </a:p>
          <a:p>
            <a:r>
              <a:rPr lang="sk-SK" smtClean="0">
                <a:effectLst/>
              </a:rPr>
              <a:t>boli s ním, prepadol ich so svojimi sluhami a hubil ich a prenasledoval až po Hobu, ktorá je</a:t>
            </a:r>
          </a:p>
          <a:p>
            <a:r>
              <a:rPr lang="sk-SK" smtClean="0">
                <a:effectLst/>
              </a:rPr>
              <a:t>severne od Damasku.</a:t>
            </a:r>
            <a:r>
              <a:rPr lang="sk-SK" smtClean="0"/>
              <a:t>. </a:t>
            </a:r>
            <a:endParaRPr lang="sk-SK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0"/>
            <a:ext cx="10134600" cy="68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629400" y="51816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Ur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010400" y="5029200"/>
            <a:ext cx="41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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16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2061592"/>
          </a:xfrm>
        </p:spPr>
        <p:txBody>
          <a:bodyPr/>
          <a:lstStyle/>
          <a:p>
            <a:r>
              <a:rPr lang="sk-SK" dirty="0" smtClean="0"/>
              <a:t>	</a:t>
            </a:r>
            <a:r>
              <a:rPr lang="sk-SK" dirty="0" smtClean="0">
                <a:effectLst/>
              </a:rPr>
              <a:t>Takto priviedol späť všetok majetok i svojho brata </a:t>
            </a:r>
            <a:r>
              <a:rPr lang="sk-SK" dirty="0" err="1" smtClean="0">
                <a:effectLst/>
              </a:rPr>
              <a:t>Lota</a:t>
            </a:r>
            <a:r>
              <a:rPr lang="sk-SK" dirty="0" smtClean="0">
                <a:effectLst/>
              </a:rPr>
              <a:t>; aj jeho</a:t>
            </a:r>
          </a:p>
          <a:p>
            <a:r>
              <a:rPr lang="sk-SK" dirty="0" smtClean="0">
                <a:effectLst/>
              </a:rPr>
              <a:t>majetok priviedol späť, aj ženy a ľud.</a:t>
            </a:r>
            <a:endParaRPr lang="sk-SK" dirty="0">
              <a:effectLst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17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4005808"/>
          </a:xfrm>
        </p:spPr>
        <p:txBody>
          <a:bodyPr/>
          <a:lstStyle/>
          <a:p>
            <a:r>
              <a:rPr lang="sk-SK" smtClean="0"/>
              <a:t>	</a:t>
            </a:r>
            <a:r>
              <a:rPr lang="sk-SK" smtClean="0">
                <a:effectLst/>
              </a:rPr>
              <a:t>Keď sa vracal po víťazstve nad Chodorlahomerom a</a:t>
            </a:r>
          </a:p>
          <a:p>
            <a:r>
              <a:rPr lang="sk-SK" smtClean="0">
                <a:effectLst/>
              </a:rPr>
              <a:t>kráľmi, ktorí boli s ním, vyšiel mu v ústrety sodomský kráľ do údolia Save, čiže do</a:t>
            </a:r>
          </a:p>
          <a:p>
            <a:r>
              <a:rPr lang="sk-SK" smtClean="0">
                <a:effectLst/>
              </a:rPr>
              <a:t>Kráľovského údolia</a:t>
            </a:r>
            <a:endParaRPr lang="sk-SK">
              <a:effectLst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18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en-US"/>
              <a:t>	</a:t>
            </a:r>
            <a:r>
              <a:rPr lang="en-US">
                <a:effectLst/>
              </a:rPr>
              <a:t>A salemský kráľ Melchizedech priniesol chlieb a víno; bol totiž kňazom</a:t>
            </a:r>
          </a:p>
          <a:p>
            <a:r>
              <a:rPr lang="en-US">
                <a:effectLst/>
              </a:rPr>
              <a:t>najvyššieho Boha.</a:t>
            </a:r>
            <a:endParaRPr lang="en-U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67589" name="Picture 5" descr="Lord's Supp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791200" cy="2989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18-20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1371600"/>
          </a:xfrm>
        </p:spPr>
        <p:txBody>
          <a:bodyPr/>
          <a:lstStyle/>
          <a:p>
            <a:pPr algn="just"/>
            <a:r>
              <a:rPr lang="en-US">
                <a:effectLst/>
              </a:rPr>
              <a:t>Požehnal ho a povedal: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066800" y="51054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/>
              <a:t>A on mu dal desatinu zo všetkého.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676400" y="1828800"/>
            <a:ext cx="647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FFCC00"/>
                </a:solidFill>
              </a:rPr>
              <a:t>„</a:t>
            </a:r>
            <a:r>
              <a:rPr lang="en-US" sz="2800">
                <a:solidFill>
                  <a:srgbClr val="FFCC00"/>
                </a:solidFill>
              </a:rPr>
              <a:t>Buď požehnaný, Abram, od najvyššieho Boha,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CC00"/>
                </a:solidFill>
              </a:rPr>
              <a:t>Stvoriteľa neba a zeme!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CC00"/>
                </a:solidFill>
              </a:rPr>
              <a:t>20 Nech je zvelebený najvyšší Boh,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CC00"/>
                </a:solidFill>
              </a:rPr>
              <a:t>ktorý ti dal do rúk tvojich nepriateľov</a:t>
            </a:r>
            <a:r>
              <a:rPr lang="en-US" sz="3200">
                <a:solidFill>
                  <a:srgbClr val="FFCC00"/>
                </a:solidFill>
              </a:rPr>
              <a:t>!“</a:t>
            </a:r>
            <a:endParaRPr lang="en-US" sz="32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21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en-US"/>
              <a:t>	</a:t>
            </a:r>
            <a:r>
              <a:rPr lang="en-US">
                <a:effectLst/>
              </a:rPr>
              <a:t>Sodomský kráľ zasa vravel Abramovi: „Daj mi</a:t>
            </a:r>
          </a:p>
          <a:p>
            <a:r>
              <a:rPr lang="en-US">
                <a:effectLst/>
              </a:rPr>
              <a:t>ľudí a majetok si vezmi!“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295400"/>
          </a:xfrm>
        </p:spPr>
        <p:txBody>
          <a:bodyPr/>
          <a:lstStyle/>
          <a:p>
            <a:r>
              <a:rPr lang="en-US" sz="6600"/>
              <a:t>Gene</a:t>
            </a:r>
            <a:r>
              <a:rPr lang="sk-SK" sz="6600"/>
              <a:t>z</a:t>
            </a:r>
            <a:r>
              <a:rPr lang="en-US" sz="6600"/>
              <a:t>is 14</a:t>
            </a:r>
            <a:r>
              <a:rPr lang="sk-SK" sz="6600"/>
              <a:t>,</a:t>
            </a:r>
            <a:r>
              <a:rPr lang="en-US" sz="6600"/>
              <a:t>2</a:t>
            </a:r>
            <a:r>
              <a:rPr lang="sk-SK" sz="6600"/>
              <a:t>2-24 </a:t>
            </a:r>
            <a:endParaRPr lang="en-US" sz="66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mtClean="0">
                <a:effectLst/>
              </a:rPr>
              <a:t>Abram odvetil sodomskému kráľovi: </a:t>
            </a:r>
            <a:endParaRPr lang="sk-SK">
              <a:effectLst/>
            </a:endParaRPr>
          </a:p>
          <a:p>
            <a:pPr algn="l">
              <a:lnSpc>
                <a:spcPct val="90000"/>
              </a:lnSpc>
            </a:pPr>
            <a:r>
              <a:rPr lang="sk-SK" smtClean="0">
                <a:effectLst/>
              </a:rPr>
              <a:t>„K Pánovi, najvyššiemu Bohu, Stvoriteľovi neba a zeme, dvíham svoju ruku, že nevezmem ani nitku či remienok z obuvi, vôbec nič z toho, čo je tvoje, aby si nepovedal: „Ja som urobil Abrama bohatým!“ </a:t>
            </a:r>
            <a:endParaRPr lang="sk-SK">
              <a:effectLst/>
            </a:endParaRPr>
          </a:p>
          <a:p>
            <a:pPr algn="l">
              <a:lnSpc>
                <a:spcPct val="90000"/>
              </a:lnSpc>
            </a:pPr>
            <a:r>
              <a:rPr lang="sk-SK" smtClean="0">
                <a:effectLst/>
              </a:rPr>
              <a:t>Nechcem nič, len to, čo zjedlo služobníctvo a podiely pre mužov Anera, Eschola a Mamreho, ktorí išli so mnou. Oni nech dostanú svoje podiely!“</a:t>
            </a:r>
            <a:endParaRPr lang="sk-SK">
              <a:effectLst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4267200" cy="1298575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sz="4400" smtClean="0"/>
              <a:t>Bara, </a:t>
            </a:r>
            <a:br>
              <a:rPr lang="sk-SK" sz="4400" smtClean="0"/>
            </a:br>
            <a:r>
              <a:rPr lang="sk-SK" sz="4400" smtClean="0"/>
              <a:t>kráľ Sodomy</a:t>
            </a:r>
            <a:endParaRPr lang="sk-SK" sz="44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4267200" cy="11430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smtClean="0"/>
              <a:t>kráľ Sodomy, mesta hriešnych žiadostí.</a:t>
            </a:r>
            <a:endParaRPr lang="sk-SK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0" y="152400"/>
            <a:ext cx="4267200" cy="129857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Melchizede</a:t>
            </a:r>
            <a:r>
              <a:rPr lang="sk-SK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b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k-SK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kráľ </a:t>
            </a:r>
            <a:r>
              <a:rPr lang="sk-SK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Salemu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572000" y="1447800"/>
            <a:ext cx="4267200" cy="1143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kráľ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Salem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mesto pokoja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04800" y="2590800"/>
            <a:ext cx="4267200" cy="1143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Utiekol pred stretnutím 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Abram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om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572000" y="2590800"/>
            <a:ext cx="4267200" cy="1143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Vyšiel v ústrety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Abram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ovi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04800" y="3733800"/>
            <a:ext cx="4267200" cy="1524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Ponúkol bohatstvo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Abram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ovi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572000" y="3733800"/>
            <a:ext cx="4267200" cy="1524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Požehnal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Abram</a:t>
            </a:r>
            <a:r>
              <a:rPr lang="sk-SK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 a ponúkol mu chlieb a víno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04800" y="5257800"/>
            <a:ext cx="4267200" cy="1524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odmietol jeho dary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4572000" y="5257800"/>
            <a:ext cx="4267200" cy="1524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prijal jeho požehnanie a dary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4267200" cy="1298575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400"/>
              <a:t>B</a:t>
            </a:r>
            <a:r>
              <a:rPr lang="sk-SK" sz="4400"/>
              <a:t>a</a:t>
            </a:r>
            <a:r>
              <a:rPr lang="en-US" sz="4400"/>
              <a:t>ra, </a:t>
            </a:r>
            <a:br>
              <a:rPr lang="en-US" sz="4400"/>
            </a:br>
            <a:r>
              <a:rPr lang="sk-SK" sz="4400"/>
              <a:t>kráľ</a:t>
            </a:r>
            <a:r>
              <a:rPr lang="en-US" sz="4400"/>
              <a:t> Sodom</a:t>
            </a:r>
            <a:r>
              <a:rPr lang="sk-SK" sz="4400"/>
              <a:t>y</a:t>
            </a:r>
            <a:endParaRPr lang="en-US" sz="44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4267200" cy="15240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Abram </a:t>
            </a:r>
            <a:r>
              <a:rPr lang="sk-SK"/>
              <a:t>priviedol späť všetok majetok, ľud</a:t>
            </a:r>
            <a:r>
              <a:rPr lang="en-US"/>
              <a:t>.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152400"/>
            <a:ext cx="4267200" cy="129857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Melchizede</a:t>
            </a: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kráľ Salemu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572000" y="1447800"/>
            <a:ext cx="4267200" cy="1524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Abram </a:t>
            </a: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desatinu všetkého z koristi.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04800" y="2971800"/>
            <a:ext cx="4267200" cy="1066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Reprezentuje mesto ľudstva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572000" y="2971800"/>
            <a:ext cx="4267200" cy="1066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k-SK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Reprezentuje mesto Boha.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3886200"/>
            <a:ext cx="18748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nimBg="1"/>
      <p:bldP spid="66565" grpId="0" animBg="1"/>
      <p:bldP spid="66566" grpId="0" animBg="1"/>
      <p:bldP spid="665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28600"/>
            <a:ext cx="3276600" cy="1524000"/>
          </a:xfrm>
        </p:spPr>
        <p:txBody>
          <a:bodyPr/>
          <a:lstStyle/>
          <a:p>
            <a:r>
              <a:rPr lang="en-US"/>
              <a:t>Sir Leonard</a:t>
            </a:r>
            <a:br>
              <a:rPr lang="en-US"/>
            </a:br>
            <a:r>
              <a:rPr lang="en-US"/>
              <a:t>Woolley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905000"/>
            <a:ext cx="3276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Arial Black" pitchFamily="34" charset="0"/>
              </a:rPr>
              <a:t>1880 - 1960</a:t>
            </a:r>
          </a:p>
          <a:p>
            <a:pPr>
              <a:lnSpc>
                <a:spcPct val="90000"/>
              </a:lnSpc>
            </a:pPr>
            <a:r>
              <a:rPr lang="sk-SK" sz="3200">
                <a:latin typeface="Arial Black" pitchFamily="34" charset="0"/>
              </a:rPr>
              <a:t>Začal v meste</a:t>
            </a:r>
            <a:r>
              <a:rPr lang="en-US" sz="3200">
                <a:latin typeface="Arial Black" pitchFamily="34" charset="0"/>
              </a:rPr>
              <a:t> Ur </a:t>
            </a:r>
            <a:r>
              <a:rPr lang="sk-SK" sz="3200">
                <a:latin typeface="Arial Black" pitchFamily="34" charset="0"/>
              </a:rPr>
              <a:t>v</a:t>
            </a:r>
            <a:r>
              <a:rPr lang="en-US" sz="3200">
                <a:latin typeface="Arial Black" pitchFamily="34" charset="0"/>
              </a:rPr>
              <a:t> 1922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Arial Black" pitchFamily="34" charset="0"/>
              </a:rPr>
              <a:t>Zi</a:t>
            </a:r>
            <a:r>
              <a:rPr lang="sk-SK" sz="3200">
                <a:latin typeface="Arial Black" pitchFamily="34" charset="0"/>
              </a:rPr>
              <a:t>kk</a:t>
            </a:r>
            <a:r>
              <a:rPr lang="en-US" sz="3200">
                <a:latin typeface="Arial Black" pitchFamily="34" charset="0"/>
              </a:rPr>
              <a:t>urat </a:t>
            </a:r>
            <a:r>
              <a:rPr lang="sk-SK" sz="3200">
                <a:latin typeface="Arial Black" pitchFamily="34" charset="0"/>
              </a:rPr>
              <a:t>mesta</a:t>
            </a:r>
            <a:r>
              <a:rPr lang="en-US" sz="3200">
                <a:latin typeface="Arial Black" pitchFamily="34" charset="0"/>
              </a:rPr>
              <a:t> Ur</a:t>
            </a:r>
          </a:p>
          <a:p>
            <a:pPr>
              <a:lnSpc>
                <a:spcPct val="90000"/>
              </a:lnSpc>
            </a:pPr>
            <a:r>
              <a:rPr lang="sk-SK" sz="3200">
                <a:latin typeface="Arial Black" pitchFamily="34" charset="0"/>
              </a:rPr>
              <a:t>Vrstvy potopy</a:t>
            </a:r>
            <a:endParaRPr lang="en-US" sz="3200">
              <a:latin typeface="Arial Black" pitchFamily="34" charset="0"/>
            </a:endParaRPr>
          </a:p>
        </p:txBody>
      </p:sp>
      <p:pic>
        <p:nvPicPr>
          <p:cNvPr id="8196" name="Picture 4" descr="Woolley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5232400"/>
          </a:xfrm>
          <a:prstGeom prst="rect">
            <a:avLst/>
          </a:prstGeom>
          <a:noFill/>
        </p:spPr>
      </p:pic>
      <p:pic>
        <p:nvPicPr>
          <p:cNvPr id="8197" name="Picture 5" descr="woolley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77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iggu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492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oyal Standard Peace 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0"/>
            <a:ext cx="15363825" cy="691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sek">
  <a:themeElements>
    <a:clrScheme name="Výsek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Výse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sek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sek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sek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sek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sek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sek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sek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sek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sek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308</TotalTime>
  <Words>2575</Words>
  <Application>Microsoft Office PowerPoint</Application>
  <PresentationFormat>Prezentácia na obrazovke (4:3)</PresentationFormat>
  <Paragraphs>284</Paragraphs>
  <Slides>67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67</vt:i4>
      </vt:variant>
    </vt:vector>
  </HeadingPairs>
  <TitlesOfParts>
    <vt:vector size="68" baseType="lpstr">
      <vt:lpstr>Výsek</vt:lpstr>
      <vt:lpstr>Snímka 1</vt:lpstr>
      <vt:lpstr>Život Abraháma</vt:lpstr>
      <vt:lpstr>Genezis 1-11</vt:lpstr>
      <vt:lpstr>Snímka 4</vt:lpstr>
      <vt:lpstr>Snímka 5</vt:lpstr>
      <vt:lpstr>Snímka 6</vt:lpstr>
      <vt:lpstr>Sir Leonard Woolley</vt:lpstr>
      <vt:lpstr>Snímka 8</vt:lpstr>
      <vt:lpstr>Snímka 9</vt:lpstr>
      <vt:lpstr>Snímka 10</vt:lpstr>
      <vt:lpstr>Genezis 11,29-30 </vt:lpstr>
      <vt:lpstr>Genezis 11,31-32</vt:lpstr>
      <vt:lpstr>Snímka 13</vt:lpstr>
      <vt:lpstr>Dané prisľúbenie: Abram je povolaný opustiť jeho rodinu.  Prísľub plodnosti (12,1-3) </vt:lpstr>
      <vt:lpstr>Genezis 12,1-3</vt:lpstr>
      <vt:lpstr>Genezis 12,2</vt:lpstr>
      <vt:lpstr>Genesis 12,3</vt:lpstr>
      <vt:lpstr>Genezis 12,4</vt:lpstr>
      <vt:lpstr>Genezis 12,5</vt:lpstr>
      <vt:lpstr>Snímka 20</vt:lpstr>
      <vt:lpstr>Snímka 21</vt:lpstr>
      <vt:lpstr>Genezis 12,7</vt:lpstr>
      <vt:lpstr>Snímka 23</vt:lpstr>
      <vt:lpstr>Snímka 24</vt:lpstr>
      <vt:lpstr>Dané prisľúbenie: Abram je povolaný opustiť jeho rodinu.  Prísľub plodnosti (12,1-3) </vt:lpstr>
      <vt:lpstr>Genezis 12,10</vt:lpstr>
      <vt:lpstr>Snímka 27</vt:lpstr>
      <vt:lpstr>Snímka 28</vt:lpstr>
      <vt:lpstr>Genezis 12,11-13</vt:lpstr>
      <vt:lpstr>Genezis 12,14-16</vt:lpstr>
      <vt:lpstr>Genezis 12,17</vt:lpstr>
      <vt:lpstr>Genesis 12,18-20</vt:lpstr>
      <vt:lpstr>Abram v Egypte</vt:lpstr>
      <vt:lpstr>Dané prisľúbenie: Abram je povolaný opustiť jeho rodinu.  Prísľub plodnosti (12,1-3) </vt:lpstr>
      <vt:lpstr>Dané prisľúbenie: Abram je povolaný opustiť jeho rodinu.  Prísľub plodnosti (12,1-3) </vt:lpstr>
      <vt:lpstr>Genezis 13,1-2</vt:lpstr>
      <vt:lpstr>Genezis 13,3-4</vt:lpstr>
      <vt:lpstr>Genezis 13,5-6</vt:lpstr>
      <vt:lpstr>Genezis 13,7</vt:lpstr>
      <vt:lpstr>Genezis 13,8-10</vt:lpstr>
      <vt:lpstr>Tu zdvihol Lot oči a videl, že celé okolie Jordánu až po Segor - to bolo predtým, ako Pán zničil Sodomu a Gomoru - je zavlažované ako Pánov raj, ako egyptská krajina. (Gn 13,10)</vt:lpstr>
      <vt:lpstr>Tu zdvihol Lot oči a videl, že celé okolie Jordánu až po Segor - to bolo predtým, ako Pán zničil Sodomu a Gomoru - je zavlažované ako Pánov raj, ako egyptská krajina. (Gn 13,10)</vt:lpstr>
      <vt:lpstr>Preto si Lot vybral celú krajinu okolo Jordánu a odtiahol na východ.  Takto sa bratia oddelili jeden od druhého.(Gn13,11).</vt:lpstr>
      <vt:lpstr>Genezis 13,12-13</vt:lpstr>
      <vt:lpstr>Genezis 13,14</vt:lpstr>
      <vt:lpstr>Genezis 13,15-17</vt:lpstr>
      <vt:lpstr>Genezis 13,18</vt:lpstr>
      <vt:lpstr>Genezis 14,1-2</vt:lpstr>
      <vt:lpstr>Snímka 49</vt:lpstr>
      <vt:lpstr>Genezis 14,3</vt:lpstr>
      <vt:lpstr>Genezis 14,4</vt:lpstr>
      <vt:lpstr>Genezis 14,5-6</vt:lpstr>
      <vt:lpstr>Genezis 14,7</vt:lpstr>
      <vt:lpstr>Genezis 14,8-9</vt:lpstr>
      <vt:lpstr>Genezis 14,10-12</vt:lpstr>
      <vt:lpstr>Genezis 14,13</vt:lpstr>
      <vt:lpstr>Genezis 14,14</vt:lpstr>
      <vt:lpstr>Snímka 58</vt:lpstr>
      <vt:lpstr>Genezis 14,15</vt:lpstr>
      <vt:lpstr>Genezis 14,16</vt:lpstr>
      <vt:lpstr>Genezis 14,17</vt:lpstr>
      <vt:lpstr>Genezis 14,18</vt:lpstr>
      <vt:lpstr>Genezis 14,18-20</vt:lpstr>
      <vt:lpstr>Genezis 14,21</vt:lpstr>
      <vt:lpstr>Genezis 14,22-24 </vt:lpstr>
      <vt:lpstr>Bara,  kráľ Sodomy</vt:lpstr>
      <vt:lpstr>Bara,  kráľ Sodomy</vt:lpstr>
    </vt:vector>
  </TitlesOfParts>
  <Company>antiworkgroup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Abraháma</dc:title>
  <dc:creator>Lulu</dc:creator>
  <cp:lastModifiedBy>xxx</cp:lastModifiedBy>
  <cp:revision>8</cp:revision>
  <dcterms:created xsi:type="dcterms:W3CDTF">2011-11-07T15:45:19Z</dcterms:created>
  <dcterms:modified xsi:type="dcterms:W3CDTF">2011-12-10T15:01:55Z</dcterms:modified>
</cp:coreProperties>
</file>