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CA769-2CDA-44EC-8853-952D3733E272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6C1BB-2BB0-4B0D-B5E0-3C69DC2C012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6731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3ACE1-F2A0-49C6-ABD6-C3AB8509B587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DC123-4602-4267-B50E-23A33C90E23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4633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i="1" dirty="0" smtClean="0"/>
              <a:t>Milí žiaci,</a:t>
            </a:r>
          </a:p>
          <a:p>
            <a:pPr algn="just"/>
            <a:r>
              <a:rPr lang="sk-SK" sz="1200" i="1" dirty="0" smtClean="0"/>
              <a:t>predložený test je zameraný na čítanie s porozumením súvislého textu s využitím internetu. Pozostáva z 12 úloh, na ktoré budete odpovedať slovom, vetou, prípadne zakrúžkovaním vždy iba jednej správnej možnosti alebo vytvorením správnej dvojice údajov. Zadania úloh i jednotlivé východiskové texty čítajte pozorne a postupujte presne podľa pokynov. </a:t>
            </a:r>
          </a:p>
          <a:p>
            <a:r>
              <a:rPr lang="sk-SK" sz="1200" i="1" dirty="0" smtClean="0"/>
              <a:t>Na riešenie testu máte 40 minút. Prajem vám veľa správnych odpovedí! 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DC123-4602-4267-B50E-23A33C90E23C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4223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DC123-4602-4267-B50E-23A33C90E23C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5745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DC123-4602-4267-B50E-23A33C90E23C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358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55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279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963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258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36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46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954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254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126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234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085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5D033677-91A1-44C4-AFCB-D185BF44A800}" type="datetimeFigureOut">
              <a:rPr lang="sk-SK" smtClean="0"/>
              <a:pPr/>
              <a:t>28. 9. 2017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8C393255-64F7-41C0-995D-506CEE96BA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563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il&#237;%20&#382;iaci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39552" y="332656"/>
            <a:ext cx="785818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/>
              <a:t>Titul, meno a priezvisko:</a:t>
            </a:r>
            <a:r>
              <a:rPr lang="sk-SK" sz="2000" dirty="0"/>
              <a:t> Mgr. Lýdia Koleková</a:t>
            </a:r>
          </a:p>
          <a:p>
            <a:r>
              <a:rPr lang="sk-SK" sz="2000" b="1" dirty="0"/>
              <a:t>Škola:</a:t>
            </a:r>
            <a:r>
              <a:rPr lang="sk-SK" sz="2000" dirty="0"/>
              <a:t> ZŠ J. G. Tajovského, Senec</a:t>
            </a:r>
          </a:p>
          <a:p>
            <a:r>
              <a:rPr lang="sk-SK" sz="2000" b="1" dirty="0" smtClean="0"/>
              <a:t>Predmet</a:t>
            </a:r>
            <a:r>
              <a:rPr lang="sk-SK" sz="2000" b="1" dirty="0"/>
              <a:t>:</a:t>
            </a:r>
            <a:r>
              <a:rPr lang="sk-SK" sz="2000" dirty="0"/>
              <a:t> </a:t>
            </a:r>
            <a:r>
              <a:rPr lang="sk-SK" sz="2000" dirty="0" smtClean="0"/>
              <a:t>náboženská výchova</a:t>
            </a:r>
          </a:p>
          <a:p>
            <a:r>
              <a:rPr lang="sk-SK" sz="2000" b="1" dirty="0" smtClean="0"/>
              <a:t>Ročník</a:t>
            </a:r>
            <a:r>
              <a:rPr lang="sk-SK" sz="2000" b="1" dirty="0"/>
              <a:t>:</a:t>
            </a:r>
            <a:r>
              <a:rPr lang="sk-SK" sz="2000" dirty="0"/>
              <a:t> </a:t>
            </a:r>
            <a:r>
              <a:rPr lang="sk-SK" sz="2000" dirty="0" smtClean="0"/>
              <a:t>piaty</a:t>
            </a:r>
          </a:p>
          <a:p>
            <a:r>
              <a:rPr lang="sk-SK" sz="2000" b="1" dirty="0" smtClean="0"/>
              <a:t>Obsahový </a:t>
            </a:r>
            <a:r>
              <a:rPr lang="sk-SK" sz="2000" b="1" dirty="0"/>
              <a:t>štandard: </a:t>
            </a:r>
            <a:r>
              <a:rPr lang="sk-SK" sz="2000" dirty="0" smtClean="0"/>
              <a:t>liturgický rok</a:t>
            </a:r>
          </a:p>
          <a:p>
            <a:pPr algn="just"/>
            <a:r>
              <a:rPr lang="sk-SK" sz="2000" b="1" dirty="0" smtClean="0"/>
              <a:t>Výkonový štandard: </a:t>
            </a:r>
          </a:p>
          <a:p>
            <a:pPr algn="just"/>
            <a:r>
              <a:rPr lang="sk-SK" sz="2000" dirty="0" smtClean="0"/>
              <a:t>Porozumieť </a:t>
            </a:r>
            <a:r>
              <a:rPr lang="sk-SK" sz="2000" dirty="0"/>
              <a:t>prečítanému textu, zachytiť a vyhľadať požadované informácie v prečítanom </a:t>
            </a:r>
            <a:r>
              <a:rPr lang="sk-SK" sz="2000" dirty="0" smtClean="0"/>
              <a:t>texte. </a:t>
            </a:r>
          </a:p>
          <a:p>
            <a:pPr algn="just"/>
            <a:r>
              <a:rPr lang="sk-SK" sz="2000" dirty="0" smtClean="0"/>
              <a:t>Dozvedieť </a:t>
            </a:r>
            <a:r>
              <a:rPr lang="sk-SK" sz="2000" dirty="0"/>
              <a:t>sa nové poznatky o liturgickom roku a najdôležitejšom sviatku </a:t>
            </a:r>
            <a:r>
              <a:rPr lang="sk-SK" sz="2000" dirty="0" smtClean="0"/>
              <a:t>- </a:t>
            </a:r>
            <a:r>
              <a:rPr lang="sk-SK" sz="2000" dirty="0"/>
              <a:t>Veľkej noci</a:t>
            </a:r>
            <a:r>
              <a:rPr lang="sk-SK" sz="2000" dirty="0" smtClean="0"/>
              <a:t>.</a:t>
            </a:r>
          </a:p>
          <a:p>
            <a:pPr lvl="0" algn="just"/>
            <a:r>
              <a:rPr lang="sk-SK" sz="2000" b="1" dirty="0">
                <a:solidFill>
                  <a:srgbClr val="000000"/>
                </a:solidFill>
              </a:rPr>
              <a:t>Prierezové témy: </a:t>
            </a:r>
            <a:r>
              <a:rPr lang="sk-SK" sz="2000" dirty="0">
                <a:solidFill>
                  <a:srgbClr val="000000"/>
                </a:solidFill>
              </a:rPr>
              <a:t>osobnostný a sociálny rozvoj, multikultúrna výchova</a:t>
            </a:r>
          </a:p>
          <a:p>
            <a:pPr lvl="0" algn="just"/>
            <a:r>
              <a:rPr lang="sk-SK" sz="2000" b="1" dirty="0">
                <a:solidFill>
                  <a:srgbClr val="000000"/>
                </a:solidFill>
              </a:rPr>
              <a:t>Pomôcky:</a:t>
            </a:r>
            <a:r>
              <a:rPr lang="sk-SK" sz="2000" dirty="0">
                <a:solidFill>
                  <a:srgbClr val="000000"/>
                </a:solidFill>
              </a:rPr>
              <a:t> počítač, internet, pracovný list, učebnica náboženstva pre 5. ročník</a:t>
            </a:r>
          </a:p>
          <a:p>
            <a:pPr lvl="0" algn="just"/>
            <a:r>
              <a:rPr lang="sk-SK" sz="2000" dirty="0">
                <a:solidFill>
                  <a:srgbClr val="000000"/>
                </a:solidFill>
              </a:rPr>
              <a:t>Zapracovaná úloha na rozvoj čitateľskej gramotnosti v časti hodiny: celá vyučovacia hodina</a:t>
            </a:r>
            <a:r>
              <a:rPr lang="sk-SK" sz="2000" dirty="0" smtClean="0">
                <a:solidFill>
                  <a:srgbClr val="000000"/>
                </a:solidFill>
              </a:rPr>
              <a:t>.</a:t>
            </a:r>
          </a:p>
          <a:p>
            <a:pPr lvl="0" algn="just"/>
            <a:r>
              <a:rPr lang="sk-SK" sz="2000" b="1" dirty="0">
                <a:solidFill>
                  <a:srgbClr val="000000"/>
                </a:solidFill>
                <a:hlinkClick r:id="rId3" action="ppaction://hlinkfile"/>
              </a:rPr>
              <a:t>Metodický postup</a:t>
            </a:r>
            <a:endParaRPr lang="sk-SK" sz="2000" b="1" dirty="0">
              <a:solidFill>
                <a:srgbClr val="000000"/>
              </a:solidFill>
            </a:endParaRPr>
          </a:p>
          <a:p>
            <a:pPr lvl="0" algn="just"/>
            <a:r>
              <a:rPr lang="sk-SK" sz="2000" dirty="0">
                <a:solidFill>
                  <a:srgbClr val="000000"/>
                </a:solidFill>
              </a:rPr>
              <a:t>Na vyučovacej hodine žiakom oznámime, že si zopakujeme poznatky o liturgickom roku, ale zároveň sa aj dozvieme niečo nové o slávení najväčšieho kresťanského sviatku - Veľkej noci. Vyučovacia hodina bude pokračovať formou testu na čitateľskú gramotnosť.</a:t>
            </a:r>
          </a:p>
          <a:p>
            <a:endParaRPr lang="sk-SK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57251" y="692696"/>
            <a:ext cx="7404653" cy="5403304"/>
          </a:xfrm>
        </p:spPr>
        <p:txBody>
          <a:bodyPr/>
          <a:lstStyle/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800" b="1" dirty="0">
                <a:solidFill>
                  <a:srgbClr val="000000"/>
                </a:solidFill>
              </a:rPr>
              <a:t>Biela </a:t>
            </a:r>
            <a:r>
              <a:rPr lang="sk-SK" sz="1800" b="1" dirty="0" smtClean="0">
                <a:solidFill>
                  <a:srgbClr val="000000"/>
                </a:solidFill>
              </a:rPr>
              <a:t>sobota </a:t>
            </a:r>
            <a:r>
              <a:rPr lang="sk-SK" sz="1800" dirty="0" smtClean="0">
                <a:solidFill>
                  <a:schemeClr val="tx1"/>
                </a:solidFill>
              </a:rPr>
              <a:t>–</a:t>
            </a:r>
            <a:r>
              <a:rPr lang="sk-SK" sz="1800" dirty="0" smtClean="0"/>
              <a:t> </a:t>
            </a:r>
            <a:r>
              <a:rPr lang="sk-SK" sz="1800" dirty="0" smtClean="0">
                <a:solidFill>
                  <a:srgbClr val="000000"/>
                </a:solidFill>
              </a:rPr>
              <a:t>Cez </a:t>
            </a:r>
            <a:r>
              <a:rPr lang="sk-SK" sz="1800" dirty="0">
                <a:solidFill>
                  <a:srgbClr val="000000"/>
                </a:solidFill>
              </a:rPr>
              <a:t>deň je poklona v Božom hrobe. Obrady Bielej soboty sa konajú po západe slnka. Podľa pradávnej tradície je táto noc očakávaním Pána, noc bdenia, zasvätená Pánovi. Počas Veľkonočnej vigílie Cirkev bdie a očakáva Kristovo zmŕtvychvstanie. Katolícka cirkev slávi vigíliu už ako radostnú slávnosť vzkriesenia, znovu sa rozozvučia zvony, ktoré od štvrtka večera mlčali. 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800" b="1" dirty="0">
                <a:solidFill>
                  <a:srgbClr val="000000"/>
                </a:solidFill>
              </a:rPr>
              <a:t>Veľkonočná </a:t>
            </a:r>
            <a:r>
              <a:rPr lang="sk-SK" sz="1800" b="1" dirty="0" smtClean="0">
                <a:solidFill>
                  <a:srgbClr val="000000"/>
                </a:solidFill>
              </a:rPr>
              <a:t>nedeľa </a:t>
            </a:r>
            <a:r>
              <a:rPr lang="sk-SK" sz="1800" dirty="0" smtClean="0">
                <a:solidFill>
                  <a:schemeClr val="tx1"/>
                </a:solidFill>
              </a:rPr>
              <a:t>–</a:t>
            </a:r>
            <a:r>
              <a:rPr lang="sk-SK" sz="1800" dirty="0" smtClean="0"/>
              <a:t> </a:t>
            </a:r>
            <a:r>
              <a:rPr lang="sk-SK" sz="1800" dirty="0" smtClean="0">
                <a:solidFill>
                  <a:srgbClr val="000000"/>
                </a:solidFill>
              </a:rPr>
              <a:t>V </a:t>
            </a:r>
            <a:r>
              <a:rPr lang="sk-SK" sz="1800" dirty="0">
                <a:solidFill>
                  <a:srgbClr val="000000"/>
                </a:solidFill>
              </a:rPr>
              <a:t>tento deň si </a:t>
            </a:r>
            <a:r>
              <a:rPr lang="sk-SK" sz="1800" dirty="0" err="1">
                <a:solidFill>
                  <a:srgbClr val="000000"/>
                </a:solidFill>
              </a:rPr>
              <a:t>rímskokatolíci</a:t>
            </a:r>
            <a:r>
              <a:rPr lang="sk-SK" sz="1800" dirty="0">
                <a:solidFill>
                  <a:srgbClr val="000000"/>
                </a:solidFill>
              </a:rPr>
              <a:t> pripomínajú ukrižovanie, smrť a zmŕtvychvstanie Ježiša Krista. Zmŕtvychvstanie - najväčší Kristov zázrak a základná pravda kresťanskej viery. Je to víťazné zavŕšenie Kristovho vykupiteľského diela. Jeho duša sa opäť spojila s osláveným telom, na ktorom síce ostali rany ukrižovania, ale ináč nepodliehalo obmedzeniam času a priestoru. Veľkonočné obdobie trvá 50 dní, končí sa večer na sviatok Zoslania Ducha Svätého (Turíce). 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800" dirty="0">
                <a:solidFill>
                  <a:srgbClr val="000000"/>
                </a:solidFill>
              </a:rPr>
              <a:t>                                                                                                                                                                </a:t>
            </a:r>
            <a:r>
              <a:rPr lang="sk-SK" sz="1800" dirty="0" smtClean="0">
                <a:solidFill>
                  <a:srgbClr val="000000"/>
                </a:solidFill>
              </a:rPr>
              <a:t>					</a:t>
            </a:r>
            <a:r>
              <a:rPr lang="sk-SK" sz="1800" dirty="0" err="1" smtClean="0">
                <a:solidFill>
                  <a:srgbClr val="000000"/>
                </a:solidFill>
              </a:rPr>
              <a:t>vdp</a:t>
            </a:r>
            <a:r>
              <a:rPr lang="sk-SK" sz="1800" dirty="0">
                <a:solidFill>
                  <a:srgbClr val="000000"/>
                </a:solidFill>
              </a:rPr>
              <a:t>. </a:t>
            </a:r>
            <a:r>
              <a:rPr lang="sk-SK" sz="1800" dirty="0" err="1">
                <a:solidFill>
                  <a:srgbClr val="000000"/>
                </a:solidFill>
              </a:rPr>
              <a:t>ICLic</a:t>
            </a:r>
            <a:r>
              <a:rPr lang="sk-SK" sz="1800" dirty="0">
                <a:solidFill>
                  <a:srgbClr val="000000"/>
                </a:solidFill>
              </a:rPr>
              <a:t>. Michal </a:t>
            </a:r>
            <a:r>
              <a:rPr lang="sk-SK" sz="1800" dirty="0" err="1">
                <a:solidFill>
                  <a:srgbClr val="000000"/>
                </a:solidFill>
              </a:rPr>
              <a:t>Jenča</a:t>
            </a:r>
            <a:endParaRPr lang="sk-SK" sz="1800" dirty="0">
              <a:solidFill>
                <a:srgbClr val="000000"/>
              </a:solidFill>
            </a:endParaRP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800" b="1" dirty="0">
                <a:solidFill>
                  <a:srgbClr val="000000"/>
                </a:solidFill>
              </a:rPr>
              <a:t>Zdroj:</a:t>
            </a:r>
            <a:r>
              <a:rPr lang="sk-SK" sz="1800" dirty="0">
                <a:solidFill>
                  <a:srgbClr val="000000"/>
                </a:solidFill>
              </a:rPr>
              <a:t> </a:t>
            </a:r>
            <a:r>
              <a:rPr lang="sk-SK" sz="1800" u="sng" dirty="0">
                <a:solidFill>
                  <a:srgbClr val="000000"/>
                </a:solidFill>
              </a:rPr>
              <a:t>mesto.hnusta.sk/</a:t>
            </a:r>
            <a:r>
              <a:rPr lang="sk-SK" sz="1800" u="sng" dirty="0" err="1">
                <a:solidFill>
                  <a:srgbClr val="000000"/>
                </a:solidFill>
              </a:rPr>
              <a:t>velkanoc</a:t>
            </a:r>
            <a:r>
              <a:rPr lang="sk-SK" sz="1800" u="sng" dirty="0">
                <a:solidFill>
                  <a:srgbClr val="000000"/>
                </a:solidFill>
              </a:rPr>
              <a:t>-</a:t>
            </a:r>
            <a:r>
              <a:rPr lang="sk-SK" sz="1800" u="sng" dirty="0" err="1">
                <a:solidFill>
                  <a:srgbClr val="000000"/>
                </a:solidFill>
              </a:rPr>
              <a:t>najvyznamnejsi</a:t>
            </a:r>
            <a:r>
              <a:rPr lang="sk-SK" sz="1800" u="sng" dirty="0">
                <a:solidFill>
                  <a:srgbClr val="000000"/>
                </a:solidFill>
              </a:rPr>
              <a:t>-</a:t>
            </a:r>
            <a:r>
              <a:rPr lang="sk-SK" sz="1800" u="sng" dirty="0" err="1">
                <a:solidFill>
                  <a:srgbClr val="000000"/>
                </a:solidFill>
              </a:rPr>
              <a:t>krestansky</a:t>
            </a:r>
            <a:r>
              <a:rPr lang="sk-SK" sz="1800" u="sng" dirty="0">
                <a:solidFill>
                  <a:srgbClr val="000000"/>
                </a:solidFill>
              </a:rPr>
              <a:t>-sviatok</a:t>
            </a:r>
            <a:endParaRPr lang="sk-SK" sz="1800" dirty="0">
              <a:solidFill>
                <a:srgbClr val="000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630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lokTextu 11"/>
          <p:cNvSpPr txBox="1"/>
          <p:nvPr/>
        </p:nvSpPr>
        <p:spPr>
          <a:xfrm>
            <a:off x="428596" y="457401"/>
            <a:ext cx="8072494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9. úloha:</a:t>
            </a:r>
            <a:r>
              <a:rPr lang="sk-SK" dirty="0"/>
              <a:t> </a:t>
            </a:r>
            <a:r>
              <a:rPr lang="sk-SK" u="sng" dirty="0"/>
              <a:t>Veľká noc </a:t>
            </a:r>
            <a:r>
              <a:rPr lang="sk-SK" u="sng" dirty="0" smtClean="0"/>
              <a:t>- </a:t>
            </a:r>
            <a:r>
              <a:rPr lang="sk-SK" u="sng" dirty="0"/>
              <a:t>najvýznamnejší kresťanský sviatok 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/>
              <a:t>Zadanie: </a:t>
            </a:r>
            <a:r>
              <a:rPr lang="sk-SK" dirty="0"/>
              <a:t>Na základe ukážky 4 správne doplň </a:t>
            </a:r>
            <a:r>
              <a:rPr lang="sk-SK" dirty="0" smtClean="0"/>
              <a:t>definíciu/charakteristiku </a:t>
            </a:r>
            <a:r>
              <a:rPr lang="sk-SK" dirty="0"/>
              <a:t>Zeleného štvrtka.</a:t>
            </a:r>
          </a:p>
          <a:p>
            <a:r>
              <a:rPr lang="sk-SK" i="1" dirty="0"/>
              <a:t>Podstatou Zeleného štvrtka </a:t>
            </a:r>
            <a:r>
              <a:rPr lang="sk-SK" i="1" dirty="0" smtClean="0"/>
              <a:t>je..................................................................................... </a:t>
            </a:r>
            <a:r>
              <a:rPr lang="sk-SK" dirty="0" smtClean="0"/>
              <a:t>.................................................................................................................................. </a:t>
            </a:r>
            <a:r>
              <a:rPr lang="sk-SK" b="1" dirty="0" smtClean="0"/>
              <a:t>Forma </a:t>
            </a:r>
            <a:r>
              <a:rPr lang="sk-SK" b="1" dirty="0"/>
              <a:t>úlohy:</a:t>
            </a:r>
            <a:r>
              <a:rPr lang="sk-SK" dirty="0"/>
              <a:t> otvorená so stručnou odpoveďou – doplňujúca</a:t>
            </a:r>
          </a:p>
          <a:p>
            <a:r>
              <a:rPr lang="sk-SK" b="1" dirty="0"/>
              <a:t>Proces čitateľskej gramotnosti:</a:t>
            </a:r>
            <a:r>
              <a:rPr lang="sk-SK" dirty="0"/>
              <a:t> nájdenie a získanie informácie</a:t>
            </a:r>
          </a:p>
          <a:p>
            <a:r>
              <a:rPr lang="sk-SK" b="1" dirty="0"/>
              <a:t>Časový predpoklad:</a:t>
            </a:r>
            <a:r>
              <a:rPr lang="sk-SK" dirty="0"/>
              <a:t> 2 minúty </a:t>
            </a:r>
          </a:p>
          <a:p>
            <a:pPr algn="just"/>
            <a:r>
              <a:rPr lang="sk-SK" b="1" dirty="0"/>
              <a:t>Správna odpoveď:</a:t>
            </a:r>
            <a:r>
              <a:rPr lang="sk-SK" dirty="0"/>
              <a:t> (Podstatou Zeleného štvrtka je) spomienka na ustanovenie sviatosti Oltárnej a sviatosti kňazstva.</a:t>
            </a:r>
          </a:p>
          <a:p>
            <a:r>
              <a:rPr lang="sk-SK" dirty="0"/>
              <a:t> </a:t>
            </a:r>
            <a:endParaRPr lang="sk-SK" dirty="0" smtClean="0"/>
          </a:p>
          <a:p>
            <a:r>
              <a:rPr lang="sk-SK" b="1" dirty="0" smtClean="0"/>
              <a:t>10</a:t>
            </a:r>
            <a:r>
              <a:rPr lang="sk-SK" b="1" dirty="0"/>
              <a:t>. úloha:</a:t>
            </a:r>
            <a:r>
              <a:rPr lang="sk-SK" dirty="0"/>
              <a:t> </a:t>
            </a:r>
            <a:r>
              <a:rPr lang="sk-SK" u="sng" dirty="0"/>
              <a:t>Veľká noc – najvýznamnejší kresťanský sviatok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pPr algn="just"/>
            <a:r>
              <a:rPr lang="sk-SK" b="1" dirty="0"/>
              <a:t>Zadanie:</a:t>
            </a:r>
            <a:r>
              <a:rPr lang="sk-SK" dirty="0"/>
              <a:t> Napíš, ako sa podľa ukážky 4 volá jediný deň v roku, v ktorom sa v </a:t>
            </a:r>
            <a:r>
              <a:rPr lang="sk-SK" dirty="0" smtClean="0"/>
              <a:t>rímskokatolíckych </a:t>
            </a:r>
            <a:r>
              <a:rPr lang="sk-SK" dirty="0"/>
              <a:t>chrámoch </a:t>
            </a:r>
            <a:r>
              <a:rPr lang="sk-SK" u="sng" dirty="0"/>
              <a:t>neslávi</a:t>
            </a:r>
            <a:r>
              <a:rPr lang="sk-SK" dirty="0"/>
              <a:t> Eucharistická obeta.</a:t>
            </a:r>
          </a:p>
          <a:p>
            <a:r>
              <a:rPr lang="sk-SK" dirty="0"/>
              <a:t>Odpoveď: .......................................................................</a:t>
            </a:r>
          </a:p>
          <a:p>
            <a:r>
              <a:rPr lang="sk-SK" b="1" dirty="0" smtClean="0"/>
              <a:t>Forma </a:t>
            </a:r>
            <a:r>
              <a:rPr lang="sk-SK" b="1" dirty="0"/>
              <a:t>úlohy:</a:t>
            </a:r>
            <a:r>
              <a:rPr lang="sk-SK" dirty="0"/>
              <a:t> otvorená so stručnou odpoveďou – produkčná</a:t>
            </a:r>
          </a:p>
          <a:p>
            <a:r>
              <a:rPr lang="sk-SK" b="1" dirty="0"/>
              <a:t>Proces čitateľskej gramotnosti:</a:t>
            </a:r>
            <a:r>
              <a:rPr lang="sk-SK" dirty="0"/>
              <a:t> nájdenie a získanie informácie</a:t>
            </a:r>
          </a:p>
          <a:p>
            <a:r>
              <a:rPr lang="sk-SK" b="1" dirty="0"/>
              <a:t>Časový predpoklad:</a:t>
            </a:r>
            <a:r>
              <a:rPr lang="sk-SK" dirty="0"/>
              <a:t> 3 minúty</a:t>
            </a:r>
          </a:p>
          <a:p>
            <a:r>
              <a:rPr lang="sk-SK" b="1" dirty="0"/>
              <a:t>Správna odpoveď:</a:t>
            </a:r>
            <a:r>
              <a:rPr lang="sk-SK" dirty="0"/>
              <a:t> Veľký piatok</a:t>
            </a:r>
          </a:p>
          <a:p>
            <a:r>
              <a:rPr lang="sk-SK" b="1" dirty="0"/>
              <a:t> </a:t>
            </a:r>
            <a:endParaRPr lang="sk-SK" dirty="0"/>
          </a:p>
          <a:p>
            <a:endParaRPr lang="sk-SK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57158" y="214290"/>
            <a:ext cx="8501122" cy="6686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11. úloha:</a:t>
            </a:r>
            <a:r>
              <a:rPr lang="sk-SK" dirty="0" smtClean="0"/>
              <a:t> </a:t>
            </a:r>
            <a:r>
              <a:rPr lang="sk-SK" u="sng" dirty="0" smtClean="0"/>
              <a:t>Veľká noc – najvýznamnejší kresťanský sviatok</a:t>
            </a:r>
            <a:endParaRPr lang="sk-SK" dirty="0" smtClean="0"/>
          </a:p>
          <a:p>
            <a:r>
              <a:rPr lang="sk-SK" dirty="0" smtClean="0"/>
              <a:t>predmet: náboženská výchova</a:t>
            </a:r>
          </a:p>
          <a:p>
            <a:r>
              <a:rPr lang="sk-SK" b="1" dirty="0" smtClean="0"/>
              <a:t>Zadanie:</a:t>
            </a:r>
            <a:r>
              <a:rPr lang="sk-SK" dirty="0" smtClean="0"/>
              <a:t> Z ukážky 4 vyplýva, že </a:t>
            </a:r>
          </a:p>
          <a:p>
            <a:pPr lvl="0"/>
            <a:r>
              <a:rPr lang="sk-SK" dirty="0" smtClean="0"/>
              <a:t>    a) počas Veľkej noci členovia Cirkvi bdejú a očakávajú Kristovo nanebovstúpenie.</a:t>
            </a:r>
          </a:p>
          <a:p>
            <a:pPr lvl="0"/>
            <a:r>
              <a:rPr lang="sk-SK" dirty="0" smtClean="0"/>
              <a:t>    b) počas Veľkonočnej vigílie Cirkev očakáva Kristov krst a jeho nanebovstúpenie.</a:t>
            </a:r>
          </a:p>
          <a:p>
            <a:pPr lvl="0"/>
            <a:r>
              <a:rPr lang="sk-SK" dirty="0" smtClean="0"/>
              <a:t>    c) počas Veľkonočnej bohoslužby kňazi bdejú a očakávajú zoslanie Ducha Svätého.</a:t>
            </a:r>
          </a:p>
          <a:p>
            <a:pPr lvl="0"/>
            <a:r>
              <a:rPr lang="sk-SK" dirty="0" smtClean="0"/>
              <a:t>    d) počas Veľkonočnej vigílie Cirkev bdie a očakáva Kristovo zmŕtvychvstanie.</a:t>
            </a:r>
          </a:p>
          <a:p>
            <a:r>
              <a:rPr lang="sk-SK" b="1" dirty="0" smtClean="0"/>
              <a:t>Forma úlohy:</a:t>
            </a:r>
            <a:r>
              <a:rPr lang="sk-SK" dirty="0" smtClean="0"/>
              <a:t> zatvorená s výberom odpovede (</a:t>
            </a:r>
            <a:r>
              <a:rPr lang="sk-SK" dirty="0" err="1" smtClean="0"/>
              <a:t>polytomická</a:t>
            </a:r>
            <a:r>
              <a:rPr lang="sk-SK" dirty="0" smtClean="0"/>
              <a:t>)</a:t>
            </a:r>
          </a:p>
          <a:p>
            <a:r>
              <a:rPr lang="sk-SK" b="1" dirty="0" smtClean="0"/>
              <a:t>Proces čitateľskej gramotnosti:</a:t>
            </a:r>
            <a:r>
              <a:rPr lang="sk-SK" dirty="0" smtClean="0"/>
              <a:t> nájdenie a získavanie informácií</a:t>
            </a:r>
          </a:p>
          <a:p>
            <a:r>
              <a:rPr lang="sk-SK" b="1" dirty="0" smtClean="0"/>
              <a:t>Časový predpoklad:</a:t>
            </a:r>
            <a:r>
              <a:rPr lang="sk-SK" dirty="0" smtClean="0"/>
              <a:t> 3 minúty</a:t>
            </a:r>
          </a:p>
          <a:p>
            <a:r>
              <a:rPr lang="sk-SK" b="1" dirty="0" smtClean="0"/>
              <a:t>Správna odpoveď:</a:t>
            </a:r>
            <a:r>
              <a:rPr lang="sk-SK" dirty="0" smtClean="0"/>
              <a:t> d)</a:t>
            </a:r>
          </a:p>
          <a:p>
            <a:r>
              <a:rPr lang="sk-SK" sz="1450" dirty="0" smtClean="0"/>
              <a:t> </a:t>
            </a:r>
            <a:r>
              <a:rPr lang="sk-SK" b="1" dirty="0" smtClean="0"/>
              <a:t>12. úloha:</a:t>
            </a:r>
            <a:r>
              <a:rPr lang="sk-SK" dirty="0" smtClean="0"/>
              <a:t> </a:t>
            </a:r>
            <a:r>
              <a:rPr lang="sk-SK" u="sng" dirty="0" smtClean="0"/>
              <a:t>Veľká noc – najvýznamnejší kresťanský sviatok</a:t>
            </a:r>
            <a:endParaRPr lang="sk-SK" dirty="0" smtClean="0"/>
          </a:p>
          <a:p>
            <a:r>
              <a:rPr lang="sk-SK" dirty="0" smtClean="0"/>
              <a:t>predmet: náboženská výchova</a:t>
            </a:r>
          </a:p>
          <a:p>
            <a:r>
              <a:rPr lang="sk-SK" b="1" dirty="0" smtClean="0"/>
              <a:t>Zadanie:</a:t>
            </a:r>
            <a:r>
              <a:rPr lang="sk-SK" dirty="0" smtClean="0"/>
              <a:t> Na základe ukážky 4 označ v každej možnosti správnu odpoveď. </a:t>
            </a:r>
          </a:p>
          <a:p>
            <a:pPr lvl="0"/>
            <a:r>
              <a:rPr lang="sk-SK" dirty="0" smtClean="0"/>
              <a:t>    a) Veľkonočné obdobie končí večer na sviatok Zjavenia Pána.  	                ÁNO   -   NIE</a:t>
            </a:r>
          </a:p>
          <a:p>
            <a:pPr lvl="0"/>
            <a:r>
              <a:rPr lang="sk-SK" dirty="0" smtClean="0"/>
              <a:t>    b) Počas Bielej soboty sa na znak smútku za Ježišom nekoná Eucharistická obeta.               							                ÁNO   -   NIE</a:t>
            </a:r>
          </a:p>
          <a:p>
            <a:pPr lvl="0"/>
            <a:r>
              <a:rPr lang="sk-SK" dirty="0" smtClean="0"/>
              <a:t>    c) </a:t>
            </a:r>
            <a:r>
              <a:rPr lang="sk-SK" dirty="0" err="1" smtClean="0"/>
              <a:t>Krizma</a:t>
            </a:r>
            <a:r>
              <a:rPr lang="sk-SK" dirty="0" smtClean="0"/>
              <a:t> je osobitný druh oleja, ktorý sa používa pri pomazaní chorých.     ÁNO   -   NIE</a:t>
            </a:r>
          </a:p>
          <a:p>
            <a:pPr lvl="0"/>
            <a:r>
              <a:rPr lang="sk-SK" dirty="0" smtClean="0"/>
              <a:t>    d) Veľký piatok sa pre </a:t>
            </a:r>
            <a:r>
              <a:rPr lang="sk-SK" dirty="0" err="1" smtClean="0"/>
              <a:t>rímskokatolíkov</a:t>
            </a:r>
            <a:r>
              <a:rPr lang="sk-SK" dirty="0" smtClean="0"/>
              <a:t> spája s červenou liturgickou farbou. ÁNO   -   NIE </a:t>
            </a:r>
          </a:p>
          <a:p>
            <a:r>
              <a:rPr lang="sk-SK" b="1" dirty="0" smtClean="0"/>
              <a:t>Forma úlohy:</a:t>
            </a:r>
            <a:r>
              <a:rPr lang="sk-SK" dirty="0" smtClean="0"/>
              <a:t> zatvorená úloha s výberom odpovede</a:t>
            </a:r>
          </a:p>
          <a:p>
            <a:r>
              <a:rPr lang="sk-SK" b="1" dirty="0" smtClean="0"/>
              <a:t>Proces čitateľskej gramotnosti:</a:t>
            </a:r>
            <a:r>
              <a:rPr lang="sk-SK" dirty="0" smtClean="0"/>
              <a:t> integrácia a interpretácia</a:t>
            </a:r>
          </a:p>
          <a:p>
            <a:r>
              <a:rPr lang="sk-SK" b="1" dirty="0" smtClean="0"/>
              <a:t>Časový predpoklad:</a:t>
            </a:r>
            <a:r>
              <a:rPr lang="sk-SK" dirty="0" smtClean="0"/>
              <a:t> 2 minúty</a:t>
            </a:r>
          </a:p>
          <a:p>
            <a:r>
              <a:rPr lang="sk-SK" b="1" dirty="0" smtClean="0"/>
              <a:t>Správne odpovede:</a:t>
            </a:r>
            <a:r>
              <a:rPr lang="sk-SK" dirty="0" smtClean="0"/>
              <a:t> a) NIE, b) NIE, c) NIE, d) ÁNO</a:t>
            </a:r>
          </a:p>
          <a:p>
            <a:endParaRPr lang="sk-SK" sz="14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500034" y="142852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/>
              <a:t>TEST: Pozorne </a:t>
            </a:r>
            <a:r>
              <a:rPr lang="sk-SK" sz="2000" b="1" dirty="0"/>
              <a:t>si prečítaj ukážku </a:t>
            </a:r>
            <a:r>
              <a:rPr lang="sk-SK" sz="2000" b="1" dirty="0" smtClean="0"/>
              <a:t>1 a</a:t>
            </a:r>
            <a:r>
              <a:rPr lang="sk-SK" sz="2000" b="1" dirty="0"/>
              <a:t> na jej základe rieš úlohy č. 1 </a:t>
            </a:r>
            <a:r>
              <a:rPr lang="sk-SK" sz="2000" b="1" dirty="0" smtClean="0"/>
              <a:t>- </a:t>
            </a:r>
            <a:r>
              <a:rPr lang="sk-SK" sz="2000" b="1" dirty="0"/>
              <a:t>6:</a:t>
            </a:r>
            <a:endParaRPr lang="sk-SK" sz="2000" dirty="0"/>
          </a:p>
        </p:txBody>
      </p:sp>
      <p:sp>
        <p:nvSpPr>
          <p:cNvPr id="5" name="BlokTextu 4"/>
          <p:cNvSpPr txBox="1"/>
          <p:nvPr/>
        </p:nvSpPr>
        <p:spPr>
          <a:xfrm>
            <a:off x="500034" y="692696"/>
            <a:ext cx="7643866" cy="820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i="1" dirty="0" smtClean="0"/>
              <a:t>Ukážka 1</a:t>
            </a:r>
          </a:p>
          <a:p>
            <a:r>
              <a:rPr lang="sk-SK" b="1" dirty="0" smtClean="0"/>
              <a:t>Liturgický </a:t>
            </a:r>
            <a:r>
              <a:rPr lang="sk-SK" b="1" dirty="0"/>
              <a:t>rok</a:t>
            </a:r>
            <a:endParaRPr lang="sk-SK" dirty="0"/>
          </a:p>
          <a:p>
            <a:pPr algn="just"/>
            <a:r>
              <a:rPr lang="sk-SK" dirty="0"/>
              <a:t>Liturgický rok rozdeľujeme na </a:t>
            </a:r>
            <a:r>
              <a:rPr lang="sk-SK" i="1" dirty="0"/>
              <a:t>adventné obdobie</a:t>
            </a:r>
            <a:r>
              <a:rPr lang="sk-SK" dirty="0"/>
              <a:t>, </a:t>
            </a:r>
            <a:r>
              <a:rPr lang="sk-SK" i="1" dirty="0"/>
              <a:t>vianočné obdobie</a:t>
            </a:r>
            <a:r>
              <a:rPr lang="sk-SK" dirty="0"/>
              <a:t>, </a:t>
            </a:r>
            <a:r>
              <a:rPr lang="sk-SK" i="1" dirty="0"/>
              <a:t>cezročné obdobie</a:t>
            </a:r>
            <a:r>
              <a:rPr lang="sk-SK" dirty="0"/>
              <a:t>, </a:t>
            </a:r>
            <a:r>
              <a:rPr lang="sk-SK" i="1" dirty="0"/>
              <a:t>pôstne obdobie</a:t>
            </a:r>
            <a:r>
              <a:rPr lang="sk-SK" dirty="0"/>
              <a:t> a </a:t>
            </a:r>
            <a:r>
              <a:rPr lang="sk-SK" i="1" dirty="0"/>
              <a:t>veľkonočné obdobie</a:t>
            </a:r>
            <a:r>
              <a:rPr lang="sk-SK" dirty="0"/>
              <a:t>. V každom z nich prežívame určité udalosti z Ježišovho života. Každé liturgické obdobie má svoje znaky, symboly a dokonca vlastnú farbu.</a:t>
            </a:r>
          </a:p>
          <a:p>
            <a:r>
              <a:rPr lang="sk-SK" b="1" dirty="0" smtClean="0"/>
              <a:t>Adventné </a:t>
            </a:r>
            <a:r>
              <a:rPr lang="sk-SK" b="1" dirty="0"/>
              <a:t>obdobie </a:t>
            </a:r>
            <a:endParaRPr lang="sk-SK" dirty="0"/>
          </a:p>
          <a:p>
            <a:pPr algn="just"/>
            <a:r>
              <a:rPr lang="sk-SK" i="1" dirty="0"/>
              <a:t>Adventné obdobie</a:t>
            </a:r>
            <a:r>
              <a:rPr lang="sk-SK" dirty="0"/>
              <a:t> je doba očakávania, ktorou sa pripravujeme na slávenie príchodu Spasiteľa. </a:t>
            </a:r>
            <a:r>
              <a:rPr lang="sk-SK" i="1" dirty="0"/>
              <a:t>Adventné obdobie</a:t>
            </a:r>
            <a:r>
              <a:rPr lang="sk-SK" dirty="0"/>
              <a:t> trvá štyri adventné nedele. Symbolom adventu je adventný veniec so štyrmi sviecami, liturgická farba je fialová.</a:t>
            </a:r>
          </a:p>
          <a:p>
            <a:r>
              <a:rPr lang="sk-SK" b="1" dirty="0" smtClean="0"/>
              <a:t>Vianočné </a:t>
            </a:r>
            <a:r>
              <a:rPr lang="sk-SK" b="1" dirty="0"/>
              <a:t>obdobie</a:t>
            </a:r>
            <a:endParaRPr lang="sk-SK" dirty="0"/>
          </a:p>
          <a:p>
            <a:pPr algn="just"/>
            <a:r>
              <a:rPr lang="sk-SK" dirty="0"/>
              <a:t>Slávením Vianoc si pripomíname narodenie Božieho Syna a Spasiteľa sveta Ježiša Krista. </a:t>
            </a:r>
            <a:r>
              <a:rPr lang="sk-SK" i="1" dirty="0"/>
              <a:t>Vianočné obdobie</a:t>
            </a:r>
            <a:r>
              <a:rPr lang="sk-SK" dirty="0"/>
              <a:t> sa začína Štedrým večerom a končí sa nedeľou Krstu Pána. Symbolom Vianoc je vianočný stromček a jasličky. Liturgická farba je biela alebo zlatá</a:t>
            </a:r>
            <a:r>
              <a:rPr lang="sk-SK" dirty="0" smtClean="0"/>
              <a:t>.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Cezročné obdobie</a:t>
            </a:r>
            <a:endParaRPr lang="sk-SK" dirty="0">
              <a:solidFill>
                <a:srgbClr val="000000"/>
              </a:solidFill>
            </a:endParaRPr>
          </a:p>
          <a:p>
            <a:pPr lvl="0" algn="just"/>
            <a:r>
              <a:rPr lang="sk-SK" dirty="0">
                <a:solidFill>
                  <a:srgbClr val="000000"/>
                </a:solidFill>
              </a:rPr>
              <a:t>Obdobie cez rok je najdlhším obdobím liturgického roka. V tomto období nám Cirkev pripomína celé tajomstvo Kristovho života. Toto liturgické obdobie má dve časti: Prvá časť začína po Vianociach a trvá do Popolcovej stredy, nazýva sa aj obdobím fašiangov.</a:t>
            </a:r>
            <a:endParaRPr lang="sk-SK" dirty="0" smtClean="0"/>
          </a:p>
          <a:p>
            <a:pPr algn="just"/>
            <a:endParaRPr lang="sk-SK" sz="2000" dirty="0"/>
          </a:p>
          <a:p>
            <a:pPr algn="just"/>
            <a:endParaRPr lang="sk-SK" sz="2000" dirty="0" smtClean="0"/>
          </a:p>
          <a:p>
            <a:pPr algn="just"/>
            <a:endParaRPr lang="sk-SK" sz="2000" dirty="0"/>
          </a:p>
          <a:p>
            <a:pPr algn="just"/>
            <a:endParaRPr lang="sk-SK" sz="2000" dirty="0" smtClean="0"/>
          </a:p>
          <a:p>
            <a:pPr algn="just"/>
            <a:endParaRPr lang="sk-SK" sz="2000" dirty="0"/>
          </a:p>
          <a:p>
            <a:pPr algn="just"/>
            <a:endParaRPr lang="sk-SK" sz="2000" dirty="0" smtClean="0"/>
          </a:p>
          <a:p>
            <a:pPr algn="just"/>
            <a:endParaRPr lang="sk-SK" sz="1500" dirty="0" smtClean="0"/>
          </a:p>
          <a:p>
            <a:endParaRPr lang="sk-SK" sz="1500" dirty="0"/>
          </a:p>
          <a:p>
            <a:endParaRPr lang="sk-SK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57251" y="655319"/>
            <a:ext cx="7404653" cy="5870025"/>
          </a:xfrm>
        </p:spPr>
        <p:txBody>
          <a:bodyPr>
            <a:normAutofit fontScale="92500" lnSpcReduction="10000"/>
          </a:bodyPr>
          <a:lstStyle/>
          <a:p>
            <a:pPr marL="0" lvl="0" indent="0" algn="just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dirty="0" smtClean="0">
                <a:solidFill>
                  <a:srgbClr val="000000"/>
                </a:solidFill>
              </a:rPr>
              <a:t>Druhá </a:t>
            </a:r>
            <a:r>
              <a:rPr lang="sk-SK" sz="1900" dirty="0">
                <a:solidFill>
                  <a:srgbClr val="000000"/>
                </a:solidFill>
              </a:rPr>
              <a:t>časť </a:t>
            </a:r>
            <a:r>
              <a:rPr lang="sk-SK" sz="1900" i="1" dirty="0">
                <a:solidFill>
                  <a:srgbClr val="000000"/>
                </a:solidFill>
              </a:rPr>
              <a:t>cezročného obdobia</a:t>
            </a:r>
            <a:r>
              <a:rPr lang="sk-SK" sz="1900" dirty="0">
                <a:solidFill>
                  <a:srgbClr val="000000"/>
                </a:solidFill>
              </a:rPr>
              <a:t> začína po Turícach a končí sa nedeľou Krista Kráľa. V tomto období slávime veľa cirkevných sviatkov: sviatok Najsvätejšieho Kristovho tela a krvi, Nanebovzatie Panny Márie, Sviatok všetkých svätých. Liturgická farba je zelená.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b="1" dirty="0">
                <a:solidFill>
                  <a:srgbClr val="000000"/>
                </a:solidFill>
              </a:rPr>
              <a:t>Pôstne obdobie</a:t>
            </a:r>
            <a:endParaRPr lang="sk-SK" sz="1900" dirty="0">
              <a:solidFill>
                <a:srgbClr val="000000"/>
              </a:solidFill>
            </a:endParaRPr>
          </a:p>
          <a:p>
            <a:pPr marL="0" lvl="0" indent="0" algn="just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dirty="0">
                <a:solidFill>
                  <a:srgbClr val="000000"/>
                </a:solidFill>
              </a:rPr>
              <a:t>Počas </a:t>
            </a:r>
            <a:r>
              <a:rPr lang="sk-SK" sz="1900" i="1" dirty="0">
                <a:solidFill>
                  <a:srgbClr val="000000"/>
                </a:solidFill>
              </a:rPr>
              <a:t>pôstneho obdobia</a:t>
            </a:r>
            <a:r>
              <a:rPr lang="sk-SK" sz="1900" dirty="0">
                <a:solidFill>
                  <a:srgbClr val="000000"/>
                </a:solidFill>
              </a:rPr>
              <a:t> si pripomíname utrpenie Pána Ježiša. V tomto období sa častejšie modlíme krížovú cestu. Veľký pôst sa začína Popolcovou stredou a vrcholí na Zelený štvrtok. V období Veľkého pôstu sa modlitbou, sebazapieraním a dobrými skutkami pripravujeme na slávenie najväčšieho kresťanského sviatku liturgického roka – na Veľkú noc. Symbolom je kríž a pôstne plátno. Pôst trvá 40 dní – 6 pôstnych nedieľ. Liturgická farba je fialová</a:t>
            </a:r>
            <a:r>
              <a:rPr lang="sk-SK" sz="1900" dirty="0" smtClean="0">
                <a:solidFill>
                  <a:srgbClr val="000000"/>
                </a:solidFill>
              </a:rPr>
              <a:t>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b="1" dirty="0">
                <a:solidFill>
                  <a:srgbClr val="000000"/>
                </a:solidFill>
              </a:rPr>
              <a:t>Veľkonočné obdobie</a:t>
            </a:r>
            <a:endParaRPr lang="sk-SK" sz="1900" dirty="0">
              <a:solidFill>
                <a:srgbClr val="000000"/>
              </a:solidFill>
            </a:endParaRPr>
          </a:p>
          <a:p>
            <a:pPr marL="0" lvl="0" indent="0" algn="just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dirty="0">
                <a:solidFill>
                  <a:srgbClr val="000000"/>
                </a:solidFill>
              </a:rPr>
              <a:t>Veľká noc je stredom a vrcholom liturgického roka. Pripomíname si najvýznamnejšie udalosti dejín našej spásy: smrť na kríži a zmŕtvychvstanie Pána Ježiša i udalosti života prvých kresťanov. </a:t>
            </a:r>
            <a:r>
              <a:rPr lang="sk-SK" sz="1900" i="1" dirty="0">
                <a:solidFill>
                  <a:srgbClr val="000000"/>
                </a:solidFill>
              </a:rPr>
              <a:t>Veľkonočné obdobie</a:t>
            </a:r>
            <a:r>
              <a:rPr lang="sk-SK" sz="1900" dirty="0">
                <a:solidFill>
                  <a:srgbClr val="000000"/>
                </a:solidFill>
              </a:rPr>
              <a:t> sa začína Veľkonočným </a:t>
            </a:r>
            <a:r>
              <a:rPr lang="sk-SK" sz="1900" dirty="0" err="1">
                <a:solidFill>
                  <a:srgbClr val="000000"/>
                </a:solidFill>
              </a:rPr>
              <a:t>trojdním</a:t>
            </a:r>
            <a:r>
              <a:rPr lang="sk-SK" sz="1900" dirty="0">
                <a:solidFill>
                  <a:srgbClr val="000000"/>
                </a:solidFill>
              </a:rPr>
              <a:t>: Zelený štvrtok, Veľký piatok, Biela sobota. </a:t>
            </a:r>
            <a:r>
              <a:rPr lang="sk-SK" sz="1900" i="1" dirty="0">
                <a:solidFill>
                  <a:srgbClr val="000000"/>
                </a:solidFill>
              </a:rPr>
              <a:t>Veľkonočné obdobie</a:t>
            </a:r>
            <a:r>
              <a:rPr lang="sk-SK" sz="1900" dirty="0">
                <a:solidFill>
                  <a:srgbClr val="000000"/>
                </a:solidFill>
              </a:rPr>
              <a:t> trvá 50 dní do Turíc – sviatku Zoslania Ducha Svätého. Symbolom Veľkej noci je svieca paškál a baránok. Liturgická farba veľkonočného obdobia je biela alebo zlatá.</a:t>
            </a:r>
          </a:p>
          <a:p>
            <a:pPr marL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lang="sk-SK" sz="1900" b="1" dirty="0" smtClean="0">
              <a:solidFill>
                <a:srgbClr val="000000"/>
              </a:solidFill>
            </a:endParaRPr>
          </a:p>
          <a:p>
            <a:pPr marL="0" lvl="0" indent="0" algn="just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sk-SK" sz="1900" b="1" dirty="0" smtClean="0">
                <a:solidFill>
                  <a:srgbClr val="000000"/>
                </a:solidFill>
              </a:rPr>
              <a:t>Zdroj</a:t>
            </a:r>
            <a:r>
              <a:rPr lang="sk-SK" sz="1900" b="1" dirty="0">
                <a:solidFill>
                  <a:srgbClr val="000000"/>
                </a:solidFill>
              </a:rPr>
              <a:t>:</a:t>
            </a:r>
            <a:r>
              <a:rPr lang="sk-SK" sz="1900" dirty="0">
                <a:solidFill>
                  <a:srgbClr val="000000"/>
                </a:solidFill>
              </a:rPr>
              <a:t> </a:t>
            </a:r>
            <a:r>
              <a:rPr lang="sk-SK" sz="1900" u="sng" cap="all" dirty="0" err="1">
                <a:solidFill>
                  <a:srgbClr val="000000"/>
                </a:solidFill>
              </a:rPr>
              <a:t>Tribulová</a:t>
            </a:r>
            <a:r>
              <a:rPr lang="sk-SK" sz="1900" u="sng" dirty="0">
                <a:solidFill>
                  <a:srgbClr val="000000"/>
                </a:solidFill>
              </a:rPr>
              <a:t>, D. 2016</a:t>
            </a:r>
            <a:r>
              <a:rPr lang="sk-SK" sz="1900" i="1" u="sng" dirty="0">
                <a:solidFill>
                  <a:srgbClr val="000000"/>
                </a:solidFill>
              </a:rPr>
              <a:t>. Poznávanie cez dialóg</a:t>
            </a:r>
            <a:r>
              <a:rPr lang="sk-SK" sz="1900" u="sng" dirty="0">
                <a:solidFill>
                  <a:srgbClr val="000000"/>
                </a:solidFill>
              </a:rPr>
              <a:t>. 1. vyd. Trnava : SSV, 2016. 68 s. ISBN 978-80-8161-233-6.</a:t>
            </a:r>
            <a:endParaRPr lang="sk-SK" sz="1900" dirty="0">
              <a:solidFill>
                <a:srgbClr val="000000"/>
              </a:solidFill>
            </a:endParaRPr>
          </a:p>
          <a:p>
            <a:pPr marL="0" lvl="0" indent="0" algn="just" defTabSz="91440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lang="sk-SK" dirty="0" smtClean="0">
              <a:solidFill>
                <a:srgbClr val="000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9291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4832" y="332656"/>
            <a:ext cx="76438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1. úloha</a:t>
            </a:r>
            <a:r>
              <a:rPr lang="sk-SK" dirty="0"/>
              <a:t>: </a:t>
            </a:r>
            <a:r>
              <a:rPr lang="sk-SK" u="sng" dirty="0"/>
              <a:t>Liturgický rok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 smtClean="0"/>
              <a:t>Zadanie</a:t>
            </a:r>
            <a:r>
              <a:rPr lang="sk-SK" dirty="0"/>
              <a:t>: Z ukážky 1 vyplýva, že Veľký pôst sa začína:</a:t>
            </a:r>
          </a:p>
          <a:p>
            <a:pPr lvl="0"/>
            <a:r>
              <a:rPr lang="sk-SK" dirty="0" smtClean="0"/>
              <a:t>   a) Zoslaním </a:t>
            </a:r>
            <a:r>
              <a:rPr lang="sk-SK" dirty="0"/>
              <a:t>Ducha Svätého.</a:t>
            </a:r>
          </a:p>
          <a:p>
            <a:pPr lvl="0"/>
            <a:r>
              <a:rPr lang="sk-SK" dirty="0" smtClean="0"/>
              <a:t>   b) Popolcovou </a:t>
            </a:r>
            <a:r>
              <a:rPr lang="sk-SK" dirty="0"/>
              <a:t>stredou.</a:t>
            </a:r>
          </a:p>
          <a:p>
            <a:pPr lvl="0"/>
            <a:r>
              <a:rPr lang="sk-SK" dirty="0" smtClean="0"/>
              <a:t>   c) Nanebovzatím </a:t>
            </a:r>
            <a:r>
              <a:rPr lang="sk-SK" dirty="0"/>
              <a:t>Panny Márie.</a:t>
            </a:r>
          </a:p>
          <a:p>
            <a:pPr lvl="0"/>
            <a:r>
              <a:rPr lang="sk-SK" dirty="0" smtClean="0"/>
              <a:t>   d) Krstom </a:t>
            </a:r>
            <a:r>
              <a:rPr lang="sk-SK" dirty="0"/>
              <a:t>Pána Ježiša</a:t>
            </a:r>
            <a:r>
              <a:rPr lang="sk-SK" dirty="0" smtClean="0"/>
              <a:t>.</a:t>
            </a:r>
          </a:p>
          <a:p>
            <a:r>
              <a:rPr lang="sk-SK" b="1" dirty="0" smtClean="0"/>
              <a:t>Forma úlohy</a:t>
            </a:r>
            <a:r>
              <a:rPr lang="sk-SK" dirty="0" smtClean="0"/>
              <a:t>: zatvorená s výberom odpovede (</a:t>
            </a:r>
            <a:r>
              <a:rPr lang="sk-SK" dirty="0" err="1" smtClean="0"/>
              <a:t>polytomická</a:t>
            </a:r>
            <a:r>
              <a:rPr lang="sk-SK" dirty="0" smtClean="0"/>
              <a:t>)</a:t>
            </a:r>
          </a:p>
          <a:p>
            <a:r>
              <a:rPr lang="sk-SK" b="1" dirty="0" smtClean="0"/>
              <a:t>Proces čitateľskej gramotnosti</a:t>
            </a:r>
            <a:r>
              <a:rPr lang="sk-SK" dirty="0" smtClean="0"/>
              <a:t>: nájdenie a získanie informácií</a:t>
            </a:r>
          </a:p>
          <a:p>
            <a:r>
              <a:rPr lang="sk-SK" b="1" dirty="0" smtClean="0"/>
              <a:t>Časový predpoklad</a:t>
            </a:r>
            <a:r>
              <a:rPr lang="sk-SK" dirty="0" smtClean="0"/>
              <a:t>: 3 minúty</a:t>
            </a:r>
          </a:p>
          <a:p>
            <a:r>
              <a:rPr lang="sk-SK" b="1" dirty="0" smtClean="0"/>
              <a:t>Správna odpoveď:</a:t>
            </a:r>
            <a:r>
              <a:rPr lang="sk-SK" dirty="0" smtClean="0"/>
              <a:t> b)</a:t>
            </a:r>
          </a:p>
          <a:p>
            <a:endParaRPr lang="sk-SK" sz="1500" dirty="0"/>
          </a:p>
          <a:p>
            <a:endParaRPr lang="sk-SK" sz="1500" dirty="0" smtClean="0"/>
          </a:p>
          <a:p>
            <a:endParaRPr lang="sk-SK" sz="1500" dirty="0" smtClean="0"/>
          </a:p>
          <a:p>
            <a:pPr lvl="0"/>
            <a:endParaRPr lang="sk-SK" sz="1500" dirty="0" smtClean="0"/>
          </a:p>
          <a:p>
            <a:pPr lvl="0"/>
            <a:endParaRPr lang="sk-SK" sz="1500" dirty="0"/>
          </a:p>
          <a:p>
            <a:r>
              <a:rPr lang="sk-SK" sz="1500" dirty="0"/>
              <a:t> 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394832" y="3501008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 úloha</a:t>
            </a:r>
            <a:r>
              <a:rPr lang="sk-SK" dirty="0" smtClean="0"/>
              <a:t>: </a:t>
            </a:r>
            <a:r>
              <a:rPr lang="sk-SK" u="sng" dirty="0" smtClean="0"/>
              <a:t>Liturgický rok</a:t>
            </a:r>
            <a:endParaRPr lang="sk-SK" dirty="0" smtClean="0"/>
          </a:p>
          <a:p>
            <a:r>
              <a:rPr lang="sk-SK" dirty="0" smtClean="0"/>
              <a:t>predmet: náboženská výchova</a:t>
            </a:r>
          </a:p>
          <a:p>
            <a:r>
              <a:rPr lang="sk-SK" b="1" dirty="0" smtClean="0"/>
              <a:t>Zadanie</a:t>
            </a:r>
            <a:r>
              <a:rPr lang="sk-SK" dirty="0" smtClean="0"/>
              <a:t>: Na základe ukážky 1 doplň do nasledujúcej vety názov liturgického obdobia a dĺžku jeho trvania.</a:t>
            </a:r>
          </a:p>
          <a:p>
            <a:r>
              <a:rPr lang="sk-SK" dirty="0" smtClean="0"/>
              <a:t>.............. obdobie trvá .............. dní do Turíc - sviatku Zoslania Ducha Svätého.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Forma úlohy</a:t>
            </a:r>
            <a:r>
              <a:rPr lang="sk-SK" dirty="0">
                <a:solidFill>
                  <a:srgbClr val="000000"/>
                </a:solidFill>
              </a:rPr>
              <a:t>: otvorená so stručnou odpoveďou - doplňovacia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Proces čitateľskej gramotnosti</a:t>
            </a:r>
            <a:r>
              <a:rPr lang="sk-SK" dirty="0">
                <a:solidFill>
                  <a:srgbClr val="000000"/>
                </a:solidFill>
              </a:rPr>
              <a:t>: nájdenie a získanie informácií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Časový predpoklad</a:t>
            </a:r>
            <a:r>
              <a:rPr lang="sk-SK" dirty="0">
                <a:solidFill>
                  <a:srgbClr val="000000"/>
                </a:solidFill>
              </a:rPr>
              <a:t>: 2 minúty</a:t>
            </a:r>
          </a:p>
          <a:p>
            <a:pPr lvl="0"/>
            <a:r>
              <a:rPr lang="sk-SK" b="1" dirty="0" smtClean="0">
                <a:solidFill>
                  <a:srgbClr val="000000"/>
                </a:solidFill>
              </a:rPr>
              <a:t>Správne odpovede:</a:t>
            </a:r>
            <a:r>
              <a:rPr lang="sk-SK" dirty="0" smtClean="0">
                <a:solidFill>
                  <a:srgbClr val="000000"/>
                </a:solidFill>
              </a:rPr>
              <a:t> </a:t>
            </a:r>
            <a:r>
              <a:rPr lang="sk-SK" dirty="0">
                <a:solidFill>
                  <a:srgbClr val="000000"/>
                </a:solidFill>
              </a:rPr>
              <a:t>Veľkonočné, 50</a:t>
            </a:r>
          </a:p>
          <a:p>
            <a:endParaRPr lang="sk-SK" sz="1500" dirty="0" smtClean="0"/>
          </a:p>
          <a:p>
            <a:endParaRPr lang="sk-SK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467544" y="332656"/>
            <a:ext cx="85011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3. úloha</a:t>
            </a:r>
            <a:r>
              <a:rPr lang="sk-SK" dirty="0"/>
              <a:t>: </a:t>
            </a:r>
            <a:r>
              <a:rPr lang="sk-SK" u="sng" dirty="0"/>
              <a:t>Liturgický rok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/>
              <a:t>Zadanie:</a:t>
            </a:r>
            <a:r>
              <a:rPr lang="sk-SK" dirty="0"/>
              <a:t> V ktorej možnosti je na základe ukážky 1 správne uvedená liturgická farba </a:t>
            </a:r>
            <a:r>
              <a:rPr lang="sk-SK" i="1" dirty="0"/>
              <a:t>cezročného obdobia?</a:t>
            </a:r>
            <a:endParaRPr lang="sk-SK" dirty="0"/>
          </a:p>
          <a:p>
            <a:pPr lvl="0"/>
            <a:r>
              <a:rPr lang="sk-SK" dirty="0"/>
              <a:t> </a:t>
            </a:r>
            <a:r>
              <a:rPr lang="sk-SK" dirty="0" smtClean="0"/>
              <a:t>   a) fialová    b) biela    c) zelená     d) zlatá</a:t>
            </a:r>
            <a:r>
              <a:rPr lang="sk-SK" dirty="0"/>
              <a:t> 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498576" y="1809984"/>
            <a:ext cx="83939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Forma úlohy:</a:t>
            </a:r>
            <a:r>
              <a:rPr lang="sk-SK" dirty="0" smtClean="0"/>
              <a:t> zatvorená s výberom odpovede (</a:t>
            </a:r>
            <a:r>
              <a:rPr lang="sk-SK" dirty="0" err="1" smtClean="0"/>
              <a:t>polytomická</a:t>
            </a:r>
            <a:r>
              <a:rPr lang="sk-SK" dirty="0" smtClean="0"/>
              <a:t>)</a:t>
            </a:r>
          </a:p>
          <a:p>
            <a:r>
              <a:rPr lang="sk-SK" b="1" dirty="0" smtClean="0"/>
              <a:t>Proces čitateľskej gramotnosti:</a:t>
            </a:r>
            <a:r>
              <a:rPr lang="sk-SK" dirty="0" smtClean="0"/>
              <a:t> nájdenie a získanie informácií</a:t>
            </a:r>
          </a:p>
          <a:p>
            <a:r>
              <a:rPr lang="sk-SK" b="1" dirty="0" smtClean="0"/>
              <a:t>Časový predpoklad: </a:t>
            </a:r>
            <a:r>
              <a:rPr lang="sk-SK" dirty="0" smtClean="0"/>
              <a:t>2 minúty</a:t>
            </a:r>
          </a:p>
          <a:p>
            <a:r>
              <a:rPr lang="sk-SK" b="1" dirty="0" smtClean="0"/>
              <a:t>Správna odpoveď:</a:t>
            </a:r>
            <a:r>
              <a:rPr lang="sk-SK" dirty="0" smtClean="0"/>
              <a:t> c)</a:t>
            </a:r>
          </a:p>
          <a:p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2648" y="3383599"/>
            <a:ext cx="8286808" cy="378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4. úloha:</a:t>
            </a:r>
            <a:r>
              <a:rPr lang="sk-SK" dirty="0"/>
              <a:t> </a:t>
            </a:r>
            <a:r>
              <a:rPr lang="sk-SK" u="sng" dirty="0"/>
              <a:t>Liturgický rok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/>
              <a:t>Zadanie:</a:t>
            </a:r>
            <a:r>
              <a:rPr lang="sk-SK" dirty="0"/>
              <a:t> Ktoré dni tvoria podľa ukážky 1 veľkonočné </a:t>
            </a:r>
            <a:r>
              <a:rPr lang="sk-SK" dirty="0" err="1"/>
              <a:t>trojdnie</a:t>
            </a:r>
            <a:r>
              <a:rPr lang="sk-SK" dirty="0"/>
              <a:t>?</a:t>
            </a:r>
          </a:p>
          <a:p>
            <a:pPr lvl="0">
              <a:lnSpc>
                <a:spcPct val="114000"/>
              </a:lnSpc>
            </a:pPr>
            <a:r>
              <a:rPr lang="sk-SK" dirty="0"/>
              <a:t> </a:t>
            </a:r>
            <a:r>
              <a:rPr lang="sk-SK" dirty="0" smtClean="0"/>
              <a:t>   a) Popolcová </a:t>
            </a:r>
            <a:r>
              <a:rPr lang="sk-SK" dirty="0"/>
              <a:t>streda, Biela sobota, Veľkonočná nedeľa</a:t>
            </a:r>
          </a:p>
          <a:p>
            <a:pPr lvl="0">
              <a:lnSpc>
                <a:spcPct val="114000"/>
              </a:lnSpc>
            </a:pPr>
            <a:r>
              <a:rPr lang="sk-SK" dirty="0" smtClean="0"/>
              <a:t>    b) Popolcová </a:t>
            </a:r>
            <a:r>
              <a:rPr lang="sk-SK" dirty="0"/>
              <a:t>streda, Zelený štvrtok, Veľkonočná nedeľa</a:t>
            </a:r>
          </a:p>
          <a:p>
            <a:pPr lvl="0">
              <a:lnSpc>
                <a:spcPct val="114000"/>
              </a:lnSpc>
            </a:pPr>
            <a:r>
              <a:rPr lang="sk-SK" dirty="0" smtClean="0"/>
              <a:t>    c) Zelený </a:t>
            </a:r>
            <a:r>
              <a:rPr lang="sk-SK" dirty="0"/>
              <a:t>štvrtok, Veľký piatok, Biela sobota</a:t>
            </a:r>
          </a:p>
          <a:p>
            <a:pPr lvl="0">
              <a:lnSpc>
                <a:spcPct val="114000"/>
              </a:lnSpc>
            </a:pPr>
            <a:r>
              <a:rPr lang="sk-SK" dirty="0" smtClean="0"/>
              <a:t>    d) Kvetná </a:t>
            </a:r>
            <a:r>
              <a:rPr lang="sk-SK" dirty="0"/>
              <a:t>nedeľa, Zelený štvrtok, Veľkonočná </a:t>
            </a:r>
            <a:r>
              <a:rPr lang="sk-SK" dirty="0" smtClean="0"/>
              <a:t>nedeľa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Forma úlohy:</a:t>
            </a:r>
            <a:r>
              <a:rPr lang="sk-SK" dirty="0">
                <a:solidFill>
                  <a:srgbClr val="000000"/>
                </a:solidFill>
              </a:rPr>
              <a:t> zatvorená s výberom odpovede (</a:t>
            </a:r>
            <a:r>
              <a:rPr lang="sk-SK" dirty="0" err="1">
                <a:solidFill>
                  <a:srgbClr val="000000"/>
                </a:solidFill>
              </a:rPr>
              <a:t>polytomická</a:t>
            </a:r>
            <a:r>
              <a:rPr lang="sk-SK" dirty="0">
                <a:solidFill>
                  <a:srgbClr val="000000"/>
                </a:solidFill>
              </a:rPr>
              <a:t>)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Proces čitateľskej gramotnosti:</a:t>
            </a:r>
            <a:r>
              <a:rPr lang="sk-SK" dirty="0">
                <a:solidFill>
                  <a:srgbClr val="000000"/>
                </a:solidFill>
              </a:rPr>
              <a:t> nájdenie a získanie informácií</a:t>
            </a: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Časový predpoklad:</a:t>
            </a:r>
            <a:r>
              <a:rPr lang="sk-SK" dirty="0">
                <a:solidFill>
                  <a:srgbClr val="000000"/>
                </a:solidFill>
              </a:rPr>
              <a:t> 2 </a:t>
            </a:r>
            <a:r>
              <a:rPr lang="sk-SK" dirty="0" smtClean="0">
                <a:solidFill>
                  <a:srgbClr val="000000"/>
                </a:solidFill>
              </a:rPr>
              <a:t>minúty</a:t>
            </a:r>
            <a:endParaRPr lang="sk-SK" dirty="0">
              <a:solidFill>
                <a:srgbClr val="000000"/>
              </a:solidFill>
            </a:endParaRPr>
          </a:p>
          <a:p>
            <a:pPr lvl="0"/>
            <a:r>
              <a:rPr lang="sk-SK" b="1" dirty="0">
                <a:solidFill>
                  <a:srgbClr val="000000"/>
                </a:solidFill>
              </a:rPr>
              <a:t>Správna odpoveď:</a:t>
            </a:r>
            <a:r>
              <a:rPr lang="sk-SK" dirty="0">
                <a:solidFill>
                  <a:srgbClr val="000000"/>
                </a:solidFill>
              </a:rPr>
              <a:t> c)</a:t>
            </a:r>
          </a:p>
          <a:p>
            <a:pPr lvl="0">
              <a:lnSpc>
                <a:spcPct val="114000"/>
              </a:lnSpc>
            </a:pPr>
            <a:endParaRPr lang="sk-SK" sz="1500" dirty="0"/>
          </a:p>
          <a:p>
            <a:r>
              <a:rPr lang="sk-SK" sz="15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395536" y="188640"/>
            <a:ext cx="8286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/>
              <a:t>5. </a:t>
            </a:r>
            <a:r>
              <a:rPr lang="sk-SK" sz="1600" b="1" dirty="0"/>
              <a:t>úloha:</a:t>
            </a:r>
            <a:r>
              <a:rPr lang="sk-SK" sz="1600" dirty="0"/>
              <a:t> </a:t>
            </a:r>
            <a:r>
              <a:rPr lang="sk-SK" sz="1600" u="sng" dirty="0"/>
              <a:t>Liturgický rok</a:t>
            </a:r>
            <a:endParaRPr lang="sk-SK" sz="1600" dirty="0"/>
          </a:p>
          <a:p>
            <a:r>
              <a:rPr lang="sk-SK" sz="1600" dirty="0"/>
              <a:t>predmet: náboženská výchova</a:t>
            </a:r>
          </a:p>
          <a:p>
            <a:r>
              <a:rPr lang="sk-SK" sz="1600" b="1" dirty="0"/>
              <a:t>Zadanie:</a:t>
            </a:r>
            <a:r>
              <a:rPr lang="sk-SK" sz="1600" dirty="0"/>
              <a:t> Usporiadaj informácie (a – d) podľa poradia (1. – 4), v ktorom si ich získal z ukážky 1.</a:t>
            </a:r>
          </a:p>
          <a:p>
            <a:pPr lvl="0"/>
            <a:r>
              <a:rPr lang="sk-SK" sz="1600" dirty="0" smtClean="0"/>
              <a:t>    a) Symbolom </a:t>
            </a:r>
            <a:r>
              <a:rPr lang="sk-SK" sz="1600" dirty="0"/>
              <a:t>najväčšieho kresťanského sviatku liturgického roka je svieca paškál a baránok.</a:t>
            </a:r>
          </a:p>
          <a:p>
            <a:pPr lvl="0"/>
            <a:r>
              <a:rPr lang="sk-SK" sz="1600" dirty="0" smtClean="0"/>
              <a:t>    b) Symbolom </a:t>
            </a:r>
            <a:r>
              <a:rPr lang="sk-SK" sz="1600" dirty="0"/>
              <a:t>utrpenia Pána Ježiša je kríž a pôstne plátno.</a:t>
            </a:r>
          </a:p>
          <a:p>
            <a:pPr lvl="0"/>
            <a:r>
              <a:rPr lang="sk-SK" sz="1600" dirty="0" smtClean="0"/>
              <a:t>    c) Veľkonočné </a:t>
            </a:r>
            <a:r>
              <a:rPr lang="sk-SK" sz="1600" dirty="0"/>
              <a:t>obdobie sa spája s bielou alebo zlatou farbou.</a:t>
            </a:r>
          </a:p>
          <a:p>
            <a:pPr lvl="0"/>
            <a:r>
              <a:rPr lang="sk-SK" sz="1600" dirty="0" smtClean="0"/>
              <a:t>    d) Najdlhšie </a:t>
            </a:r>
            <a:r>
              <a:rPr lang="sk-SK" sz="1600" dirty="0"/>
              <a:t>liturgické obdobie roka je spojené so zelenou farbou</a:t>
            </a:r>
            <a:r>
              <a:rPr lang="sk-SK" sz="1600" dirty="0" smtClean="0"/>
              <a:t>.</a:t>
            </a:r>
            <a:endParaRPr lang="sk-SK" sz="1600" dirty="0"/>
          </a:p>
        </p:txBody>
      </p:sp>
      <p:sp>
        <p:nvSpPr>
          <p:cNvPr id="8" name="BlokTextu 7"/>
          <p:cNvSpPr txBox="1"/>
          <p:nvPr/>
        </p:nvSpPr>
        <p:spPr>
          <a:xfrm>
            <a:off x="500034" y="2004522"/>
            <a:ext cx="792961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/>
              <a:t> </a:t>
            </a:r>
            <a:r>
              <a:rPr lang="sk-SK" sz="1600" dirty="0" smtClean="0"/>
              <a:t>   1. .........    2. ..........    3. ..........    4. ...........</a:t>
            </a:r>
          </a:p>
          <a:p>
            <a:r>
              <a:rPr lang="sk-SK" sz="1600" b="1" dirty="0" smtClean="0"/>
              <a:t>Forma úlohy:</a:t>
            </a:r>
            <a:r>
              <a:rPr lang="sk-SK" sz="1600" dirty="0" smtClean="0"/>
              <a:t> zatvorená usporiadacia</a:t>
            </a:r>
          </a:p>
          <a:p>
            <a:r>
              <a:rPr lang="sk-SK" sz="1600" b="1" dirty="0" smtClean="0"/>
              <a:t>Proces čitateľskej gramotnosti: </a:t>
            </a:r>
            <a:r>
              <a:rPr lang="sk-SK" sz="1600" dirty="0" smtClean="0"/>
              <a:t>integrácia a interpretácia</a:t>
            </a:r>
          </a:p>
          <a:p>
            <a:r>
              <a:rPr lang="sk-SK" sz="1600" b="1" dirty="0" smtClean="0"/>
              <a:t>Časový predpoklad:</a:t>
            </a:r>
            <a:r>
              <a:rPr lang="sk-SK" sz="1600" dirty="0" smtClean="0"/>
              <a:t> 5 minút</a:t>
            </a:r>
          </a:p>
          <a:p>
            <a:r>
              <a:rPr lang="sk-SK" sz="1600" b="1" dirty="0" smtClean="0"/>
              <a:t>Správne odpovede:</a:t>
            </a:r>
            <a:r>
              <a:rPr lang="sk-SK" sz="1600" dirty="0" smtClean="0"/>
              <a:t> 1. = c, 2. = d, 3. = b, 4. = a</a:t>
            </a:r>
          </a:p>
          <a:p>
            <a:endParaRPr lang="sk-SK" sz="1500" dirty="0"/>
          </a:p>
        </p:txBody>
      </p:sp>
      <p:sp>
        <p:nvSpPr>
          <p:cNvPr id="9" name="BlokTextu 8"/>
          <p:cNvSpPr txBox="1"/>
          <p:nvPr/>
        </p:nvSpPr>
        <p:spPr>
          <a:xfrm>
            <a:off x="500034" y="3380448"/>
            <a:ext cx="792961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/>
              <a:t>6.úloha:</a:t>
            </a:r>
            <a:r>
              <a:rPr lang="sk-SK" sz="1600" dirty="0"/>
              <a:t> </a:t>
            </a:r>
            <a:r>
              <a:rPr lang="sk-SK" sz="1600" u="sng" dirty="0"/>
              <a:t>Liturgický rok</a:t>
            </a:r>
            <a:endParaRPr lang="sk-SK" sz="1600" dirty="0"/>
          </a:p>
          <a:p>
            <a:r>
              <a:rPr lang="sk-SK" sz="1600" dirty="0"/>
              <a:t>predmet: náboženská výchova</a:t>
            </a:r>
          </a:p>
          <a:p>
            <a:r>
              <a:rPr lang="sk-SK" sz="1600" b="1" dirty="0"/>
              <a:t>Zadanie:</a:t>
            </a:r>
            <a:r>
              <a:rPr lang="sk-SK" sz="1600" dirty="0"/>
              <a:t> Na základe ukážky 1 správne priraď k názvom liturgických období (a – d) symbol alebo farbu, ktoré ich charakterizujú (1. – </a:t>
            </a:r>
            <a:r>
              <a:rPr lang="sk-SK" sz="1600" dirty="0" smtClean="0"/>
              <a:t>5.).</a:t>
            </a:r>
            <a:endParaRPr lang="sk-SK" sz="1600" dirty="0"/>
          </a:p>
          <a:p>
            <a:pPr lvl="0"/>
            <a:r>
              <a:rPr lang="sk-SK" sz="1600" dirty="0" smtClean="0"/>
              <a:t>   a) veľkonočné </a:t>
            </a:r>
            <a:r>
              <a:rPr lang="sk-SK" sz="1600" dirty="0"/>
              <a:t>obdobie        </a:t>
            </a:r>
            <a:r>
              <a:rPr lang="sk-SK" sz="1600" dirty="0" smtClean="0"/>
              <a:t>	      1</a:t>
            </a:r>
            <a:r>
              <a:rPr lang="sk-SK" sz="1600" dirty="0"/>
              <a:t>. stromček </a:t>
            </a:r>
          </a:p>
          <a:p>
            <a:pPr lvl="0"/>
            <a:r>
              <a:rPr lang="sk-SK" sz="1600" dirty="0" smtClean="0"/>
              <a:t>   b) pôstne </a:t>
            </a:r>
            <a:r>
              <a:rPr lang="sk-SK" sz="1600" dirty="0"/>
              <a:t>obdobie                </a:t>
            </a:r>
            <a:r>
              <a:rPr lang="sk-SK" sz="1600" dirty="0" smtClean="0"/>
              <a:t>	      2</a:t>
            </a:r>
            <a:r>
              <a:rPr lang="sk-SK" sz="1600" dirty="0"/>
              <a:t>. kraslica</a:t>
            </a:r>
          </a:p>
          <a:p>
            <a:pPr lvl="0"/>
            <a:r>
              <a:rPr lang="sk-SK" sz="1600" dirty="0" smtClean="0"/>
              <a:t>   c) cezročné </a:t>
            </a:r>
            <a:r>
              <a:rPr lang="sk-SK" sz="1600" dirty="0"/>
              <a:t>obdobie           </a:t>
            </a:r>
            <a:r>
              <a:rPr lang="sk-SK" sz="1600" dirty="0" smtClean="0"/>
              <a:t>  	      3</a:t>
            </a:r>
            <a:r>
              <a:rPr lang="sk-SK" sz="1600" dirty="0"/>
              <a:t>. paškál</a:t>
            </a:r>
          </a:p>
          <a:p>
            <a:pPr lvl="0"/>
            <a:r>
              <a:rPr lang="sk-SK" sz="1600" dirty="0" smtClean="0"/>
              <a:t>   d) vianočné </a:t>
            </a:r>
            <a:r>
              <a:rPr lang="sk-SK" sz="1600" dirty="0"/>
              <a:t>obdobie            </a:t>
            </a:r>
            <a:r>
              <a:rPr lang="sk-SK" sz="1600" dirty="0" smtClean="0"/>
              <a:t>	      4</a:t>
            </a:r>
            <a:r>
              <a:rPr lang="sk-SK" sz="1600" dirty="0"/>
              <a:t>. zelená farba</a:t>
            </a:r>
          </a:p>
          <a:p>
            <a:r>
              <a:rPr lang="sk-SK" sz="1600" dirty="0"/>
              <a:t>                                                      </a:t>
            </a:r>
            <a:r>
              <a:rPr lang="sk-SK" sz="1600" dirty="0" smtClean="0"/>
              <a:t>   	      5</a:t>
            </a:r>
            <a:r>
              <a:rPr lang="sk-SK" sz="1600" dirty="0"/>
              <a:t>. </a:t>
            </a:r>
            <a:r>
              <a:rPr lang="sk-SK" sz="1600" dirty="0" smtClean="0"/>
              <a:t>kríž</a:t>
            </a:r>
          </a:p>
          <a:p>
            <a:pPr lvl="0"/>
            <a:r>
              <a:rPr lang="sk-SK" sz="1600" b="1" dirty="0">
                <a:solidFill>
                  <a:srgbClr val="000000"/>
                </a:solidFill>
              </a:rPr>
              <a:t>Forma úlohy:</a:t>
            </a:r>
            <a:r>
              <a:rPr lang="sk-SK" sz="1600" dirty="0">
                <a:solidFill>
                  <a:srgbClr val="000000"/>
                </a:solidFill>
              </a:rPr>
              <a:t> zatvorená priraďovacia úloha</a:t>
            </a:r>
          </a:p>
          <a:p>
            <a:pPr lvl="0"/>
            <a:r>
              <a:rPr lang="sk-SK" sz="1600" b="1" dirty="0">
                <a:solidFill>
                  <a:srgbClr val="000000"/>
                </a:solidFill>
              </a:rPr>
              <a:t>Proces čitateľskej gramotnosti:</a:t>
            </a:r>
            <a:r>
              <a:rPr lang="sk-SK" sz="1600" dirty="0">
                <a:solidFill>
                  <a:srgbClr val="000000"/>
                </a:solidFill>
              </a:rPr>
              <a:t> integrácia a interpretácia</a:t>
            </a:r>
          </a:p>
          <a:p>
            <a:pPr lvl="0"/>
            <a:r>
              <a:rPr lang="sk-SK" sz="1600" b="1" dirty="0">
                <a:solidFill>
                  <a:srgbClr val="000000"/>
                </a:solidFill>
              </a:rPr>
              <a:t>Časový predpoklad:</a:t>
            </a:r>
            <a:r>
              <a:rPr lang="sk-SK" sz="1600" dirty="0">
                <a:solidFill>
                  <a:srgbClr val="000000"/>
                </a:solidFill>
              </a:rPr>
              <a:t> 3 </a:t>
            </a:r>
            <a:r>
              <a:rPr lang="sk-SK" sz="1600" dirty="0" smtClean="0">
                <a:solidFill>
                  <a:srgbClr val="000000"/>
                </a:solidFill>
              </a:rPr>
              <a:t>minúty</a:t>
            </a:r>
            <a:endParaRPr lang="sk-SK" sz="1600" dirty="0">
              <a:solidFill>
                <a:srgbClr val="000000"/>
              </a:solidFill>
            </a:endParaRPr>
          </a:p>
          <a:p>
            <a:pPr lvl="0"/>
            <a:r>
              <a:rPr lang="sk-SK" sz="1600" b="1" dirty="0" smtClean="0">
                <a:solidFill>
                  <a:srgbClr val="000000"/>
                </a:solidFill>
              </a:rPr>
              <a:t>Správne odpovede:</a:t>
            </a:r>
            <a:r>
              <a:rPr lang="sk-SK" sz="1600" dirty="0" smtClean="0">
                <a:solidFill>
                  <a:srgbClr val="000000"/>
                </a:solidFill>
              </a:rPr>
              <a:t>  </a:t>
            </a:r>
            <a:r>
              <a:rPr lang="sk-SK" sz="1600" dirty="0">
                <a:solidFill>
                  <a:srgbClr val="000000"/>
                </a:solidFill>
              </a:rPr>
              <a:t>a) = 3. b) = 5. c) = 4. d) = 1.</a:t>
            </a:r>
          </a:p>
          <a:p>
            <a:endParaRPr lang="sk-SK" sz="1600" dirty="0"/>
          </a:p>
          <a:p>
            <a:endParaRPr lang="sk-SK" sz="15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lokTextu 6"/>
          <p:cNvSpPr txBox="1"/>
          <p:nvPr/>
        </p:nvSpPr>
        <p:spPr>
          <a:xfrm>
            <a:off x="395536" y="332656"/>
            <a:ext cx="814393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Pozorne si prečítaj ukážku 2 a na jej základe rieš úlohu č. 7:</a:t>
            </a:r>
            <a:endParaRPr lang="sk-SK" dirty="0"/>
          </a:p>
          <a:p>
            <a:r>
              <a:rPr lang="sk-SK" i="1" dirty="0"/>
              <a:t>Ukážka 2</a:t>
            </a:r>
            <a:endParaRPr lang="sk-SK" dirty="0"/>
          </a:p>
          <a:p>
            <a:endParaRPr lang="sk-SK" b="1" dirty="0" smtClean="0"/>
          </a:p>
          <a:p>
            <a:endParaRPr lang="sk-SK" b="1" dirty="0" smtClean="0"/>
          </a:p>
          <a:p>
            <a:endParaRPr lang="sk-SK" b="1" dirty="0"/>
          </a:p>
          <a:p>
            <a:r>
              <a:rPr lang="sk-SK" b="1" dirty="0" smtClean="0"/>
              <a:t> </a:t>
            </a:r>
          </a:p>
          <a:p>
            <a:r>
              <a:rPr lang="sk-SK" b="1" dirty="0" smtClean="0"/>
              <a:t>Zdroj: </a:t>
            </a:r>
            <a:r>
              <a:rPr lang="sk-SK" u="sng" dirty="0" smtClean="0"/>
              <a:t>mesto.hnusta.sk/</a:t>
            </a:r>
            <a:r>
              <a:rPr lang="sk-SK" u="sng" dirty="0" err="1" smtClean="0"/>
              <a:t>Velkanoc</a:t>
            </a:r>
            <a:r>
              <a:rPr lang="sk-SK" u="sng" dirty="0" smtClean="0"/>
              <a:t>-</a:t>
            </a:r>
            <a:r>
              <a:rPr lang="sk-SK" u="sng" dirty="0" err="1" smtClean="0"/>
              <a:t>najvyznamnejši</a:t>
            </a:r>
            <a:r>
              <a:rPr lang="sk-SK" u="sng" dirty="0" smtClean="0"/>
              <a:t>-kresťansky-sviatok</a:t>
            </a:r>
            <a:endParaRPr lang="sk-SK" dirty="0" smtClean="0"/>
          </a:p>
          <a:p>
            <a:r>
              <a:rPr lang="sk-SK" dirty="0"/>
              <a:t> </a:t>
            </a:r>
          </a:p>
          <a:p>
            <a:r>
              <a:rPr lang="sk-SK" b="1" dirty="0"/>
              <a:t>7. úloha:</a:t>
            </a:r>
            <a:r>
              <a:rPr lang="sk-SK" dirty="0"/>
              <a:t> </a:t>
            </a:r>
            <a:r>
              <a:rPr lang="sk-SK" u="sng" dirty="0"/>
              <a:t>Veľká noc – najvýznamnejší kresťanský sviatok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/>
              <a:t>Zadanie:</a:t>
            </a:r>
            <a:r>
              <a:rPr lang="sk-SK" dirty="0"/>
              <a:t> Ktoré tvrdenie z ukážky 2 </a:t>
            </a:r>
            <a:r>
              <a:rPr lang="sk-SK" u="sng" dirty="0"/>
              <a:t>nevyplýva</a:t>
            </a:r>
            <a:r>
              <a:rPr lang="sk-SK" dirty="0"/>
              <a:t>?</a:t>
            </a:r>
          </a:p>
          <a:p>
            <a:pPr lvl="0" algn="just"/>
            <a:r>
              <a:rPr lang="sk-SK" dirty="0" smtClean="0"/>
              <a:t> a) Veľká </a:t>
            </a:r>
            <a:r>
              <a:rPr lang="sk-SK" dirty="0"/>
              <a:t>noc je najstarším a najvýznamnejším sviatkom kresťanov, počas ktorého si </a:t>
            </a:r>
            <a:r>
              <a:rPr lang="sk-SK" dirty="0" smtClean="0"/>
              <a:t>  pripomínajú  umučenie </a:t>
            </a:r>
            <a:r>
              <a:rPr lang="sk-SK" dirty="0"/>
              <a:t>a smrť Ježiša Krista.</a:t>
            </a:r>
          </a:p>
          <a:p>
            <a:pPr lvl="0" algn="just"/>
            <a:r>
              <a:rPr lang="sk-SK" dirty="0" smtClean="0"/>
              <a:t> b) Baránok </a:t>
            </a:r>
            <a:r>
              <a:rPr lang="sk-SK" dirty="0"/>
              <a:t>je symbolom Ježiša Krista, ktorého krv nás všetkých zachránila od večného </a:t>
            </a:r>
            <a:r>
              <a:rPr lang="sk-SK" dirty="0" smtClean="0"/>
              <a:t>zatratenia</a:t>
            </a:r>
            <a:r>
              <a:rPr lang="sk-SK" dirty="0"/>
              <a:t>.</a:t>
            </a:r>
          </a:p>
          <a:p>
            <a:pPr lvl="0" algn="just"/>
            <a:r>
              <a:rPr lang="sk-SK" dirty="0" smtClean="0"/>
              <a:t> c) Veľkú </a:t>
            </a:r>
            <a:r>
              <a:rPr lang="sk-SK" dirty="0"/>
              <a:t>noc kresťania každoročne slávia na prvú jarnú nedeľu po splne mesiaca.</a:t>
            </a:r>
          </a:p>
          <a:p>
            <a:pPr lvl="0" algn="just"/>
            <a:r>
              <a:rPr lang="sk-SK" dirty="0" smtClean="0"/>
              <a:t> d) Egyptský </a:t>
            </a:r>
            <a:r>
              <a:rPr lang="sk-SK" dirty="0"/>
              <a:t>faraón nechcel prepustiť izraelský ľud od prác, a preto Boh potrestal krajinu </a:t>
            </a:r>
            <a:r>
              <a:rPr lang="sk-SK" dirty="0" smtClean="0"/>
              <a:t>desiatimi </a:t>
            </a:r>
            <a:r>
              <a:rPr lang="sk-SK" dirty="0"/>
              <a:t>ranami.</a:t>
            </a:r>
          </a:p>
          <a:p>
            <a:r>
              <a:rPr lang="sk-SK" b="1" dirty="0"/>
              <a:t>Forma úlohy:</a:t>
            </a:r>
            <a:r>
              <a:rPr lang="sk-SK" dirty="0"/>
              <a:t> zatvorená s výberom odpovede – </a:t>
            </a:r>
            <a:r>
              <a:rPr lang="sk-SK" dirty="0" err="1"/>
              <a:t>polytomická</a:t>
            </a:r>
            <a:endParaRPr lang="sk-SK" dirty="0"/>
          </a:p>
          <a:p>
            <a:r>
              <a:rPr lang="sk-SK" b="1" dirty="0"/>
              <a:t>Proces čitateľskej gramotnosti:</a:t>
            </a:r>
            <a:r>
              <a:rPr lang="sk-SK" dirty="0"/>
              <a:t> nájdenie a získanie informácie</a:t>
            </a:r>
          </a:p>
          <a:p>
            <a:r>
              <a:rPr lang="sk-SK" b="1" dirty="0"/>
              <a:t>Časový predpoklad:</a:t>
            </a:r>
            <a:r>
              <a:rPr lang="sk-SK" dirty="0"/>
              <a:t> 5 minút</a:t>
            </a:r>
          </a:p>
          <a:p>
            <a:r>
              <a:rPr lang="sk-SK" b="1" dirty="0"/>
              <a:t>Správna odpoveď:</a:t>
            </a:r>
            <a:r>
              <a:rPr lang="sk-SK" dirty="0"/>
              <a:t> a)</a:t>
            </a:r>
          </a:p>
        </p:txBody>
      </p:sp>
      <p:pic>
        <p:nvPicPr>
          <p:cNvPr id="8" name="Obrázok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92696"/>
            <a:ext cx="2160701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428596" y="335420"/>
            <a:ext cx="8143932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Pozorne si prečítaj ukážku 3 a na jej základe rieš úlohu č. 8:</a:t>
            </a:r>
            <a:endParaRPr lang="sk-SK" dirty="0"/>
          </a:p>
          <a:p>
            <a:r>
              <a:rPr lang="sk-SK" i="1" dirty="0"/>
              <a:t>Ukážka 3</a:t>
            </a:r>
            <a:endParaRPr lang="sk-SK" dirty="0"/>
          </a:p>
          <a:p>
            <a:pPr algn="just"/>
            <a:r>
              <a:rPr lang="sk-SK" dirty="0" smtClean="0"/>
              <a:t>Vo </a:t>
            </a:r>
            <a:r>
              <a:rPr lang="sk-SK" dirty="0"/>
              <a:t>Veľkom týždni Rímskokatolícka cirkev slávi tajomstvá spásy, ktoré uskutočnil Ježiš </a:t>
            </a:r>
            <a:r>
              <a:rPr lang="sk-SK" dirty="0" smtClean="0"/>
              <a:t>v </a:t>
            </a:r>
            <a:r>
              <a:rPr lang="sk-SK" dirty="0"/>
              <a:t>posledných dňoch svojho života. Veľký týždeň sa začína Kvetnou nedeľou, čiže Nedeľou utrpenia Pána, v ktorej sa spája predzvesť kráľovského triumfu Ježiša Krista so zvesťou o jeho umučení. </a:t>
            </a:r>
            <a:r>
              <a:rPr lang="sk-SK" dirty="0" smtClean="0"/>
              <a:t>Večernou </a:t>
            </a:r>
            <a:r>
              <a:rPr lang="sk-SK" dirty="0"/>
              <a:t>omšou na pamiatku Pánovej večere sa začína Veľkonočné </a:t>
            </a:r>
            <a:r>
              <a:rPr lang="sk-SK" dirty="0" err="1"/>
              <a:t>trojdnie</a:t>
            </a:r>
            <a:r>
              <a:rPr lang="sk-SK" dirty="0"/>
              <a:t>, ktoré pokračuje cez Veľký piatok utrpenia a smrti Pána a cez Bielu sobotu, vrcholí Veľkonočnou vigíliou. Veľkonočné </a:t>
            </a:r>
            <a:r>
              <a:rPr lang="sk-SK" dirty="0" smtClean="0"/>
              <a:t>- </a:t>
            </a:r>
            <a:r>
              <a:rPr lang="sk-SK" dirty="0"/>
              <a:t>posvätné </a:t>
            </a:r>
            <a:r>
              <a:rPr lang="sk-SK" dirty="0" err="1"/>
              <a:t>trojdnie</a:t>
            </a:r>
            <a:r>
              <a:rPr lang="sk-SK" dirty="0"/>
              <a:t> alebo </a:t>
            </a:r>
            <a:r>
              <a:rPr lang="sk-SK" dirty="0" err="1"/>
              <a:t>triduum</a:t>
            </a:r>
            <a:r>
              <a:rPr lang="sk-SK" dirty="0"/>
              <a:t> – Zelený štvrtok, Veľký piatok a Biela sobota, majú bohatý liturgický obsah a symboliku. Je to spoločné pomenovanie troch dní, v ktorých si Cirkev pripomína udalosti nášho vykúpenia v ich historickom poradí: Ježišovu smrť na Veľký piatok, Ježiša uloženého v hrobe na Bielu sobotu a Ježišovo zmŕtvychvstanie na Veľkonočnú nedeľu. </a:t>
            </a:r>
          </a:p>
          <a:p>
            <a:r>
              <a:rPr lang="sk-SK" sz="1600" b="1" dirty="0" smtClean="0"/>
              <a:t>Zdroj</a:t>
            </a:r>
            <a:r>
              <a:rPr lang="sk-SK" sz="1600" b="1" dirty="0"/>
              <a:t>:</a:t>
            </a:r>
            <a:r>
              <a:rPr lang="sk-SK" sz="1600" dirty="0"/>
              <a:t> </a:t>
            </a:r>
            <a:r>
              <a:rPr lang="sk-SK" sz="1600" u="sng" dirty="0"/>
              <a:t>mesto.hnusta.sk/</a:t>
            </a:r>
            <a:r>
              <a:rPr lang="sk-SK" sz="1600" u="sng" dirty="0" err="1"/>
              <a:t>velkanoc</a:t>
            </a:r>
            <a:r>
              <a:rPr lang="sk-SK" sz="1600" u="sng" dirty="0"/>
              <a:t>-</a:t>
            </a:r>
            <a:r>
              <a:rPr lang="sk-SK" sz="1600" u="sng" dirty="0" err="1"/>
              <a:t>najvyznamnejsi</a:t>
            </a:r>
            <a:r>
              <a:rPr lang="sk-SK" sz="1600" u="sng" dirty="0"/>
              <a:t>-</a:t>
            </a:r>
            <a:r>
              <a:rPr lang="sk-SK" sz="1600" u="sng" dirty="0" err="1"/>
              <a:t>krestansky</a:t>
            </a:r>
            <a:r>
              <a:rPr lang="sk-SK" sz="1600" u="sng" dirty="0"/>
              <a:t>-sviatok</a:t>
            </a:r>
            <a:endParaRPr lang="sk-SK" sz="1600" dirty="0"/>
          </a:p>
          <a:p>
            <a:r>
              <a:rPr lang="sk-SK" sz="1500" b="1" dirty="0"/>
              <a:t> </a:t>
            </a:r>
            <a:endParaRPr lang="sk-SK" sz="1500" dirty="0"/>
          </a:p>
          <a:p>
            <a:r>
              <a:rPr lang="sk-SK" b="1" dirty="0"/>
              <a:t>8. úloha:</a:t>
            </a:r>
            <a:r>
              <a:rPr lang="sk-SK" dirty="0"/>
              <a:t> </a:t>
            </a:r>
            <a:r>
              <a:rPr lang="sk-SK" u="sng" dirty="0"/>
              <a:t>Veľká noc – najvýznamnejší kresťanský sviatok</a:t>
            </a:r>
            <a:endParaRPr lang="sk-SK" dirty="0"/>
          </a:p>
          <a:p>
            <a:r>
              <a:rPr lang="sk-SK" dirty="0"/>
              <a:t>predmet: náboženská výchova</a:t>
            </a:r>
          </a:p>
          <a:p>
            <a:r>
              <a:rPr lang="sk-SK" b="1" dirty="0"/>
              <a:t>Zadanie:</a:t>
            </a:r>
            <a:r>
              <a:rPr lang="sk-SK" dirty="0"/>
              <a:t> Na základe ukážky 3 doplň do nasledujúcich tvrdení udalosti, ktoré sa stali počas posvätného </a:t>
            </a:r>
            <a:r>
              <a:rPr lang="sk-SK" dirty="0" err="1"/>
              <a:t>trojdnia</a:t>
            </a:r>
            <a:r>
              <a:rPr lang="sk-SK" dirty="0"/>
              <a:t>.</a:t>
            </a:r>
          </a:p>
          <a:p>
            <a:pPr lvl="0"/>
            <a:r>
              <a:rPr lang="sk-SK" dirty="0" smtClean="0"/>
              <a:t>   a) Na </a:t>
            </a:r>
            <a:r>
              <a:rPr lang="sk-SK" dirty="0"/>
              <a:t>Veľký piatok si pripomíname ___________.</a:t>
            </a:r>
          </a:p>
          <a:p>
            <a:pPr lvl="0"/>
            <a:r>
              <a:rPr lang="sk-SK" dirty="0" smtClean="0"/>
              <a:t>   b) Na </a:t>
            </a:r>
            <a:r>
              <a:rPr lang="sk-SK" dirty="0"/>
              <a:t>Bielu sobotu si pripomíname ___________.</a:t>
            </a:r>
          </a:p>
          <a:p>
            <a:pPr lvl="0"/>
            <a:r>
              <a:rPr lang="sk-SK" dirty="0" smtClean="0"/>
              <a:t>   c) Na </a:t>
            </a:r>
            <a:r>
              <a:rPr lang="sk-SK" dirty="0"/>
              <a:t>Veľkonočnú nedeľu si pripomíname ___________.</a:t>
            </a:r>
          </a:p>
          <a:p>
            <a:endParaRPr lang="sk-SK" b="1" dirty="0" smtClean="0"/>
          </a:p>
        </p:txBody>
      </p:sp>
      <p:pic>
        <p:nvPicPr>
          <p:cNvPr id="7" name="Obrázok 6" descr=" {Pri stole.jpg}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9479" y="3717032"/>
            <a:ext cx="1903049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lokTextu 7"/>
          <p:cNvSpPr txBox="1"/>
          <p:nvPr/>
        </p:nvSpPr>
        <p:spPr>
          <a:xfrm>
            <a:off x="428596" y="159507"/>
            <a:ext cx="828680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sz="1400" b="1" dirty="0" smtClean="0"/>
          </a:p>
          <a:p>
            <a:r>
              <a:rPr lang="sk-SK" b="1" dirty="0"/>
              <a:t>Forma úlohy:</a:t>
            </a:r>
            <a:r>
              <a:rPr lang="sk-SK" dirty="0"/>
              <a:t> otvorená so stručnou odpoveďou – doplňovacia</a:t>
            </a:r>
          </a:p>
          <a:p>
            <a:r>
              <a:rPr lang="sk-SK" b="1" dirty="0"/>
              <a:t>Proces čitateľskej gramotnosti:</a:t>
            </a:r>
            <a:r>
              <a:rPr lang="sk-SK" dirty="0"/>
              <a:t> nájdenie a získanie informácie</a:t>
            </a:r>
          </a:p>
          <a:p>
            <a:r>
              <a:rPr lang="sk-SK" b="1" dirty="0"/>
              <a:t>Časový predpoklad: </a:t>
            </a:r>
            <a:r>
              <a:rPr lang="sk-SK" dirty="0"/>
              <a:t>3 minúty</a:t>
            </a:r>
          </a:p>
          <a:p>
            <a:r>
              <a:rPr lang="sk-SK" b="1" dirty="0" smtClean="0"/>
              <a:t>Správne odpovede:</a:t>
            </a:r>
            <a:r>
              <a:rPr lang="sk-SK" dirty="0" smtClean="0"/>
              <a:t> </a:t>
            </a:r>
            <a:r>
              <a:rPr lang="sk-SK" dirty="0"/>
              <a:t>a) Ježišovu smrť, b) Ježiša uloženého v hrobe, c) Ježišovo zmŕtvychvstanie</a:t>
            </a:r>
          </a:p>
          <a:p>
            <a:endParaRPr lang="sk-SK" sz="1400" b="1" dirty="0"/>
          </a:p>
          <a:p>
            <a:r>
              <a:rPr lang="sk-SK" b="1" dirty="0" smtClean="0"/>
              <a:t>Pozorne </a:t>
            </a:r>
            <a:r>
              <a:rPr lang="sk-SK" b="1" dirty="0"/>
              <a:t>si prečítaj ukážku 4 a na jej základe rieš úlohy č. 9 –</a:t>
            </a:r>
            <a:r>
              <a:rPr lang="sk-SK" b="1" dirty="0" smtClean="0"/>
              <a:t> </a:t>
            </a:r>
            <a:r>
              <a:rPr lang="sk-SK" b="1" dirty="0"/>
              <a:t>12:</a:t>
            </a:r>
            <a:endParaRPr lang="sk-SK" dirty="0"/>
          </a:p>
          <a:p>
            <a:r>
              <a:rPr lang="sk-SK" i="1" dirty="0"/>
              <a:t>Ukážka 4</a:t>
            </a:r>
            <a:endParaRPr lang="sk-SK" dirty="0"/>
          </a:p>
          <a:p>
            <a:pPr algn="just"/>
            <a:r>
              <a:rPr lang="sk-SK" b="1" dirty="0" smtClean="0"/>
              <a:t>Zelený štvrtok </a:t>
            </a:r>
            <a:r>
              <a:rPr lang="sk-SK" dirty="0"/>
              <a:t>–</a:t>
            </a:r>
            <a:r>
              <a:rPr lang="sk-SK" b="1" dirty="0" smtClean="0"/>
              <a:t> </a:t>
            </a:r>
            <a:r>
              <a:rPr lang="sk-SK" dirty="0" smtClean="0"/>
              <a:t>Podstatou </a:t>
            </a:r>
            <a:r>
              <a:rPr lang="sk-SK" dirty="0"/>
              <a:t>Zeleného štvrtka je spomienka na ustanovenie sviatosti Oltárnej i sviatosti kňazstva. Na Zelený štvrtok predpoludním biskupi na pamiatku ustanovenia sviatosti kňazstva slúžia sväté omše so všetkými kňazmi svojich diecéz. Pri týchto omšiach sa posväcujú aj tri druhy oleja: </a:t>
            </a:r>
            <a:r>
              <a:rPr lang="sk-SK" dirty="0" err="1"/>
              <a:t>krizma</a:t>
            </a:r>
            <a:r>
              <a:rPr lang="sk-SK" dirty="0"/>
              <a:t>, olej katechumenov a olej chorých. Olej je znamením sily. V liturgii sa olej používa pri krste, birmovaní, sviatosti pomazania chorých a pri vysvätení kňazov.</a:t>
            </a:r>
          </a:p>
          <a:p>
            <a:pPr algn="just"/>
            <a:r>
              <a:rPr lang="sk-SK" b="1" dirty="0"/>
              <a:t>Veľký piatok </a:t>
            </a:r>
            <a:r>
              <a:rPr lang="sk-SK" dirty="0"/>
              <a:t>– Je dňom utrpenia, ukrižovania a smrti Ježiša Krista. V rímskokatolíckych chrámoch sa v tento deň neslúži svätá omša, oltáre sú bez chrámového rúcha. Všetci veriaci sa postia od mäsitých pokrmov a najesť sa možno za deň len raz do sýtosti. Je to deň osobitne zasvätený spomienke Ježišovho utrpenia a smrti na kríži. Je to deň pôstu, pokánia a jediný deň roka, keď sa neslávi Eucharistická obeta. Namiesto nej sa koná liturgia umučenia Pána, ktorá pozostáva z bohoslužby slova, slávnostnej modlitby veriacich, z poklony Svätému krížu a sv. prijímania. Ježišovu smrť nám pripomína aj liturgická farba, ktorou je farba červená – farba krvi</a:t>
            </a:r>
            <a:r>
              <a:rPr lang="sk-SK" dirty="0" smtClean="0"/>
              <a:t>.</a:t>
            </a:r>
            <a:endParaRPr lang="sk-SK" dirty="0"/>
          </a:p>
        </p:txBody>
      </p:sp>
      <p:pic>
        <p:nvPicPr>
          <p:cNvPr id="9" name="Obrázok 8" descr=" {Hrob.jpg}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0549" y="1340768"/>
            <a:ext cx="894855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DF5327"/>
      </a:accent1>
      <a:accent2>
        <a:srgbClr val="A6B7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38383"/>
      </a:accent6>
      <a:hlink>
        <a:srgbClr val="F59E00"/>
      </a:hlink>
      <a:folHlink>
        <a:srgbClr val="B2B2B2"/>
      </a:folHlink>
    </a:clrScheme>
    <a:fontScheme name="Zákla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462</Words>
  <Application>Microsoft Office PowerPoint</Application>
  <PresentationFormat>Prezentácia na obrazovke (4:3)</PresentationFormat>
  <Paragraphs>196</Paragraphs>
  <Slides>12</Slides>
  <Notes>3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Calibri</vt:lpstr>
      <vt:lpstr>Corbel</vt:lpstr>
      <vt:lpstr>Základ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 Podolsky</dc:creator>
  <cp:lastModifiedBy>Martina Šipošová</cp:lastModifiedBy>
  <cp:revision>35</cp:revision>
  <dcterms:created xsi:type="dcterms:W3CDTF">2016-11-15T14:39:23Z</dcterms:created>
  <dcterms:modified xsi:type="dcterms:W3CDTF">2017-09-28T09:09:41Z</dcterms:modified>
</cp:coreProperties>
</file>