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71" r:id="rId9"/>
    <p:sldId id="277" r:id="rId10"/>
    <p:sldId id="259" r:id="rId11"/>
    <p:sldId id="280" r:id="rId12"/>
    <p:sldId id="286" r:id="rId13"/>
    <p:sldId id="261" r:id="rId14"/>
    <p:sldId id="292" r:id="rId15"/>
    <p:sldId id="260" r:id="rId16"/>
    <p:sldId id="291" r:id="rId17"/>
    <p:sldId id="335" r:id="rId18"/>
    <p:sldId id="336" r:id="rId19"/>
    <p:sldId id="337" r:id="rId2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75"/>
    <a:srgbClr val="25A2FF"/>
    <a:srgbClr val="F99999"/>
    <a:srgbClr val="F7B085"/>
    <a:srgbClr val="F3843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55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2371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262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6260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07836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8379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7402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40937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5675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584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627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2669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74407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818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4636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3287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908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0B5EC1-74BB-409A-83F5-B10F6025FEE7}" type="datetimeFigureOut">
              <a:rPr lang="sk-SK" smtClean="0"/>
              <a:t>9.2.2017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2A866F-377A-4418-9910-BC458DF329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458741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0799" y="0"/>
            <a:ext cx="7211201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05215" y="489396"/>
            <a:ext cx="5448609" cy="2756079"/>
          </a:xfrm>
        </p:spPr>
        <p:txBody>
          <a:bodyPr>
            <a:noAutofit/>
          </a:bodyPr>
          <a:lstStyle/>
          <a:p>
            <a:pPr algn="ctr"/>
            <a:r>
              <a:rPr lang="sk-SK" b="1" dirty="0" smtClean="0">
                <a:solidFill>
                  <a:srgbClr val="FF0000"/>
                </a:solidFill>
                <a:latin typeface="+mn-lt"/>
              </a:rPr>
              <a:t>S rodičmi</a:t>
            </a:r>
            <a:br>
              <a:rPr lang="sk-SK" b="1" dirty="0" smtClean="0">
                <a:solidFill>
                  <a:srgbClr val="FF0000"/>
                </a:solidFill>
                <a:latin typeface="+mn-lt"/>
              </a:rPr>
            </a:br>
            <a:r>
              <a:rPr lang="sk-SK" b="1" dirty="0" smtClean="0">
                <a:solidFill>
                  <a:srgbClr val="FF0000"/>
                </a:solidFill>
                <a:latin typeface="+mn-lt"/>
              </a:rPr>
              <a:t>k sviatostnému</a:t>
            </a:r>
            <a:br>
              <a:rPr lang="sk-SK" b="1" dirty="0" smtClean="0">
                <a:solidFill>
                  <a:srgbClr val="FF0000"/>
                </a:solidFill>
                <a:latin typeface="+mn-lt"/>
              </a:rPr>
            </a:br>
            <a:r>
              <a:rPr lang="sk-SK" b="1" dirty="0" smtClean="0">
                <a:solidFill>
                  <a:srgbClr val="FF0000"/>
                </a:solidFill>
                <a:latin typeface="+mn-lt"/>
              </a:rPr>
              <a:t>životu detí</a:t>
            </a:r>
            <a:endParaRPr lang="sk-SK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80427" y="3946898"/>
            <a:ext cx="3424149" cy="1947333"/>
          </a:xfrm>
        </p:spPr>
        <p:txBody>
          <a:bodyPr>
            <a:normAutofit/>
          </a:bodyPr>
          <a:lstStyle/>
          <a:p>
            <a:pPr algn="ctr"/>
            <a:r>
              <a:rPr lang="sk-SK" sz="4000" dirty="0" smtClean="0">
                <a:solidFill>
                  <a:srgbClr val="FF0000"/>
                </a:solidFill>
              </a:rPr>
              <a:t>Katechézy pre deti</a:t>
            </a:r>
            <a:endParaRPr lang="sk-SK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0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855459" y="482957"/>
            <a:ext cx="10477949" cy="65424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Čo všetko budeme musieť tento rok urobiť, kým sa </a:t>
            </a:r>
            <a:endParaRPr lang="sk-SK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začnete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stretávať s Pánom Ježišom vo svätom prijímaní? </a:t>
            </a:r>
            <a:endParaRPr lang="sk-SK" sz="28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sz="12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</a:rPr>
              <a:t>- Veľa 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sa o Ježišovi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naučiť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0" lvl="0" indent="0">
              <a:buNone/>
            </a:pP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</a:rPr>
              <a:t>- pravidelne 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sa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modliť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 marL="0" lvl="0" indent="0">
              <a:buNone/>
            </a:pP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</a:rPr>
              <a:t>- snažiť 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sa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robiť dobro 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iným, lebo tak sa staneme podobnými Ježišovi ,</a:t>
            </a:r>
          </a:p>
          <a:p>
            <a:pPr marL="0" lvl="0" indent="0">
              <a:buNone/>
            </a:pP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- pripraviť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si srdce 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a očistiť ho vo svätej spovedi,</a:t>
            </a:r>
          </a:p>
          <a:p>
            <a:pPr marL="0" lvl="0" indent="0">
              <a:buNone/>
            </a:pP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- každú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nedeľu prísť na svätú omšu 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a stretnúť sa s </a:t>
            </a: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</a:rPr>
              <a:t>Ježišom.</a:t>
            </a:r>
          </a:p>
          <a:p>
            <a:pPr lvl="0"/>
            <a:endParaRPr lang="sk-SK" sz="2400" dirty="0">
              <a:solidFill>
                <a:schemeClr val="accent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sk-SK" sz="2800" b="1" i="1" dirty="0" smtClean="0">
                <a:solidFill>
                  <a:schemeClr val="accent2">
                    <a:lumMod val="50000"/>
                  </a:schemeClr>
                </a:solidFill>
              </a:rPr>
              <a:t>Prezentácia: Pozvanie na slávnosť</a:t>
            </a:r>
            <a:r>
              <a:rPr lang="sk-SK" sz="28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</a:rPr>
              <a:t>(podľa knihy J. </a:t>
            </a:r>
            <a:r>
              <a:rPr lang="sk-SK" sz="2800" dirty="0" err="1" smtClean="0">
                <a:solidFill>
                  <a:schemeClr val="accent2">
                    <a:lumMod val="50000"/>
                  </a:schemeClr>
                </a:solidFill>
              </a:rPr>
              <a:t>Šelingu</a:t>
            </a: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0" lvl="0" indent="0">
              <a:buNone/>
            </a:pPr>
            <a:r>
              <a:rPr lang="sk-SK" sz="2800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2800" i="1" dirty="0" smtClean="0">
                <a:solidFill>
                  <a:schemeClr val="accent2">
                    <a:lumMod val="50000"/>
                  </a:schemeClr>
                </a:solidFill>
              </a:rPr>
              <a:t>                      Najvzácnejší dar.)</a:t>
            </a:r>
            <a:endParaRPr lang="sk-SK" sz="2800" b="1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sk-SK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42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9701" y="263062"/>
            <a:ext cx="10934163" cy="6292284"/>
          </a:xfrm>
        </p:spPr>
        <p:txBody>
          <a:bodyPr>
            <a:noAutofit/>
          </a:bodyPr>
          <a:lstStyle/>
          <a:p>
            <a:r>
              <a:rPr lang="sk-SK" sz="6000" b="1" cap="none" dirty="0" smtClean="0">
                <a:solidFill>
                  <a:srgbClr val="00B0F0"/>
                </a:solidFill>
                <a:latin typeface="Gigi" panose="04040504061007020D02" pitchFamily="82" charset="0"/>
              </a:rPr>
              <a:t>                     1. Pozvanie</a:t>
            </a:r>
            <a:br>
              <a:rPr lang="sk-SK" sz="6000" b="1" cap="none" dirty="0" smtClean="0">
                <a:solidFill>
                  <a:srgbClr val="00B0F0"/>
                </a:solidFill>
                <a:latin typeface="Gigi" panose="04040504061007020D02" pitchFamily="82" charset="0"/>
              </a:rPr>
            </a:br>
            <a:r>
              <a:rPr lang="sk-SK" sz="2000" b="1" cap="none" dirty="0" smtClean="0">
                <a:solidFill>
                  <a:srgbClr val="00B0F0"/>
                </a:solidFill>
                <a:latin typeface="Gigi" panose="04040504061007020D02" pitchFamily="82" charset="0"/>
              </a:rPr>
              <a:t/>
            </a:r>
            <a:br>
              <a:rPr lang="sk-SK" sz="2000" b="1" cap="none" dirty="0" smtClean="0">
                <a:solidFill>
                  <a:srgbClr val="00B0F0"/>
                </a:solidFill>
                <a:latin typeface="Gigi" panose="04040504061007020D02" pitchFamily="82" charset="0"/>
              </a:rPr>
            </a:br>
            <a:r>
              <a:rPr lang="sk-SK" sz="6000" b="1" cap="none" dirty="0" smtClean="0">
                <a:solidFill>
                  <a:srgbClr val="00B0F0"/>
                </a:solidFill>
                <a:latin typeface="Gigi" panose="04040504061007020D02" pitchFamily="82" charset="0"/>
              </a:rPr>
              <a:t>                     </a:t>
            </a:r>
            <a:r>
              <a:rPr lang="sk-SK" sz="6000" b="1" cap="none" dirty="0" smtClean="0">
                <a:solidFill>
                  <a:srgbClr val="00FF00"/>
                </a:solidFill>
                <a:latin typeface="Gigi" panose="04040504061007020D02" pitchFamily="82" charset="0"/>
              </a:rPr>
              <a:t>2</a:t>
            </a:r>
            <a:r>
              <a:rPr lang="sk-SK" sz="6000" b="1" cap="none" dirty="0">
                <a:solidFill>
                  <a:srgbClr val="00FF00"/>
                </a:solidFill>
                <a:latin typeface="Gigi" panose="04040504061007020D02" pitchFamily="82" charset="0"/>
              </a:rPr>
              <a:t>. </a:t>
            </a:r>
            <a:r>
              <a:rPr lang="sk-SK" sz="6000" b="1" cap="none" dirty="0" smtClean="0">
                <a:solidFill>
                  <a:srgbClr val="00FF00"/>
                </a:solidFill>
                <a:latin typeface="Gigi" panose="04040504061007020D02" pitchFamily="82" charset="0"/>
              </a:rPr>
              <a:t>Príprava</a:t>
            </a:r>
            <a:br>
              <a:rPr lang="sk-SK" sz="6000" b="1" cap="none" dirty="0" smtClean="0">
                <a:solidFill>
                  <a:srgbClr val="00FF00"/>
                </a:solidFill>
                <a:latin typeface="Gigi" panose="04040504061007020D02" pitchFamily="82" charset="0"/>
              </a:rPr>
            </a:br>
            <a:r>
              <a:rPr lang="sk-SK" sz="2000" b="1" cap="none" dirty="0" smtClean="0">
                <a:solidFill>
                  <a:srgbClr val="00FF00"/>
                </a:solidFill>
                <a:latin typeface="Gigi" panose="04040504061007020D02" pitchFamily="82" charset="0"/>
              </a:rPr>
              <a:t/>
            </a:r>
            <a:br>
              <a:rPr lang="sk-SK" sz="2000" b="1" cap="none" dirty="0" smtClean="0">
                <a:solidFill>
                  <a:srgbClr val="00FF00"/>
                </a:solidFill>
                <a:latin typeface="Gigi" panose="04040504061007020D02" pitchFamily="82" charset="0"/>
              </a:rPr>
            </a:br>
            <a:r>
              <a:rPr lang="sk-SK" sz="6000" b="1" cap="none" dirty="0" smtClean="0">
                <a:solidFill>
                  <a:srgbClr val="00FF00"/>
                </a:solidFill>
                <a:latin typeface="Gigi" panose="04040504061007020D02" pitchFamily="82" charset="0"/>
              </a:rPr>
              <a:t>                     </a:t>
            </a:r>
            <a:r>
              <a:rPr lang="sk-SK" sz="6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  <a:t>3</a:t>
            </a:r>
            <a:r>
              <a:rPr lang="sk-SK" sz="6000" b="1" cap="none" dirty="0">
                <a:solidFill>
                  <a:srgbClr val="FFFF00"/>
                </a:solidFill>
                <a:latin typeface="Gigi" panose="04040504061007020D02" pitchFamily="82" charset="0"/>
              </a:rPr>
              <a:t>. </a:t>
            </a:r>
            <a:r>
              <a:rPr lang="sk-SK" sz="6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  <a:t>Rozhovor</a:t>
            </a:r>
            <a:br>
              <a:rPr lang="sk-SK" sz="6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</a:br>
            <a:r>
              <a:rPr lang="sk-SK" sz="2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  <a:t/>
            </a:r>
            <a:br>
              <a:rPr lang="sk-SK" sz="2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</a:br>
            <a:r>
              <a:rPr lang="sk-SK" sz="6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  <a:t>                     </a:t>
            </a:r>
            <a:r>
              <a:rPr lang="sk-SK" sz="6000" b="1" cap="none" dirty="0" smtClean="0">
                <a:solidFill>
                  <a:schemeClr val="accent2">
                    <a:lumMod val="50000"/>
                  </a:schemeClr>
                </a:solidFill>
                <a:latin typeface="Gigi" panose="04040504061007020D02" pitchFamily="82" charset="0"/>
              </a:rPr>
              <a:t>4</a:t>
            </a:r>
            <a:r>
              <a:rPr lang="sk-SK" sz="6000" b="1" cap="none" dirty="0">
                <a:solidFill>
                  <a:schemeClr val="accent2">
                    <a:lumMod val="50000"/>
                  </a:schemeClr>
                </a:solidFill>
                <a:latin typeface="Gigi" panose="04040504061007020D02" pitchFamily="82" charset="0"/>
              </a:rPr>
              <a:t>. </a:t>
            </a:r>
            <a:r>
              <a:rPr lang="sk-SK" sz="6000" b="1" cap="none" dirty="0" smtClean="0">
                <a:solidFill>
                  <a:schemeClr val="accent2">
                    <a:lumMod val="50000"/>
                  </a:schemeClr>
                </a:solidFill>
                <a:latin typeface="Gigi" panose="04040504061007020D02" pitchFamily="82" charset="0"/>
              </a:rPr>
              <a:t>Hostina</a:t>
            </a:r>
            <a:br>
              <a:rPr lang="sk-SK" sz="6000" b="1" cap="none" dirty="0" smtClean="0">
                <a:solidFill>
                  <a:schemeClr val="accent2">
                    <a:lumMod val="50000"/>
                  </a:schemeClr>
                </a:solidFill>
                <a:latin typeface="Gigi" panose="04040504061007020D02" pitchFamily="82" charset="0"/>
              </a:rPr>
            </a:br>
            <a:r>
              <a:rPr lang="sk-SK" sz="2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  <a:t/>
            </a:r>
            <a:br>
              <a:rPr lang="sk-SK" sz="2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</a:br>
            <a:r>
              <a:rPr lang="sk-SK" sz="6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  <a:t>                     </a:t>
            </a:r>
            <a:r>
              <a:rPr lang="sk-SK" sz="6000" b="1" cap="none" dirty="0" smtClean="0">
                <a:solidFill>
                  <a:srgbClr val="FF0000"/>
                </a:solidFill>
                <a:latin typeface="Gigi" panose="04040504061007020D02" pitchFamily="82" charset="0"/>
              </a:rPr>
              <a:t>5</a:t>
            </a:r>
            <a:r>
              <a:rPr lang="sk-SK" sz="6000" b="1" cap="none" dirty="0">
                <a:solidFill>
                  <a:srgbClr val="FF0000"/>
                </a:solidFill>
                <a:latin typeface="Gigi" panose="04040504061007020D02" pitchFamily="82" charset="0"/>
              </a:rPr>
              <a:t>. Záujem o </a:t>
            </a:r>
            <a:r>
              <a:rPr lang="sk-SK" sz="6000" b="1" cap="none" dirty="0" smtClean="0">
                <a:solidFill>
                  <a:srgbClr val="FF0000"/>
                </a:solidFill>
                <a:latin typeface="Gigi" panose="04040504061007020D02" pitchFamily="82" charset="0"/>
              </a:rPr>
              <a:t>iných</a:t>
            </a:r>
            <a:endParaRPr lang="sk-SK" sz="6000" b="1" cap="none" dirty="0">
              <a:solidFill>
                <a:srgbClr val="00B0F0"/>
              </a:solidFill>
              <a:latin typeface="Gigi" panose="04040504061007020D02" pitchFamily="82" charset="0"/>
            </a:endParaRPr>
          </a:p>
        </p:txBody>
      </p:sp>
      <p:pic>
        <p:nvPicPr>
          <p:cNvPr id="2058" name="Picture 10" descr="http://front.sashe.sk/data/2014/10/17/photos/118327/c/c-N4581082_118327_20141017_63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804" y="366925"/>
            <a:ext cx="2470889" cy="1751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sweetlife.cz/_data/sweetlife.cz/obrazky/imag00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763" y="1032827"/>
            <a:ext cx="3368816" cy="1888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t3.aimg.sk/magaziny/oNl2aGo-QSqCAY5lX4udZQ~Arch-v.jpg?t=LzY0MHgzNjAvc21hcnQ%3D&amp;h=yBY03YZJXOdJImb9xf0FnA&amp;e=2145916800&amp;v=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9" y="2484139"/>
            <a:ext cx="3045137" cy="17128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4209" y="3409204"/>
            <a:ext cx="2735548" cy="18461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4" descr="http://ipravda.sk/res/2009/01/21/thumbs/130185-babka-smrekovska-nestandard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18" y="4730839"/>
            <a:ext cx="2432675" cy="182450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7777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B0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06170">
            <a:off x="1260806" y="212643"/>
            <a:ext cx="2004665" cy="17823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4789">
            <a:off x="1638165" y="706089"/>
            <a:ext cx="438712" cy="350105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669701" y="309093"/>
            <a:ext cx="10934163" cy="6246253"/>
          </a:xfrm>
        </p:spPr>
        <p:txBody>
          <a:bodyPr>
            <a:noAutofit/>
          </a:bodyPr>
          <a:lstStyle/>
          <a:p>
            <a:r>
              <a:rPr lang="sk-SK" sz="6000" b="1" cap="none" dirty="0" smtClean="0">
                <a:solidFill>
                  <a:srgbClr val="00B0F0"/>
                </a:solidFill>
                <a:latin typeface="Gigi" panose="04040504061007020D02" pitchFamily="82" charset="0"/>
              </a:rPr>
              <a:t>                     1. Pozvanie</a:t>
            </a:r>
            <a:br>
              <a:rPr lang="sk-SK" sz="6000" b="1" cap="none" dirty="0" smtClean="0">
                <a:solidFill>
                  <a:srgbClr val="00B0F0"/>
                </a:solidFill>
                <a:latin typeface="Gigi" panose="04040504061007020D02" pitchFamily="82" charset="0"/>
              </a:rPr>
            </a:br>
            <a:r>
              <a:rPr lang="sk-SK" sz="2000" b="1" cap="none" dirty="0" smtClean="0">
                <a:solidFill>
                  <a:srgbClr val="00B0F0"/>
                </a:solidFill>
                <a:latin typeface="Gigi" panose="04040504061007020D02" pitchFamily="82" charset="0"/>
              </a:rPr>
              <a:t/>
            </a:r>
            <a:br>
              <a:rPr lang="sk-SK" sz="2000" b="1" cap="none" dirty="0" smtClean="0">
                <a:solidFill>
                  <a:srgbClr val="00B0F0"/>
                </a:solidFill>
                <a:latin typeface="Gigi" panose="04040504061007020D02" pitchFamily="82" charset="0"/>
              </a:rPr>
            </a:br>
            <a:r>
              <a:rPr lang="sk-SK" sz="6000" b="1" cap="none" dirty="0" smtClean="0">
                <a:solidFill>
                  <a:srgbClr val="00B0F0"/>
                </a:solidFill>
                <a:latin typeface="Gigi" panose="04040504061007020D02" pitchFamily="82" charset="0"/>
              </a:rPr>
              <a:t>                     </a:t>
            </a:r>
            <a:r>
              <a:rPr lang="sk-SK" sz="6000" b="1" cap="none" dirty="0" smtClean="0">
                <a:solidFill>
                  <a:srgbClr val="00FF00"/>
                </a:solidFill>
                <a:latin typeface="Gigi" panose="04040504061007020D02" pitchFamily="82" charset="0"/>
              </a:rPr>
              <a:t>2</a:t>
            </a:r>
            <a:r>
              <a:rPr lang="sk-SK" sz="6000" b="1" cap="none" dirty="0">
                <a:solidFill>
                  <a:srgbClr val="00FF00"/>
                </a:solidFill>
                <a:latin typeface="Gigi" panose="04040504061007020D02" pitchFamily="82" charset="0"/>
              </a:rPr>
              <a:t>. </a:t>
            </a:r>
            <a:r>
              <a:rPr lang="sk-SK" sz="6000" b="1" cap="none" dirty="0" smtClean="0">
                <a:solidFill>
                  <a:srgbClr val="00FF00"/>
                </a:solidFill>
                <a:latin typeface="Gigi" panose="04040504061007020D02" pitchFamily="82" charset="0"/>
              </a:rPr>
              <a:t>Príprava</a:t>
            </a:r>
            <a:br>
              <a:rPr lang="sk-SK" sz="6000" b="1" cap="none" dirty="0" smtClean="0">
                <a:solidFill>
                  <a:srgbClr val="00FF00"/>
                </a:solidFill>
                <a:latin typeface="Gigi" panose="04040504061007020D02" pitchFamily="82" charset="0"/>
              </a:rPr>
            </a:br>
            <a:r>
              <a:rPr lang="sk-SK" sz="2000" b="1" cap="none" dirty="0" smtClean="0">
                <a:solidFill>
                  <a:srgbClr val="00FF00"/>
                </a:solidFill>
                <a:latin typeface="Gigi" panose="04040504061007020D02" pitchFamily="82" charset="0"/>
              </a:rPr>
              <a:t/>
            </a:r>
            <a:br>
              <a:rPr lang="sk-SK" sz="2000" b="1" cap="none" dirty="0" smtClean="0">
                <a:solidFill>
                  <a:srgbClr val="00FF00"/>
                </a:solidFill>
                <a:latin typeface="Gigi" panose="04040504061007020D02" pitchFamily="82" charset="0"/>
              </a:rPr>
            </a:br>
            <a:r>
              <a:rPr lang="sk-SK" sz="6000" b="1" cap="none" dirty="0" smtClean="0">
                <a:solidFill>
                  <a:srgbClr val="00FF00"/>
                </a:solidFill>
                <a:latin typeface="Gigi" panose="04040504061007020D02" pitchFamily="82" charset="0"/>
              </a:rPr>
              <a:t>                     </a:t>
            </a:r>
            <a:r>
              <a:rPr lang="sk-SK" sz="6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  <a:t>3</a:t>
            </a:r>
            <a:r>
              <a:rPr lang="sk-SK" sz="6000" b="1" cap="none" dirty="0">
                <a:solidFill>
                  <a:srgbClr val="FFFF00"/>
                </a:solidFill>
                <a:latin typeface="Gigi" panose="04040504061007020D02" pitchFamily="82" charset="0"/>
              </a:rPr>
              <a:t>. </a:t>
            </a:r>
            <a:r>
              <a:rPr lang="sk-SK" sz="6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  <a:t>Rozhovor</a:t>
            </a:r>
            <a:br>
              <a:rPr lang="sk-SK" sz="6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</a:br>
            <a:r>
              <a:rPr lang="sk-SK" sz="2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  <a:t/>
            </a:r>
            <a:br>
              <a:rPr lang="sk-SK" sz="2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</a:br>
            <a:r>
              <a:rPr lang="sk-SK" sz="6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  <a:t>                     </a:t>
            </a:r>
            <a:r>
              <a:rPr lang="sk-SK" sz="6000" b="1" cap="none" dirty="0" smtClean="0">
                <a:solidFill>
                  <a:schemeClr val="accent2">
                    <a:lumMod val="50000"/>
                  </a:schemeClr>
                </a:solidFill>
                <a:latin typeface="Gigi" panose="04040504061007020D02" pitchFamily="82" charset="0"/>
              </a:rPr>
              <a:t>4</a:t>
            </a:r>
            <a:r>
              <a:rPr lang="sk-SK" sz="6000" b="1" cap="none" dirty="0">
                <a:solidFill>
                  <a:schemeClr val="accent2">
                    <a:lumMod val="50000"/>
                  </a:schemeClr>
                </a:solidFill>
                <a:latin typeface="Gigi" panose="04040504061007020D02" pitchFamily="82" charset="0"/>
              </a:rPr>
              <a:t>. </a:t>
            </a:r>
            <a:r>
              <a:rPr lang="sk-SK" sz="6000" b="1" cap="none" dirty="0" smtClean="0">
                <a:solidFill>
                  <a:schemeClr val="accent2">
                    <a:lumMod val="50000"/>
                  </a:schemeClr>
                </a:solidFill>
                <a:latin typeface="Gigi" panose="04040504061007020D02" pitchFamily="82" charset="0"/>
              </a:rPr>
              <a:t>Hostina</a:t>
            </a:r>
            <a:br>
              <a:rPr lang="sk-SK" sz="6000" b="1" cap="none" dirty="0" smtClean="0">
                <a:solidFill>
                  <a:schemeClr val="accent2">
                    <a:lumMod val="50000"/>
                  </a:schemeClr>
                </a:solidFill>
                <a:latin typeface="Gigi" panose="04040504061007020D02" pitchFamily="82" charset="0"/>
              </a:rPr>
            </a:br>
            <a:r>
              <a:rPr lang="sk-SK" sz="2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  <a:t/>
            </a:r>
            <a:br>
              <a:rPr lang="sk-SK" sz="2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</a:br>
            <a:r>
              <a:rPr lang="sk-SK" sz="6000" b="1" cap="none" dirty="0" smtClean="0">
                <a:solidFill>
                  <a:srgbClr val="FFFF00"/>
                </a:solidFill>
                <a:latin typeface="Gigi" panose="04040504061007020D02" pitchFamily="82" charset="0"/>
              </a:rPr>
              <a:t>                     </a:t>
            </a:r>
            <a:r>
              <a:rPr lang="sk-SK" sz="6000" b="1" cap="none" dirty="0" smtClean="0">
                <a:solidFill>
                  <a:srgbClr val="FF0000"/>
                </a:solidFill>
                <a:latin typeface="Gigi" panose="04040504061007020D02" pitchFamily="82" charset="0"/>
              </a:rPr>
              <a:t>5</a:t>
            </a:r>
            <a:r>
              <a:rPr lang="sk-SK" sz="6000" b="1" cap="none" dirty="0">
                <a:solidFill>
                  <a:srgbClr val="FF0000"/>
                </a:solidFill>
                <a:latin typeface="Gigi" panose="04040504061007020D02" pitchFamily="82" charset="0"/>
              </a:rPr>
              <a:t>. Záujem o </a:t>
            </a:r>
            <a:r>
              <a:rPr lang="sk-SK" sz="6000" b="1" cap="none" dirty="0" smtClean="0">
                <a:solidFill>
                  <a:srgbClr val="FF0000"/>
                </a:solidFill>
                <a:latin typeface="Gigi" panose="04040504061007020D02" pitchFamily="82" charset="0"/>
              </a:rPr>
              <a:t>iných</a:t>
            </a:r>
            <a:endParaRPr lang="sk-SK" sz="6000" b="1" cap="none" dirty="0">
              <a:solidFill>
                <a:srgbClr val="00B0F0"/>
              </a:solidFill>
              <a:latin typeface="Gigi" panose="04040504061007020D02" pitchFamily="82" charset="0"/>
            </a:endParaRPr>
          </a:p>
        </p:txBody>
      </p:sp>
      <p:pic>
        <p:nvPicPr>
          <p:cNvPr id="9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108" y="309093"/>
            <a:ext cx="1914323" cy="2753827"/>
          </a:xfrm>
        </p:spPr>
      </p:pic>
      <p:pic>
        <p:nvPicPr>
          <p:cNvPr id="10" name="Zástupný symbol pro obsah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05" y="2203152"/>
            <a:ext cx="2745588" cy="2059192"/>
          </a:xfrm>
          <a:prstGeom prst="rect">
            <a:avLst/>
          </a:prstGeom>
        </p:spPr>
      </p:pic>
      <p:pic>
        <p:nvPicPr>
          <p:cNvPr id="11" name="Zástupný symbol pro obsah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60" y="3317403"/>
            <a:ext cx="2835196" cy="1889882"/>
          </a:xfrm>
          <a:prstGeom prst="rect">
            <a:avLst/>
          </a:prstGeom>
        </p:spPr>
      </p:pic>
      <p:pic>
        <p:nvPicPr>
          <p:cNvPr id="13" name="Zástupný symbol pro obsah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169" y="4503740"/>
            <a:ext cx="1835996" cy="21510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http://blog.idnes.cz/blog/8819/106963/337195_deti-priatelstvo-kamaratstvo-kamarati-smiech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9" y="5132128"/>
            <a:ext cx="2271091" cy="14232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00722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5119" y="386366"/>
            <a:ext cx="11653749" cy="62848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 </a:t>
            </a:r>
          </a:p>
          <a:p>
            <a:pPr marL="0" indent="0">
              <a:buNone/>
            </a:pP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Kňaz: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 Milé deti, teraz sa tešíte na vaše prvé sväté prijímanie. Chcete počúvať všetkých ľudí, ktorí vás budú učiť o Božej láske k nám a o Pánu Ježišovi?</a:t>
            </a:r>
          </a:p>
          <a:p>
            <a:pPr marL="0" indent="0">
              <a:buNone/>
            </a:pP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    Deti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 	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Chcem.</a:t>
            </a:r>
          </a:p>
          <a:p>
            <a:pPr marL="0" indent="0">
              <a:buNone/>
            </a:pP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Kňaz: 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Chcete sa rozprávať s Pánom Ježišom v modlitbe a modliť sa spoločne aj doma v rodine tak často, ako budete môcť?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     Deti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 	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Chcem.</a:t>
            </a:r>
          </a:p>
          <a:p>
            <a:pPr marL="0" indent="0">
              <a:buNone/>
            </a:pP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Kňaz: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 Chcete pravidelne počúvať Božie slovo a stretávať sa s Pánom Ježišom na svätej omši?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     Deti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 	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Chcem.</a:t>
            </a:r>
          </a:p>
          <a:p>
            <a:pPr marL="0" indent="0">
              <a:buNone/>
            </a:pP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Kňaz: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 Nech vás Boh požehná, nech vám dá spoznať svoju lásku, aby ste ju šírili medzi druhými. Skrze Krista, </a:t>
            </a: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</a:rPr>
              <a:t>nášho Pána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 marL="0" indent="0">
              <a:buNone/>
            </a:pP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     Všetci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sk-SK" sz="2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2800" b="1" dirty="0">
                <a:solidFill>
                  <a:schemeClr val="accent2">
                    <a:lumMod val="50000"/>
                  </a:schemeClr>
                </a:solidFill>
              </a:rPr>
              <a:t>Amen.</a:t>
            </a:r>
          </a:p>
          <a:p>
            <a:endParaRPr lang="sk-SK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66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696" y="128789"/>
            <a:ext cx="5283451" cy="672921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2830" y="1865"/>
            <a:ext cx="4885294" cy="685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63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9776" y="-1"/>
            <a:ext cx="4832149" cy="685228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880" y="0"/>
            <a:ext cx="4877950" cy="6852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20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329" y="7091"/>
            <a:ext cx="4881571" cy="68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360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 txBox="1">
            <a:spLocks/>
          </p:cNvSpPr>
          <p:nvPr/>
        </p:nvSpPr>
        <p:spPr>
          <a:xfrm>
            <a:off x="2092971" y="296214"/>
            <a:ext cx="7972021" cy="34129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chemeClr val="accent2">
                  <a:lumMod val="50000"/>
                </a:schemeClr>
              </a:buClr>
              <a:buFont typeface="Wingdings 3" panose="05040102010807070707" pitchFamily="18" charset="2"/>
              <a:buNone/>
            </a:pPr>
            <a:r>
              <a:rPr lang="sk-SK" sz="4400" b="1" dirty="0" smtClean="0">
                <a:solidFill>
                  <a:srgbClr val="FF0000"/>
                </a:solidFill>
              </a:rPr>
              <a:t>Účasť na sv. omši - úlohy</a:t>
            </a:r>
          </a:p>
          <a:p>
            <a:pPr marL="0" indent="0">
              <a:buClr>
                <a:srgbClr val="C00000"/>
              </a:buClr>
              <a:buNone/>
            </a:pPr>
            <a:endParaRPr lang="sk-SK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sk-SK" sz="2800" b="1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Font typeface="Wingdings 3" panose="05040102010807070707" pitchFamily="18" charset="2"/>
              <a:buNone/>
            </a:pPr>
            <a:endParaRPr lang="sk-SK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indent="-742950">
              <a:buFont typeface="Wingdings 3" panose="05040102010807070707" pitchFamily="18" charset="2"/>
              <a:buAutoNum type="arabicPeriod"/>
            </a:pPr>
            <a:endParaRPr lang="sk-SK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9430" y="949876"/>
            <a:ext cx="8195562" cy="580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5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087" y="489397"/>
            <a:ext cx="8759615" cy="620111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57254"/>
            <a:ext cx="3916463" cy="5665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26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8077"/>
            <a:ext cx="3996365" cy="583666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6212" y="328683"/>
            <a:ext cx="4221297" cy="598605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538" y="328684"/>
            <a:ext cx="4243844" cy="601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9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lum/>
          </a:blip>
          <a:stretch>
            <a:fillRect/>
          </a:stretch>
        </p:blipFill>
        <p:spPr>
          <a:xfrm rot="21111934">
            <a:off x="5448495" y="1890234"/>
            <a:ext cx="6254100" cy="35062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8" y="428424"/>
            <a:ext cx="10765106" cy="57407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</a:rPr>
              <a:t>1. Pozvanie</a:t>
            </a:r>
          </a:p>
          <a:p>
            <a:pPr marL="0" indent="0">
              <a:buNone/>
            </a:pP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</a:rPr>
              <a:t>2. Liturgické zahájenie prípravy </a:t>
            </a:r>
          </a:p>
          <a:p>
            <a:pPr marL="0" indent="0">
              <a:buNone/>
            </a:pPr>
            <a:r>
              <a:rPr lang="sk-SK" sz="36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</a:rPr>
              <a:t>   a predstavenie detí</a:t>
            </a:r>
          </a:p>
          <a:p>
            <a:pPr marL="0" indent="0">
              <a:buNone/>
            </a:pP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</a:rPr>
              <a:t>3. Patrím do Cirkvi</a:t>
            </a:r>
          </a:p>
          <a:p>
            <a:pPr marL="0" indent="0">
              <a:buNone/>
            </a:pP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</a:rPr>
              <a:t>4. Svätá omša</a:t>
            </a:r>
          </a:p>
          <a:p>
            <a:pPr marL="0" indent="0">
              <a:buNone/>
            </a:pP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</a:rPr>
              <a:t>5. Sviatosť zmierenia</a:t>
            </a:r>
          </a:p>
          <a:p>
            <a:pPr marL="0" indent="0">
              <a:buNone/>
            </a:pP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</a:rPr>
              <a:t>6. Nácvik slávnosti 1. sv. prijímania</a:t>
            </a:r>
            <a:endParaRPr lang="sk-SK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9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793" y="824248"/>
            <a:ext cx="5589430" cy="7946265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50000"/>
                </a:schemeClr>
              </a:buClr>
              <a:buNone/>
            </a:pPr>
            <a:r>
              <a:rPr lang="sk-SK" sz="4400" b="1" dirty="0" smtClean="0">
                <a:solidFill>
                  <a:srgbClr val="FF0000"/>
                </a:solidFill>
              </a:rPr>
              <a:t>1. Pozvanie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</a:rPr>
              <a:t>- Privítanie</a:t>
            </a:r>
          </a:p>
          <a:p>
            <a:pPr marL="0" indent="0">
              <a:buNone/>
            </a:pP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</a:rPr>
              <a:t>- Vysvetlenie dôvodu stretnutia, miesta, kde sa nachádzame...</a:t>
            </a:r>
          </a:p>
          <a:p>
            <a:pPr>
              <a:buFontTx/>
              <a:buChar char="-"/>
            </a:pPr>
            <a:endParaRPr lang="sk-SK" sz="11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sk-SK" sz="3600" b="1" dirty="0" smtClean="0">
                <a:solidFill>
                  <a:schemeClr val="accent2">
                    <a:lumMod val="50000"/>
                  </a:schemeClr>
                </a:solidFill>
              </a:rPr>
              <a:t>- List od Ježiša –</a:t>
            </a:r>
            <a:r>
              <a:rPr lang="sk-SK" sz="3200" b="1" i="1" dirty="0" smtClean="0">
                <a:solidFill>
                  <a:schemeClr val="accent2">
                    <a:lumMod val="50000"/>
                  </a:schemeClr>
                </a:solidFill>
              </a:rPr>
              <a:t>prezentácia</a:t>
            </a:r>
          </a:p>
          <a:p>
            <a:pPr>
              <a:buFontTx/>
              <a:buChar char="-"/>
            </a:pPr>
            <a:endParaRPr lang="sk-SK" sz="2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endParaRPr lang="sk-SK" sz="2800" b="1" i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k-SK" sz="44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marL="742950" indent="-742950">
              <a:buAutoNum type="arabicPeriod"/>
            </a:pPr>
            <a:endParaRPr lang="sk-SK" sz="4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214" y="309094"/>
            <a:ext cx="5891286" cy="623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43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1435693" y="575323"/>
            <a:ext cx="10972800" cy="1114023"/>
          </a:xfrm>
        </p:spPr>
        <p:txBody>
          <a:bodyPr>
            <a:normAutofit/>
          </a:bodyPr>
          <a:lstStyle/>
          <a:p>
            <a:r>
              <a:rPr lang="sk-SK" sz="54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List od </a:t>
            </a:r>
            <a:r>
              <a:rPr lang="sk-SK" sz="6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Ježiša</a:t>
            </a:r>
            <a:endParaRPr lang="sk-SK" sz="54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5" name="Picture 2" descr="http://pixabay.com/static/uploads/photo/2014/07/27/19/16/post-403145_64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88134">
            <a:off x="2927029" y="2235695"/>
            <a:ext cx="5132627" cy="3595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8741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985616" y="798076"/>
            <a:ext cx="3466728" cy="1642194"/>
          </a:xfrm>
        </p:spPr>
        <p:txBody>
          <a:bodyPr>
            <a:normAutofit/>
          </a:bodyPr>
          <a:lstStyle/>
          <a:p>
            <a:r>
              <a:rPr lang="sk-SK" dirty="0" smtClean="0">
                <a:solidFill>
                  <a:srgbClr val="FFC000"/>
                </a:solidFill>
                <a:latin typeface="Comic Sans MS" pitchFamily="66" charset="0"/>
              </a:rPr>
              <a:t>Milý</a:t>
            </a:r>
            <a:br>
              <a:rPr lang="sk-SK" dirty="0" smtClean="0">
                <a:solidFill>
                  <a:srgbClr val="FFC000"/>
                </a:solidFill>
                <a:latin typeface="Comic Sans MS" pitchFamily="66" charset="0"/>
              </a:rPr>
            </a:br>
            <a:r>
              <a:rPr lang="sk-SK" sz="4800" dirty="0" smtClean="0">
                <a:solidFill>
                  <a:srgbClr val="FFC000"/>
                </a:solidFill>
                <a:latin typeface="Comic Sans MS" pitchFamily="66" charset="0"/>
              </a:rPr>
              <a:t>kamarát</a:t>
            </a:r>
            <a:r>
              <a:rPr lang="sk-SK" dirty="0">
                <a:solidFill>
                  <a:srgbClr val="FFC000"/>
                </a:solidFill>
                <a:latin typeface="Comic Sans MS" pitchFamily="66" charset="0"/>
              </a:rPr>
              <a:t>!</a:t>
            </a:r>
            <a:r>
              <a:rPr lang="sk-SK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endParaRPr lang="sk-SK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114404" y="3037937"/>
            <a:ext cx="8229600" cy="316835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Píšem ti dnes </a:t>
            </a:r>
          </a:p>
          <a:p>
            <a:pPr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tento list. </a:t>
            </a:r>
          </a:p>
          <a:p>
            <a:pPr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Poznám ťa už dávno.</a:t>
            </a:r>
          </a:p>
          <a:p>
            <a:pPr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Viem, ako sa voláš, kde bývaš,</a:t>
            </a:r>
          </a:p>
          <a:p>
            <a:pPr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aj to, čo máš rád...</a:t>
            </a: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http://cdn2-www.playstationlifestyle.net/assets/uploads/gallery/psn-down/psyourownli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1845" y="663815"/>
            <a:ext cx="5342718" cy="35529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486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0614" y="329977"/>
            <a:ext cx="4336796" cy="36028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77" y="3070562"/>
            <a:ext cx="4416023" cy="3312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1017432" y="1011183"/>
            <a:ext cx="10818252" cy="518787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Poznám ťa už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od chvíle, </a:t>
            </a:r>
            <a:endParaRPr lang="sk-S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keď si prišiel </a:t>
            </a:r>
          </a:p>
          <a:p>
            <a:pPr>
              <a:buFont typeface="Wingdings 2"/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                            na tento svet.</a:t>
            </a:r>
          </a:p>
          <a:p>
            <a:pPr>
              <a:buFont typeface="Wingdings 2"/>
              <a:buNone/>
            </a:pPr>
            <a:endParaRPr lang="sk-S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 2"/>
              <a:buNone/>
            </a:pPr>
            <a:endParaRPr lang="sk-SK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 2"/>
              <a:buNone/>
            </a:pPr>
            <a:endParaRPr lang="sk-SK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 2"/>
              <a:buNone/>
            </a:pPr>
            <a:endParaRPr lang="sk-SK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 2"/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Sledoval som ťa, </a:t>
            </a:r>
          </a:p>
          <a:p>
            <a:pPr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ako rastieš, a </a:t>
            </a:r>
            <a:r>
              <a:rPr lang="sk-SK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čo všetko </a:t>
            </a:r>
            <a:endParaRPr lang="sk-S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buFont typeface="Wingdings 2"/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si sa už naučil.</a:t>
            </a:r>
          </a:p>
          <a:p>
            <a:pPr>
              <a:buFont typeface="Wingdings 2"/>
              <a:buNone/>
            </a:pPr>
            <a:endParaRPr lang="sk-SK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761" y="1841679"/>
            <a:ext cx="6624736" cy="44077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1837970" y="388869"/>
            <a:ext cx="8229600" cy="1452810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sk-SK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Veľmi som sa tešil, </a:t>
            </a:r>
          </a:p>
          <a:p>
            <a:pPr marL="137160" indent="0" algn="ctr">
              <a:buNone/>
            </a:pPr>
            <a:r>
              <a:rPr lang="sk-SK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keď si sa stal Božím dieťaťom.</a:t>
            </a:r>
            <a:endParaRPr lang="sk-SK" sz="32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352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Nemožné možný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84" y="582051"/>
            <a:ext cx="4371712" cy="3563072"/>
          </a:xfrm>
          <a:prstGeom prst="ellipse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81" y="2891309"/>
            <a:ext cx="4982619" cy="37369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306096" y="891144"/>
            <a:ext cx="6093594" cy="230925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sk-S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Chcem ti dať                  ten najväčší a najkrajší dar, aký si kedy dostal.</a:t>
            </a:r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934384" y="4756066"/>
            <a:ext cx="4129054" cy="18722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 algn="ctr">
              <a:buFont typeface="Wingdings 2"/>
              <a:buNone/>
            </a:pPr>
            <a:r>
              <a:rPr lang="sk-SK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Chcem ťa sýtiť                  svojim Telom.</a:t>
            </a:r>
            <a:endParaRPr lang="sk-SK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74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2"/>
          <p:cNvSpPr>
            <a:spLocks noGrp="1"/>
          </p:cNvSpPr>
          <p:nvPr>
            <p:ph idx="1"/>
          </p:nvPr>
        </p:nvSpPr>
        <p:spPr>
          <a:xfrm>
            <a:off x="797389" y="280269"/>
            <a:ext cx="9893140" cy="5721286"/>
          </a:xfrm>
        </p:spPr>
        <p:txBody>
          <a:bodyPr>
            <a:noAutofit/>
          </a:bodyPr>
          <a:lstStyle/>
          <a:p>
            <a:pPr marL="137160" indent="0">
              <a:buNone/>
            </a:pPr>
            <a:r>
              <a:rPr lang="sk-SK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Yes</a:t>
            </a:r>
            <a:r>
              <a:rPr lang="sk-SK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sk-SK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</a:t>
            </a:r>
            <a:r>
              <a:rPr lang="sk-SK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love´s</a:t>
            </a:r>
            <a:r>
              <a:rPr lang="sk-SK" sz="36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6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</a:t>
            </a:r>
            <a:endParaRPr lang="sk-SK" sz="3600" b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137160" indent="0">
              <a:buNone/>
            </a:pPr>
            <a:endParaRPr lang="sk-SK" sz="1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137160" indent="0">
              <a:buNone/>
            </a:pP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1.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Yes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loves´me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4x</a:t>
            </a:r>
          </a:p>
          <a:p>
            <a:pPr marL="651510" indent="-514350">
              <a:buAutoNum type="arabicPeriod"/>
            </a:pPr>
            <a:endParaRPr lang="sk-SK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137160" indent="0">
              <a:buNone/>
            </a:pP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Ref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.: Aleluja a-a-a,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yes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loves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me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– 2x</a:t>
            </a:r>
          </a:p>
          <a:p>
            <a:pPr marL="137160" indent="0">
              <a:buNone/>
            </a:pPr>
            <a:endParaRPr lang="sk-SK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  <a:p>
            <a:pPr marL="137160" indent="0">
              <a:buNone/>
            </a:pP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2.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Yes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love´s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you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...</a:t>
            </a:r>
          </a:p>
          <a:p>
            <a:pPr marL="137160" indent="0">
              <a:buNone/>
            </a:pP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3.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Yes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,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Jesus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love´s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</a:t>
            </a:r>
            <a:r>
              <a:rPr lang="sk-SK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us</a:t>
            </a:r>
            <a:r>
              <a:rPr lang="sk-S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...</a:t>
            </a:r>
            <a:endParaRPr lang="sk-SK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pic>
        <p:nvPicPr>
          <p:cNvPr id="5" name="Picture 2" descr="http://jeziskristuszije.sk/wp-content/uploads/2015/04/Je%C5%BEi%C5%A1-%C5%A5a-miluj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841" y="4060102"/>
            <a:ext cx="5823478" cy="238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28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Řez">
  <a:themeElements>
    <a:clrScheme name="Vlastní 3">
      <a:dk1>
        <a:sysClr val="windowText" lastClr="000000"/>
      </a:dk1>
      <a:lt1>
        <a:sysClr val="window" lastClr="FFFFFF"/>
      </a:lt1>
      <a:dk2>
        <a:srgbClr val="E0CAA2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Řez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Řez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879</TotalTime>
  <Words>224</Words>
  <Application>Microsoft Office PowerPoint</Application>
  <PresentationFormat>Širokoúhlá obrazovka</PresentationFormat>
  <Paragraphs>70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6" baseType="lpstr">
      <vt:lpstr>Book Antiqua</vt:lpstr>
      <vt:lpstr>Century Gothic</vt:lpstr>
      <vt:lpstr>Comic Sans MS</vt:lpstr>
      <vt:lpstr>Gigi</vt:lpstr>
      <vt:lpstr>Wingdings 2</vt:lpstr>
      <vt:lpstr>Wingdings 3</vt:lpstr>
      <vt:lpstr>Řez</vt:lpstr>
      <vt:lpstr>S rodičmi k sviatostnému životu detí</vt:lpstr>
      <vt:lpstr>Prezentace aplikace PowerPoint</vt:lpstr>
      <vt:lpstr>Prezentace aplikace PowerPoint</vt:lpstr>
      <vt:lpstr>List od Ježiša</vt:lpstr>
      <vt:lpstr>Milý kamarát!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                    1. Pozvanie                       2. Príprava                       3. Rozhovor                       4. Hostina                       5. Záujem o iných</vt:lpstr>
      <vt:lpstr>                     1. Pozvanie                       2. Príprava                       3. Rozhovor                       4. Hostina                       5. Záujem o iných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 rodičmi k sviatostnému životu detí</dc:title>
  <dc:creator>laptop HP</dc:creator>
  <cp:lastModifiedBy>laptop HP</cp:lastModifiedBy>
  <cp:revision>45</cp:revision>
  <dcterms:created xsi:type="dcterms:W3CDTF">2016-06-17T11:19:22Z</dcterms:created>
  <dcterms:modified xsi:type="dcterms:W3CDTF">2017-02-09T20:46:18Z</dcterms:modified>
</cp:coreProperties>
</file>